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9"/>
  </p:notesMasterIdLst>
  <p:handoutMasterIdLst>
    <p:handoutMasterId r:id="rId140"/>
  </p:handoutMasterIdLst>
  <p:sldIdLst>
    <p:sldId id="256" r:id="rId2"/>
    <p:sldId id="513" r:id="rId3"/>
    <p:sldId id="2514" r:id="rId4"/>
    <p:sldId id="2531" r:id="rId5"/>
    <p:sldId id="2551" r:id="rId6"/>
    <p:sldId id="2499" r:id="rId7"/>
    <p:sldId id="2500" r:id="rId8"/>
    <p:sldId id="2424" r:id="rId9"/>
    <p:sldId id="2591" r:id="rId10"/>
    <p:sldId id="2426" r:id="rId11"/>
    <p:sldId id="2502" r:id="rId12"/>
    <p:sldId id="2428" r:id="rId13"/>
    <p:sldId id="2297" r:id="rId14"/>
    <p:sldId id="2307" r:id="rId15"/>
    <p:sldId id="2308" r:id="rId16"/>
    <p:sldId id="2309" r:id="rId17"/>
    <p:sldId id="2392" r:id="rId18"/>
    <p:sldId id="2386" r:id="rId19"/>
    <p:sldId id="2592" r:id="rId20"/>
    <p:sldId id="2505" r:id="rId21"/>
    <p:sldId id="2388" r:id="rId22"/>
    <p:sldId id="2423" r:id="rId23"/>
    <p:sldId id="2390" r:id="rId24"/>
    <p:sldId id="2389" r:id="rId25"/>
    <p:sldId id="2302" r:id="rId26"/>
    <p:sldId id="2391" r:id="rId27"/>
    <p:sldId id="2313" r:id="rId28"/>
    <p:sldId id="2387" r:id="rId29"/>
    <p:sldId id="2506" r:id="rId30"/>
    <p:sldId id="526" r:id="rId31"/>
    <p:sldId id="2507" r:id="rId32"/>
    <p:sldId id="2400" r:id="rId33"/>
    <p:sldId id="2401" r:id="rId34"/>
    <p:sldId id="2404" r:id="rId35"/>
    <p:sldId id="2402" r:id="rId36"/>
    <p:sldId id="2403" r:id="rId37"/>
    <p:sldId id="2405" r:id="rId38"/>
    <p:sldId id="2407" r:id="rId39"/>
    <p:sldId id="2412" r:id="rId40"/>
    <p:sldId id="2366" r:id="rId41"/>
    <p:sldId id="2371" r:id="rId42"/>
    <p:sldId id="2370" r:id="rId43"/>
    <p:sldId id="2369" r:id="rId44"/>
    <p:sldId id="2368" r:id="rId45"/>
    <p:sldId id="2373" r:id="rId46"/>
    <p:sldId id="2374" r:id="rId47"/>
    <p:sldId id="2367" r:id="rId48"/>
    <p:sldId id="2375" r:id="rId49"/>
    <p:sldId id="2365" r:id="rId50"/>
    <p:sldId id="2364" r:id="rId51"/>
    <p:sldId id="2361" r:id="rId52"/>
    <p:sldId id="2360" r:id="rId53"/>
    <p:sldId id="2344" r:id="rId54"/>
    <p:sldId id="2346" r:id="rId55"/>
    <p:sldId id="2376" r:id="rId56"/>
    <p:sldId id="2343" r:id="rId57"/>
    <p:sldId id="2377" r:id="rId58"/>
    <p:sldId id="2350" r:id="rId59"/>
    <p:sldId id="2351" r:id="rId60"/>
    <p:sldId id="2352" r:id="rId61"/>
    <p:sldId id="2353" r:id="rId62"/>
    <p:sldId id="2354" r:id="rId63"/>
    <p:sldId id="2413" r:id="rId64"/>
    <p:sldId id="2355" r:id="rId65"/>
    <p:sldId id="2356" r:id="rId66"/>
    <p:sldId id="2357" r:id="rId67"/>
    <p:sldId id="2512" r:id="rId68"/>
    <p:sldId id="2414" r:id="rId69"/>
    <p:sldId id="2604" r:id="rId70"/>
    <p:sldId id="2605" r:id="rId71"/>
    <p:sldId id="2430" r:id="rId72"/>
    <p:sldId id="2433" r:id="rId73"/>
    <p:sldId id="2434" r:id="rId74"/>
    <p:sldId id="2432" r:id="rId75"/>
    <p:sldId id="2436" r:id="rId76"/>
    <p:sldId id="2435" r:id="rId77"/>
    <p:sldId id="2437" r:id="rId78"/>
    <p:sldId id="2431" r:id="rId79"/>
    <p:sldId id="2439" r:id="rId80"/>
    <p:sldId id="2438" r:id="rId81"/>
    <p:sldId id="2440" r:id="rId82"/>
    <p:sldId id="2442" r:id="rId83"/>
    <p:sldId id="2443" r:id="rId84"/>
    <p:sldId id="2444" r:id="rId85"/>
    <p:sldId id="2445" r:id="rId86"/>
    <p:sldId id="2441" r:id="rId87"/>
    <p:sldId id="2446" r:id="rId88"/>
    <p:sldId id="2509" r:id="rId89"/>
    <p:sldId id="2597" r:id="rId90"/>
    <p:sldId id="2598" r:id="rId91"/>
    <p:sldId id="2599" r:id="rId92"/>
    <p:sldId id="2449" r:id="rId93"/>
    <p:sldId id="2455" r:id="rId94"/>
    <p:sldId id="2603" r:id="rId95"/>
    <p:sldId id="2451" r:id="rId96"/>
    <p:sldId id="2452" r:id="rId97"/>
    <p:sldId id="2453" r:id="rId98"/>
    <p:sldId id="2601" r:id="rId99"/>
    <p:sldId id="2456" r:id="rId100"/>
    <p:sldId id="2457" r:id="rId101"/>
    <p:sldId id="2606" r:id="rId102"/>
    <p:sldId id="2458" r:id="rId103"/>
    <p:sldId id="2608" r:id="rId104"/>
    <p:sldId id="2607" r:id="rId105"/>
    <p:sldId id="2459" r:id="rId106"/>
    <p:sldId id="2460" r:id="rId107"/>
    <p:sldId id="2461" r:id="rId108"/>
    <p:sldId id="2462" r:id="rId109"/>
    <p:sldId id="2511" r:id="rId110"/>
    <p:sldId id="2501" r:id="rId111"/>
    <p:sldId id="2609" r:id="rId112"/>
    <p:sldId id="2468" r:id="rId113"/>
    <p:sldId id="2469" r:id="rId114"/>
    <p:sldId id="2470" r:id="rId115"/>
    <p:sldId id="2472" r:id="rId116"/>
    <p:sldId id="2473" r:id="rId117"/>
    <p:sldId id="2474" r:id="rId118"/>
    <p:sldId id="2476" r:id="rId119"/>
    <p:sldId id="2477" r:id="rId120"/>
    <p:sldId id="2478" r:id="rId121"/>
    <p:sldId id="2480" r:id="rId122"/>
    <p:sldId id="2481" r:id="rId123"/>
    <p:sldId id="2610" r:id="rId124"/>
    <p:sldId id="2484" r:id="rId125"/>
    <p:sldId id="2485" r:id="rId126"/>
    <p:sldId id="2486" r:id="rId127"/>
    <p:sldId id="2487" r:id="rId128"/>
    <p:sldId id="2488" r:id="rId129"/>
    <p:sldId id="2489" r:id="rId130"/>
    <p:sldId id="2490" r:id="rId131"/>
    <p:sldId id="2491" r:id="rId132"/>
    <p:sldId id="471" r:id="rId133"/>
    <p:sldId id="2611" r:id="rId134"/>
    <p:sldId id="478" r:id="rId135"/>
    <p:sldId id="2614" r:id="rId136"/>
    <p:sldId id="2615" r:id="rId137"/>
    <p:sldId id="2493" r:id="rId1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1">
          <p15:clr>
            <a:srgbClr val="A4A3A4"/>
          </p15:clr>
        </p15:guide>
        <p15:guide id="2" pos="23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0001"/>
    <a:srgbClr val="EA9400"/>
    <a:srgbClr val="CE0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85"/>
    <p:restoredTop sz="85243"/>
  </p:normalViewPr>
  <p:slideViewPr>
    <p:cSldViewPr snapToGrid="0">
      <p:cViewPr varScale="1">
        <p:scale>
          <a:sx n="78" d="100"/>
          <a:sy n="78" d="100"/>
        </p:scale>
        <p:origin x="168" y="392"/>
      </p:cViewPr>
      <p:guideLst>
        <p:guide orient="horz" pos="2201"/>
        <p:guide pos="234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34B7E-0B2B-5E49-A918-8AFD6AA366B5}" type="datetime1">
              <a:rPr lang="en-IL"/>
              <a:t>18/10/2022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E8FCF-8D2F-D148-9A99-80B9EBB50B13}" type="slidenum">
              <a:r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896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1C280-96A2-4249-BF83-22F270A3397E}" type="datetime1">
              <a:rPr lang="en-IL"/>
              <a:t>18/10/2022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E89ABF-3EF1-3E41-BA86-851DA49508B5}" type="slidenum">
              <a:r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885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24791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186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332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138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6201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734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475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7462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2801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1133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065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950234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299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0682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6884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6193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823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3790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8484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uk-UA"/>
              <a:t>134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2549630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IL" smtClean="0"/>
              <a:t>135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4852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48529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IL" smtClean="0"/>
              <a:t>136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66499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613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IL" smtClean="0"/>
              <a:t>110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4440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IL" smtClean="0"/>
              <a:t>111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44792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44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801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026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header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79700" y="2672252"/>
            <a:ext cx="7086600" cy="580147"/>
          </a:xfrm>
        </p:spPr>
        <p:txBody>
          <a:bodyPr>
            <a:normAutofit/>
          </a:bodyPr>
          <a:lstStyle>
            <a:lvl1pPr marL="0" indent="0" algn="ctr">
              <a:spcBef>
                <a:spcPts val="2200"/>
              </a:spcBef>
              <a:buNone/>
              <a:defRPr sz="2200" baseline="0">
                <a:latin typeface="Avenir Medium"/>
                <a:cs typeface="Avenir Medium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 Week I, Unit J: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l="63357" t="5251" r="3343" b="10503"/>
          <a:stretch/>
        </p:blipFill>
        <p:spPr>
          <a:xfrm>
            <a:off x="8923507" y="0"/>
            <a:ext cx="3268493" cy="10413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l="37755" t="5251" r="32968" b="10503"/>
          <a:stretch/>
        </p:blipFill>
        <p:spPr>
          <a:xfrm>
            <a:off x="-1" y="0"/>
            <a:ext cx="8995589" cy="1041399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207030" y="4706446"/>
            <a:ext cx="393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120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Noam Nisan and Shimon Schocken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2117841" y="3256456"/>
            <a:ext cx="8210317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Unit</a:t>
            </a:r>
          </a:p>
        </p:txBody>
      </p:sp>
      <p:sp>
        <p:nvSpPr>
          <p:cNvPr id="8" name="Footer Placeholder 7"/>
          <p:cNvSpPr txBox="1">
            <a:spLocks/>
          </p:cNvSpPr>
          <p:nvPr userDrawn="1"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680824" y="6394824"/>
            <a:ext cx="27342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779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83002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3509035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05985"/>
            <a:ext cx="7821807" cy="36291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502222" y="1090409"/>
            <a:ext cx="4143403" cy="52276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811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de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5039522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73800" y="1052513"/>
            <a:ext cx="5089525" cy="5326062"/>
          </a:xfr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44000" tIns="93600" rIns="144000" bIns="93600">
            <a:normAutofit/>
          </a:bodyPr>
          <a:lstStyle>
            <a:lvl1pPr marL="0" indent="0">
              <a:spcBef>
                <a:spcPts val="200"/>
              </a:spcBef>
              <a:buNone/>
              <a:defRPr sz="1400">
                <a:latin typeface="Consolas"/>
                <a:cs typeface="Consola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8380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83002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3509035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05985"/>
            <a:ext cx="7821807" cy="36291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34142" y="1080945"/>
            <a:ext cx="4019086" cy="5326062"/>
          </a:xfr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44000" tIns="93600" rIns="144000" bIns="93600">
            <a:normAutofit/>
          </a:bodyPr>
          <a:lstStyle>
            <a:lvl1pPr marL="0" indent="0">
              <a:spcBef>
                <a:spcPts val="200"/>
              </a:spcBef>
              <a:buNone/>
              <a:defRPr sz="1400">
                <a:latin typeface="Consolas"/>
                <a:cs typeface="Consola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2865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627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30409"/>
            <a:ext cx="7813666" cy="11867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121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68976" y="1961562"/>
            <a:ext cx="3466297" cy="580147"/>
          </a:xfrm>
        </p:spPr>
        <p:txBody>
          <a:bodyPr>
            <a:normAutofit/>
          </a:bodyPr>
          <a:lstStyle>
            <a:lvl1pPr marL="0" indent="0" algn="ctr">
              <a:spcBef>
                <a:spcPts val="2200"/>
              </a:spcBef>
              <a:buNone/>
              <a:defRPr sz="2200" baseline="0">
                <a:latin typeface="Avenir Medium"/>
                <a:cs typeface="Avenir Medium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 Chapter 2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0" y="0"/>
            <a:ext cx="8634431" cy="1041399"/>
            <a:chOff x="0" y="0"/>
            <a:chExt cx="8634431" cy="1041399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/>
            <a:srcRect l="63357" t="5251" r="3343" b="10503"/>
            <a:stretch/>
          </p:blipFill>
          <p:spPr>
            <a:xfrm>
              <a:off x="5365938" y="0"/>
              <a:ext cx="3268493" cy="104139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2"/>
            <a:srcRect l="37755" t="5251" r="32968" b="10503"/>
            <a:stretch/>
          </p:blipFill>
          <p:spPr>
            <a:xfrm>
              <a:off x="0" y="0"/>
              <a:ext cx="5438114" cy="1041399"/>
            </a:xfrm>
            <a:prstGeom prst="rect">
              <a:avLst/>
            </a:prstGeom>
          </p:spPr>
        </p:pic>
      </p:grpSp>
      <p:sp>
        <p:nvSpPr>
          <p:cNvPr id="14" name="Footer Placeholder 7"/>
          <p:cNvSpPr txBox="1">
            <a:spLocks/>
          </p:cNvSpPr>
          <p:nvPr userDrawn="1"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373021" y="3943628"/>
            <a:ext cx="5852504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800" kern="120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These slides</a:t>
            </a:r>
            <a:r>
              <a:rPr lang="en-US" sz="1800" kern="1200" baseline="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 support chapter 8 of the book</a:t>
            </a:r>
          </a:p>
          <a:p>
            <a:pPr algn="ctr">
              <a:spcBef>
                <a:spcPts val="600"/>
              </a:spcBef>
            </a:pPr>
            <a:r>
              <a:rPr lang="en-US" sz="1800" i="1" u="sng" kern="1200" baseline="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The Elements of Computing Systems</a:t>
            </a:r>
            <a:r>
              <a:rPr lang="en-US" sz="1800" i="1" kern="1200" baseline="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 </a:t>
            </a:r>
          </a:p>
          <a:p>
            <a:pPr algn="ctr">
              <a:spcBef>
                <a:spcPts val="600"/>
              </a:spcBef>
            </a:pPr>
            <a:r>
              <a:rPr lang="en-US" sz="1800" kern="1200" baseline="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By </a:t>
            </a:r>
            <a:r>
              <a:rPr lang="en-US" sz="1800" kern="120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Noam Nisan and Shimon Schocken</a:t>
            </a:r>
          </a:p>
          <a:p>
            <a:pPr algn="ctr">
              <a:spcBef>
                <a:spcPts val="600"/>
              </a:spcBef>
            </a:pPr>
            <a:r>
              <a:rPr lang="en-US" sz="1800" kern="120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MIT Press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855586" y="2642252"/>
            <a:ext cx="6893078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Unit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680824" y="6394824"/>
            <a:ext cx="27342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78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end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65400" y="1745093"/>
            <a:ext cx="7086600" cy="580147"/>
          </a:xfrm>
        </p:spPr>
        <p:txBody>
          <a:bodyPr>
            <a:normAutofit/>
          </a:bodyPr>
          <a:lstStyle>
            <a:lvl1pPr marL="0" indent="0" algn="ctr">
              <a:spcBef>
                <a:spcPts val="2200"/>
              </a:spcBef>
              <a:buNone/>
              <a:defRPr sz="2200" baseline="0">
                <a:solidFill>
                  <a:srgbClr val="7F7F7F"/>
                </a:solidFill>
                <a:latin typeface="Avenir Medium"/>
                <a:cs typeface="Avenir Medium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 Week I, Unit J: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l="63357" t="5251" r="3343" b="10503"/>
          <a:stretch/>
        </p:blipFill>
        <p:spPr>
          <a:xfrm>
            <a:off x="8923507" y="0"/>
            <a:ext cx="3268493" cy="10413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l="37755" t="5251" r="32968" b="10503"/>
          <a:stretch/>
        </p:blipFill>
        <p:spPr>
          <a:xfrm>
            <a:off x="-1" y="0"/>
            <a:ext cx="8995589" cy="1041399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2003541" y="2396086"/>
            <a:ext cx="8210317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rgbClr val="7F7F7F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Unit</a:t>
            </a:r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2003541" y="4570577"/>
            <a:ext cx="8210317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Next Unit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268835" y="3946251"/>
            <a:ext cx="1679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u="sng" dirty="0"/>
              <a:t>Coming Up:</a:t>
            </a:r>
          </a:p>
        </p:txBody>
      </p:sp>
      <p:sp>
        <p:nvSpPr>
          <p:cNvPr id="10" name="Footer Placeholder 7"/>
          <p:cNvSpPr txBox="1">
            <a:spLocks/>
          </p:cNvSpPr>
          <p:nvPr userDrawn="1"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680824" y="6394824"/>
            <a:ext cx="27342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967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79700" y="1982808"/>
            <a:ext cx="3214304" cy="580147"/>
          </a:xfrm>
        </p:spPr>
        <p:txBody>
          <a:bodyPr>
            <a:normAutofit/>
          </a:bodyPr>
          <a:lstStyle>
            <a:lvl1pPr marL="0" indent="0" algn="ctr">
              <a:spcBef>
                <a:spcPts val="2200"/>
              </a:spcBef>
              <a:buNone/>
              <a:defRPr sz="2200" baseline="0">
                <a:solidFill>
                  <a:srgbClr val="7F7F7F"/>
                </a:solidFill>
                <a:latin typeface="Avenir Medium"/>
                <a:cs typeface="Avenir Medium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 Week i, Unit i-j: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1290600" y="2469358"/>
            <a:ext cx="6023049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rgbClr val="7F7F7F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Unit</a:t>
            </a:r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1314992" y="4595001"/>
            <a:ext cx="5974266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Next Unit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454458" y="3962533"/>
            <a:ext cx="1695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u="sng" dirty="0"/>
              <a:t>Coming Up: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8634431" cy="1041399"/>
            <a:chOff x="0" y="0"/>
            <a:chExt cx="8634431" cy="1041399"/>
          </a:xfrm>
        </p:grpSpPr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2"/>
            <a:srcRect l="63357" t="5251" r="3343" b="10503"/>
            <a:stretch/>
          </p:blipFill>
          <p:spPr>
            <a:xfrm>
              <a:off x="5365938" y="0"/>
              <a:ext cx="3268493" cy="104139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2"/>
            <a:srcRect l="37755" t="5251" r="32968" b="10503"/>
            <a:stretch/>
          </p:blipFill>
          <p:spPr>
            <a:xfrm>
              <a:off x="0" y="0"/>
              <a:ext cx="5438114" cy="1041399"/>
            </a:xfrm>
            <a:prstGeom prst="rect">
              <a:avLst/>
            </a:prstGeom>
          </p:spPr>
        </p:pic>
      </p:grpSp>
      <p:sp>
        <p:nvSpPr>
          <p:cNvPr id="10" name="Footer Placeholder 7"/>
          <p:cNvSpPr txBox="1">
            <a:spLocks/>
          </p:cNvSpPr>
          <p:nvPr userDrawn="1"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680824" y="6394824"/>
            <a:ext cx="27342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594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10515600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7774861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30409"/>
            <a:ext cx="7813666" cy="11867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54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5039522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339164" y="1086087"/>
            <a:ext cx="5039522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31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83002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0" y="1031383"/>
            <a:ext cx="3745121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05985"/>
            <a:ext cx="7829948" cy="36291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873806" y="1061664"/>
            <a:ext cx="3747398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176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5039522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342063" y="1098550"/>
            <a:ext cx="5006975" cy="52276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114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36849"/>
            <a:ext cx="10515600" cy="725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8630"/>
            <a:ext cx="10515600" cy="5002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23813" y="6509000"/>
            <a:ext cx="11197483" cy="307777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Nand to Tetris / www.nand2tetris.org</a:t>
            </a:r>
            <a:r>
              <a:rPr lang="en-US" sz="1400" baseline="0" dirty="0">
                <a:solidFill>
                  <a:schemeClr val="bg1">
                    <a:lumMod val="50000"/>
                  </a:schemeClr>
                </a:solidFill>
              </a:rPr>
              <a:t> / Chapter 8 /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Copyright</a:t>
            </a:r>
            <a:r>
              <a:rPr lang="en-US" sz="1400" baseline="0" dirty="0">
                <a:solidFill>
                  <a:schemeClr val="bg1">
                    <a:lumMod val="50000"/>
                  </a:schemeClr>
                </a:solidFill>
              </a:rPr>
              <a:t> © Noam Nisan and Shimon Schocken                                                               Slide </a:t>
            </a:r>
            <a:fld id="{08E9334E-AA4E-1C44-B6C7-D333BCD3AF3D}" type="slidenum">
              <a:rPr sz="1400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‹#›</a:t>
            </a:fld>
            <a:endParaRPr lang="en-US" sz="1400" kern="1200" baseline="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34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2" r:id="rId2"/>
    <p:sldLayoutId id="2147483667" r:id="rId3"/>
    <p:sldLayoutId id="2147483674" r:id="rId4"/>
    <p:sldLayoutId id="2147483650" r:id="rId5"/>
    <p:sldLayoutId id="2147483669" r:id="rId6"/>
    <p:sldLayoutId id="2147483670" r:id="rId7"/>
    <p:sldLayoutId id="2147483671" r:id="rId8"/>
    <p:sldLayoutId id="2147483677" r:id="rId9"/>
    <p:sldLayoutId id="2147483678" r:id="rId10"/>
    <p:sldLayoutId id="2147483681" r:id="rId11"/>
    <p:sldLayoutId id="2147483682" r:id="rId12"/>
    <p:sldLayoutId id="2147483675" r:id="rId13"/>
    <p:sldLayoutId id="2147483676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Times New Roman"/>
          <a:ea typeface="+mj-ea"/>
          <a:cs typeface="Times New Roman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17550" indent="-260350" algn="l" defTabSz="914400" rtl="0" eaLnBrk="1" latinLnBrk="0" hangingPunct="1">
        <a:lnSpc>
          <a:spcPct val="90000"/>
        </a:lnSpc>
        <a:spcBef>
          <a:spcPts val="1000"/>
        </a:spcBef>
        <a:buSzPct val="50000"/>
        <a:buFont typeface="Wingdings" charset="2"/>
        <a:buChar char="q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e5s6Z6RAto_akneU1MhLeHlcdAgU38nvuXbZdKE9luWbMt0A/viewform" TargetMode="External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541565" y="2113034"/>
            <a:ext cx="3466297" cy="580147"/>
          </a:xfrm>
        </p:spPr>
        <p:txBody>
          <a:bodyPr/>
          <a:lstStyle/>
          <a:p>
            <a:r>
              <a:rPr lang="en-US" dirty="0"/>
              <a:t>Chapter 8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83502" y="2748042"/>
            <a:ext cx="6893078" cy="1141378"/>
          </a:xfrm>
        </p:spPr>
        <p:txBody>
          <a:bodyPr>
            <a:normAutofit/>
          </a:bodyPr>
          <a:lstStyle/>
          <a:p>
            <a:r>
              <a:rPr lang="en-US" dirty="0"/>
              <a:t>Virtual Machine</a:t>
            </a:r>
            <a:endParaRPr lang="en-US" sz="2400" dirty="0"/>
          </a:p>
          <a:p>
            <a:r>
              <a:rPr lang="en-US" sz="2400" dirty="0"/>
              <a:t>(Part II)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099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38200" y="1085070"/>
            <a:ext cx="6748698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dirty="0">
                <a:latin typeface="Times New Roman"/>
                <a:cs typeface="Times New Roman"/>
              </a:rPr>
              <a:t>Programs are typically divided into “</a:t>
            </a:r>
            <a:r>
              <a:rPr lang="en-US" sz="2000" i="1" dirty="0">
                <a:latin typeface="Times New Roman"/>
                <a:cs typeface="Times New Roman"/>
              </a:rPr>
              <a:t>program units</a:t>
            </a:r>
            <a:r>
              <a:rPr lang="en-US" sz="2000" dirty="0">
                <a:latin typeface="Times New Roman"/>
                <a:cs typeface="Times New Roman"/>
              </a:rPr>
              <a:t>”:</a:t>
            </a:r>
          </a:p>
          <a:p>
            <a:pPr marL="742950" lvl="1" indent="-285750">
              <a:spcBef>
                <a:spcPts val="1800"/>
              </a:spcBef>
              <a:buSzPct val="60000"/>
              <a:buFont typeface="Wingdings" pitchFamily="2" charset="2"/>
              <a:buChar char="q"/>
            </a:pPr>
            <a:r>
              <a:rPr lang="en-US" sz="1600" dirty="0">
                <a:latin typeface="Times New Roman"/>
                <a:cs typeface="Times New Roman"/>
              </a:rPr>
              <a:t>”Subroutines”</a:t>
            </a:r>
          </a:p>
          <a:p>
            <a:pPr marL="742950" lvl="1" indent="-285750">
              <a:spcBef>
                <a:spcPts val="1800"/>
              </a:spcBef>
              <a:buSzPct val="60000"/>
              <a:buFont typeface="Wingdings" pitchFamily="2" charset="2"/>
              <a:buChar char="q"/>
            </a:pPr>
            <a:r>
              <a:rPr lang="en-US" sz="1600" dirty="0">
                <a:latin typeface="Times New Roman"/>
                <a:cs typeface="Times New Roman"/>
              </a:rPr>
              <a:t>“Procedures”</a:t>
            </a:r>
          </a:p>
          <a:p>
            <a:pPr marL="742950" lvl="1" indent="-285750">
              <a:spcBef>
                <a:spcPts val="1800"/>
              </a:spcBef>
              <a:buSzPct val="60000"/>
              <a:buFont typeface="Wingdings" pitchFamily="2" charset="2"/>
              <a:buChar char="q"/>
            </a:pPr>
            <a:r>
              <a:rPr lang="en-US" sz="1600" dirty="0">
                <a:latin typeface="Times New Roman"/>
                <a:cs typeface="Times New Roman"/>
              </a:rPr>
              <a:t>“Methods”</a:t>
            </a:r>
          </a:p>
          <a:p>
            <a:pPr marL="742950" lvl="1" indent="-285750">
              <a:spcBef>
                <a:spcPts val="1800"/>
              </a:spcBef>
              <a:buSzPct val="60000"/>
              <a:buFont typeface="Wingdings" pitchFamily="2" charset="2"/>
              <a:buChar char="q"/>
            </a:pPr>
            <a:r>
              <a:rPr lang="en-US" sz="1600" dirty="0">
                <a:latin typeface="Times New Roman"/>
                <a:cs typeface="Times New Roman"/>
              </a:rPr>
              <a:t>“functions”</a:t>
            </a:r>
          </a:p>
          <a:p>
            <a:pPr marL="742950" lvl="1" indent="-285750">
              <a:spcBef>
                <a:spcPts val="1800"/>
              </a:spcBef>
              <a:buSzPct val="60000"/>
              <a:buFont typeface="Wingdings" pitchFamily="2" charset="2"/>
              <a:buChar char="q"/>
            </a:pPr>
            <a:r>
              <a:rPr lang="en-US" sz="1600" dirty="0">
                <a:latin typeface="Times New Roman"/>
                <a:cs typeface="Times New Roman"/>
              </a:rPr>
              <a:t>Etc.</a:t>
            </a:r>
            <a:br>
              <a:rPr lang="en-US" sz="1600" dirty="0">
                <a:latin typeface="Times New Roman"/>
                <a:cs typeface="Times New Roman"/>
              </a:rPr>
            </a:br>
            <a:br>
              <a:rPr lang="en-US" dirty="0">
                <a:latin typeface="Times New Roman"/>
                <a:cs typeface="Times New Roman"/>
              </a:rPr>
            </a:b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32D6607-7FD7-844F-93AC-97B0BF9D6A68}"/>
              </a:ext>
            </a:extLst>
          </p:cNvPr>
          <p:cNvGrpSpPr/>
          <p:nvPr/>
        </p:nvGrpSpPr>
        <p:grpSpPr>
          <a:xfrm>
            <a:off x="2910016" y="1662975"/>
            <a:ext cx="5340194" cy="2029472"/>
            <a:chOff x="3318169" y="2253052"/>
            <a:chExt cx="5340194" cy="2029472"/>
          </a:xfrm>
        </p:grpSpPr>
        <p:sp>
          <p:nvSpPr>
            <p:cNvPr id="15" name="Right Brace 14"/>
            <p:cNvSpPr/>
            <p:nvPr/>
          </p:nvSpPr>
          <p:spPr>
            <a:xfrm>
              <a:off x="3318169" y="2253052"/>
              <a:ext cx="402287" cy="2029472"/>
            </a:xfrm>
            <a:prstGeom prst="rightBrace">
              <a:avLst>
                <a:gd name="adj1" fmla="val 46433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12306" y="3082356"/>
              <a:ext cx="4846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dirty="0">
                  <a:latin typeface="Times New Roman"/>
                  <a:cs typeface="Times New Roman"/>
                </a:rPr>
                <a:t>We’ll use the term  </a:t>
              </a:r>
              <a:r>
                <a:rPr lang="en-US" i="1" dirty="0">
                  <a:latin typeface="Times New Roman"/>
                  <a:cs typeface="Times New Roman"/>
                </a:rPr>
                <a:t>functions</a:t>
              </a:r>
              <a:endParaRPr lang="en-US" dirty="0">
                <a:latin typeface="Times New Roman"/>
                <a:cs typeface="Times New Roman"/>
              </a:endParaRPr>
            </a:p>
          </p:txBody>
        </p:sp>
      </p:grpSp>
      <p:pic>
        <p:nvPicPr>
          <p:cNvPr id="2050" name="Picture 2" descr="Modularity definition and information">
            <a:extLst>
              <a:ext uri="{FF2B5EF4-FFF2-40B4-BE49-F238E27FC236}">
                <a16:creationId xmlns:a16="http://schemas.microsoft.com/office/drawing/2014/main" id="{CCA73322-5847-FC46-969F-14D4410FD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44" y="4181055"/>
            <a:ext cx="2507455" cy="202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74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VMTranslator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23195" y="962759"/>
            <a:ext cx="8497030" cy="623248"/>
            <a:chOff x="823195" y="962759"/>
            <a:chExt cx="8497030" cy="623248"/>
          </a:xfrm>
        </p:grpSpPr>
        <p:sp>
          <p:nvSpPr>
            <p:cNvPr id="8" name="TextBox 7"/>
            <p:cNvSpPr txBox="1"/>
            <p:nvPr/>
          </p:nvSpPr>
          <p:spPr>
            <a:xfrm>
              <a:off x="823195" y="981437"/>
              <a:ext cx="829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dirty="0">
                  <a:latin typeface="Times New Roman"/>
                  <a:cs typeface="Times New Roman"/>
                </a:rPr>
                <a:t>Input: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75952" y="962759"/>
              <a:ext cx="7644273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300"/>
                </a:spcBef>
                <a:buSzPct val="60000"/>
                <a:tabLst>
                  <a:tab pos="182563" algn="l"/>
                </a:tabLst>
              </a:pPr>
              <a:r>
                <a:rPr lang="en-US" sz="1400" i="1" dirty="0">
                  <a:latin typeface="Times New Roman"/>
                  <a:cs typeface="Times New Roman"/>
                </a:rPr>
                <a:t>fileName</a:t>
              </a:r>
              <a:r>
                <a:rPr lang="en-US" sz="1200" dirty="0">
                  <a:latin typeface="Consolas"/>
                  <a:cs typeface="Consolas"/>
                </a:rPr>
                <a:t>.vm</a:t>
              </a:r>
              <a:r>
                <a:rPr lang="en-US" sz="1600" dirty="0">
                  <a:latin typeface="Times New Roman"/>
                  <a:cs typeface="Times New Roman"/>
                </a:rPr>
                <a:t>:   name of a single source file, or</a:t>
              </a:r>
            </a:p>
            <a:p>
              <a:pPr>
                <a:spcBef>
                  <a:spcPts val="300"/>
                </a:spcBef>
                <a:buSzPct val="60000"/>
                <a:tabLst>
                  <a:tab pos="182563" algn="l"/>
                </a:tabLst>
              </a:pPr>
              <a:r>
                <a:rPr lang="en-US" sz="1400" i="1" dirty="0">
                  <a:latin typeface="Times New Roman"/>
                  <a:cs typeface="Times New Roman"/>
                </a:rPr>
                <a:t>folderName</a:t>
              </a:r>
              <a:r>
                <a:rPr lang="en-US" sz="1600" dirty="0">
                  <a:latin typeface="Times New Roman"/>
                  <a:cs typeface="Times New Roman"/>
                </a:rPr>
                <a:t>:    name of a folder containing one or more </a:t>
              </a:r>
              <a:r>
                <a:rPr lang="en-US" sz="1200" dirty="0">
                  <a:latin typeface="Consolas"/>
                  <a:cs typeface="Consolas"/>
                </a:rPr>
                <a:t>.vm</a:t>
              </a:r>
              <a:r>
                <a:rPr lang="en-US" sz="1600" dirty="0">
                  <a:latin typeface="Times New Roman"/>
                  <a:cs typeface="Times New Roman"/>
                </a:rPr>
                <a:t> source files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23195" y="2506423"/>
            <a:ext cx="7644273" cy="303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u="sng" dirty="0">
                <a:latin typeface="Times New Roman"/>
                <a:cs typeface="Times New Roman"/>
              </a:rPr>
              <a:t>Process:</a:t>
            </a:r>
          </a:p>
          <a:p>
            <a:pPr marL="265113" indent="-265113">
              <a:spcBef>
                <a:spcPts val="1200"/>
              </a:spcBef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Constructs a </a:t>
            </a:r>
            <a:r>
              <a:rPr lang="en-US" sz="1200" dirty="0">
                <a:latin typeface="Consolas"/>
                <a:cs typeface="Consolas"/>
              </a:rPr>
              <a:t>CodeWriter</a:t>
            </a:r>
          </a:p>
          <a:p>
            <a:pPr marL="265113" indent="-265113">
              <a:spcBef>
                <a:spcPts val="1200"/>
              </a:spcBef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If the input is a </a:t>
            </a:r>
            <a:r>
              <a:rPr lang="en-US" sz="1200" dirty="0">
                <a:latin typeface="Consolas"/>
                <a:cs typeface="Consolas"/>
              </a:rPr>
              <a:t>.vm</a:t>
            </a:r>
            <a:r>
              <a:rPr lang="en-US" sz="1600" dirty="0">
                <a:latin typeface="Times New Roman"/>
                <a:cs typeface="Times New Roman"/>
              </a:rPr>
              <a:t> file:</a:t>
            </a:r>
          </a:p>
          <a:p>
            <a:pPr marL="722313" lvl="1" indent="-265113">
              <a:spcBef>
                <a:spcPts val="600"/>
              </a:spcBef>
              <a:buSzPct val="60000"/>
              <a:buFont typeface="Wingdings" charset="2"/>
              <a:buChar char="q"/>
            </a:pPr>
            <a:r>
              <a:rPr lang="en-US" sz="1600" dirty="0">
                <a:latin typeface="Times New Roman"/>
                <a:cs typeface="Times New Roman"/>
              </a:rPr>
              <a:t>Constructs a </a:t>
            </a:r>
            <a:r>
              <a:rPr lang="en-US" sz="1200" dirty="0">
                <a:latin typeface="Consolas"/>
                <a:cs typeface="Consolas"/>
              </a:rPr>
              <a:t>Parser</a:t>
            </a:r>
            <a:r>
              <a:rPr lang="en-US" sz="1600" dirty="0">
                <a:latin typeface="Times New Roman"/>
                <a:cs typeface="Times New Roman"/>
              </a:rPr>
              <a:t> to handle the input file</a:t>
            </a:r>
          </a:p>
          <a:p>
            <a:pPr marL="722313" lvl="1" indent="-265113">
              <a:spcBef>
                <a:spcPts val="600"/>
              </a:spcBef>
              <a:buSzPct val="60000"/>
              <a:buFont typeface="Wingdings" charset="2"/>
              <a:buChar char="q"/>
            </a:pPr>
            <a:r>
              <a:rPr lang="en-US" sz="1600" dirty="0">
                <a:latin typeface="Times New Roman"/>
                <a:cs typeface="Times New Roman"/>
              </a:rPr>
              <a:t>For each VM command in the input file:</a:t>
            </a:r>
            <a:br>
              <a:rPr lang="en-US" sz="1600" dirty="0">
                <a:latin typeface="Times New Roman"/>
                <a:cs typeface="Times New Roman"/>
              </a:rPr>
            </a:br>
            <a:r>
              <a:rPr lang="en-US" sz="1600" dirty="0">
                <a:latin typeface="Times New Roman"/>
                <a:cs typeface="Times New Roman"/>
              </a:rPr>
              <a:t>uses the </a:t>
            </a:r>
            <a:r>
              <a:rPr lang="en-US" sz="1200" dirty="0">
                <a:latin typeface="Consolas"/>
                <a:cs typeface="Consolas"/>
              </a:rPr>
              <a:t>Parser</a:t>
            </a:r>
            <a:r>
              <a:rPr lang="en-US" sz="1600" dirty="0">
                <a:latin typeface="Times New Roman"/>
                <a:cs typeface="Times New Roman"/>
              </a:rPr>
              <a:t> to parse the command,</a:t>
            </a:r>
            <a:br>
              <a:rPr lang="en-US" sz="1600" dirty="0">
                <a:latin typeface="Times New Roman"/>
                <a:cs typeface="Times New Roman"/>
              </a:rPr>
            </a:br>
            <a:r>
              <a:rPr lang="en-US" sz="1600" dirty="0">
                <a:latin typeface="Times New Roman"/>
                <a:cs typeface="Times New Roman"/>
              </a:rPr>
              <a:t>uses the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CodeWriter</a:t>
            </a:r>
            <a:r>
              <a:rPr lang="en-US" sz="1600" dirty="0">
                <a:latin typeface="Times New Roman"/>
                <a:cs typeface="Times New Roman"/>
              </a:rPr>
              <a:t> to generate assembly code from it</a:t>
            </a:r>
          </a:p>
          <a:p>
            <a:pPr marL="265113" indent="-265113">
              <a:spcBef>
                <a:spcPts val="1200"/>
              </a:spcBef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If the input is a folder:</a:t>
            </a:r>
          </a:p>
          <a:p>
            <a:pPr marL="719138" lvl="1" indent="-342900">
              <a:spcBef>
                <a:spcPts val="600"/>
              </a:spcBef>
              <a:buSzPct val="60000"/>
              <a:buFont typeface="Wingdings" charset="2"/>
              <a:buChar char="q"/>
            </a:pPr>
            <a:r>
              <a:rPr lang="en-US" sz="1600" dirty="0">
                <a:latin typeface="Times New Roman"/>
                <a:cs typeface="Times New Roman"/>
              </a:rPr>
              <a:t>Handles every </a:t>
            </a:r>
            <a:r>
              <a:rPr lang="en-US" sz="1200" dirty="0">
                <a:latin typeface="Consolas"/>
                <a:cs typeface="Consolas"/>
              </a:rPr>
              <a:t>.vm</a:t>
            </a:r>
            <a:r>
              <a:rPr lang="en-US" sz="1600" dirty="0">
                <a:latin typeface="Times New Roman"/>
                <a:cs typeface="Times New Roman"/>
              </a:rPr>
              <a:t> file in the folder in the manner described above.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0170704-6DAF-EC57-2959-203A1076AD01}"/>
              </a:ext>
            </a:extLst>
          </p:cNvPr>
          <p:cNvGrpSpPr/>
          <p:nvPr/>
        </p:nvGrpSpPr>
        <p:grpSpPr>
          <a:xfrm>
            <a:off x="838200" y="1726945"/>
            <a:ext cx="8486870" cy="604272"/>
            <a:chOff x="823195" y="981437"/>
            <a:chExt cx="8486870" cy="60427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3B4EFD-B8E7-5237-EBCB-7C32CFA6701F}"/>
                </a:ext>
              </a:extLst>
            </p:cNvPr>
            <p:cNvSpPr txBox="1"/>
            <p:nvPr/>
          </p:nvSpPr>
          <p:spPr>
            <a:xfrm>
              <a:off x="823195" y="981437"/>
              <a:ext cx="93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dirty="0">
                  <a:latin typeface="Times New Roman"/>
                  <a:cs typeface="Times New Roman"/>
                </a:rPr>
                <a:t>Output: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2CA662-093C-FEDF-F047-516A0AEEE2AE}"/>
                </a:ext>
              </a:extLst>
            </p:cNvPr>
            <p:cNvSpPr txBox="1"/>
            <p:nvPr/>
          </p:nvSpPr>
          <p:spPr>
            <a:xfrm>
              <a:off x="1665792" y="993239"/>
              <a:ext cx="7644273" cy="59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300"/>
                </a:spcBef>
                <a:buSzPct val="60000"/>
                <a:tabLst>
                  <a:tab pos="182563" algn="l"/>
                </a:tabLst>
              </a:pPr>
              <a:r>
                <a:rPr lang="en-US" sz="1400" i="1" dirty="0">
                  <a:latin typeface="Times New Roman"/>
                  <a:cs typeface="Times New Roman"/>
                </a:rPr>
                <a:t>fileName</a:t>
              </a:r>
              <a:r>
                <a:rPr lang="en-US" sz="1200" dirty="0">
                  <a:latin typeface="Consolas"/>
                  <a:cs typeface="Consolas"/>
                </a:rPr>
                <a:t>.asm</a:t>
              </a:r>
              <a:r>
                <a:rPr lang="en-US" sz="1600" dirty="0">
                  <a:latin typeface="Times New Roman"/>
                  <a:cs typeface="Times New Roman"/>
                </a:rPr>
                <a:t>  or</a:t>
              </a:r>
            </a:p>
            <a:p>
              <a:pPr>
                <a:spcBef>
                  <a:spcPts val="300"/>
                </a:spcBef>
                <a:buSzPct val="60000"/>
                <a:tabLst>
                  <a:tab pos="182563" algn="l"/>
                </a:tabLst>
              </a:pPr>
              <a:r>
                <a:rPr lang="en-US" sz="1400" i="1" dirty="0">
                  <a:latin typeface="Times New Roman"/>
                  <a:cs typeface="Times New Roman"/>
                </a:rPr>
                <a:t>folderName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.asm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401C0F7-295E-40D6-055D-4F515A35A962}"/>
              </a:ext>
            </a:extLst>
          </p:cNvPr>
          <p:cNvSpPr txBox="1"/>
          <p:nvPr/>
        </p:nvSpPr>
        <p:spPr>
          <a:xfrm>
            <a:off x="7051040" y="5862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4112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VM translator: Implementation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0DD5AB9-4879-6940-A9F6-A91359A959EB}"/>
              </a:ext>
            </a:extLst>
          </p:cNvPr>
          <p:cNvSpPr txBox="1">
            <a:spLocks/>
          </p:cNvSpPr>
          <p:nvPr/>
        </p:nvSpPr>
        <p:spPr>
          <a:xfrm>
            <a:off x="2009473" y="4779517"/>
            <a:ext cx="7381265" cy="1548467"/>
          </a:xfrm>
          <a:prstGeom prst="rect">
            <a:avLst/>
          </a:prstGeom>
        </p:spPr>
        <p:txBody>
          <a:bodyPr vert="horz" lIns="10800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000" u="sng" dirty="0">
                <a:latin typeface="Times New Roman"/>
                <a:cs typeface="Times New Roman"/>
              </a:rPr>
              <a:t>VM translator:</a:t>
            </a:r>
          </a:p>
          <a:p>
            <a:pPr marL="179388" indent="-179388">
              <a:spcBef>
                <a:spcPts val="600"/>
              </a:spcBef>
            </a:pPr>
            <a:r>
              <a:rPr lang="en-US" sz="1800" dirty="0">
                <a:latin typeface="Times New Roman"/>
                <a:cs typeface="Times New Roman"/>
              </a:rPr>
              <a:t>An extension of the basic VM translator written in project 7</a:t>
            </a:r>
          </a:p>
          <a:p>
            <a:pPr marL="179388" indent="-179388">
              <a:spcBef>
                <a:spcPts val="600"/>
              </a:spcBef>
            </a:pPr>
            <a:r>
              <a:rPr lang="en-US" sz="1800" dirty="0">
                <a:latin typeface="Times New Roman"/>
                <a:cs typeface="Times New Roman"/>
              </a:rPr>
              <a:t>Adds the implementation of the </a:t>
            </a:r>
            <a:r>
              <a:rPr lang="en-US" sz="1800" i="1" dirty="0">
                <a:latin typeface="Times New Roman"/>
                <a:cs typeface="Times New Roman"/>
              </a:rPr>
              <a:t>branching</a:t>
            </a:r>
            <a:r>
              <a:rPr lang="en-US" sz="1800" dirty="0">
                <a:latin typeface="Times New Roman"/>
                <a:cs typeface="Times New Roman"/>
              </a:rPr>
              <a:t> and </a:t>
            </a:r>
            <a:r>
              <a:rPr lang="en-US" sz="1800" i="1" dirty="0">
                <a:latin typeface="Times New Roman"/>
                <a:cs typeface="Times New Roman"/>
              </a:rPr>
              <a:t>function </a:t>
            </a:r>
            <a:r>
              <a:rPr lang="en-US" sz="1800" dirty="0">
                <a:latin typeface="Times New Roman"/>
                <a:cs typeface="Times New Roman"/>
              </a:rPr>
              <a:t>commands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1EE7A5-7EF4-CF41-9C71-62C56FC64459}"/>
              </a:ext>
            </a:extLst>
          </p:cNvPr>
          <p:cNvGrpSpPr/>
          <p:nvPr/>
        </p:nvGrpSpPr>
        <p:grpSpPr>
          <a:xfrm>
            <a:off x="2480539" y="1362275"/>
            <a:ext cx="4250338" cy="3027443"/>
            <a:chOff x="1473776" y="1279148"/>
            <a:chExt cx="4250338" cy="302744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287F75-A93E-4247-B82A-C369AD83CFBE}"/>
                </a:ext>
              </a:extLst>
            </p:cNvPr>
            <p:cNvSpPr txBox="1"/>
            <p:nvPr/>
          </p:nvSpPr>
          <p:spPr>
            <a:xfrm>
              <a:off x="1577323" y="3587229"/>
              <a:ext cx="15041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Reads and parses a VM command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6005F7-14D9-BF45-BAFC-3DE778E38620}"/>
                </a:ext>
              </a:extLst>
            </p:cNvPr>
            <p:cNvSpPr txBox="1"/>
            <p:nvPr/>
          </p:nvSpPr>
          <p:spPr>
            <a:xfrm>
              <a:off x="3744415" y="3567927"/>
              <a:ext cx="197969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Generates the assembly code that realizes the parsed command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4024E80-0045-864A-B9CE-E8381C738958}"/>
                </a:ext>
              </a:extLst>
            </p:cNvPr>
            <p:cNvCxnSpPr>
              <a:cxnSpLocks/>
            </p:cNvCxnSpPr>
            <p:nvPr/>
          </p:nvCxnSpPr>
          <p:spPr>
            <a:xfrm>
              <a:off x="2329423" y="2362567"/>
              <a:ext cx="241069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87AB0B-8F38-B44E-B990-F98562CD0793}"/>
                </a:ext>
              </a:extLst>
            </p:cNvPr>
            <p:cNvCxnSpPr>
              <a:cxnSpLocks/>
            </p:cNvCxnSpPr>
            <p:nvPr/>
          </p:nvCxnSpPr>
          <p:spPr>
            <a:xfrm>
              <a:off x="2340497" y="2353329"/>
              <a:ext cx="1" cy="7581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503A75E-564E-2F41-BF13-85EB313A7A0C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3551847" y="1919228"/>
              <a:ext cx="0" cy="4433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8E74FFE-5151-1344-BFCA-6F54C3503151}"/>
                </a:ext>
              </a:extLst>
            </p:cNvPr>
            <p:cNvCxnSpPr>
              <a:cxnSpLocks/>
            </p:cNvCxnSpPr>
            <p:nvPr/>
          </p:nvCxnSpPr>
          <p:spPr>
            <a:xfrm>
              <a:off x="4734265" y="2362567"/>
              <a:ext cx="1" cy="7581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1A46F33-01F7-E047-A6EC-DC441030915D}"/>
                </a:ext>
              </a:extLst>
            </p:cNvPr>
            <p:cNvGrpSpPr/>
            <p:nvPr/>
          </p:nvGrpSpPr>
          <p:grpSpPr>
            <a:xfrm>
              <a:off x="1604511" y="1279148"/>
              <a:ext cx="2924601" cy="640080"/>
              <a:chOff x="1999815" y="1743715"/>
              <a:chExt cx="2924601" cy="640080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D4A6763-FE79-2A4A-8FBC-EE2B750376DB}"/>
                  </a:ext>
                </a:extLst>
              </p:cNvPr>
              <p:cNvSpPr/>
              <p:nvPr/>
            </p:nvSpPr>
            <p:spPr>
              <a:xfrm>
                <a:off x="2969886" y="1743715"/>
                <a:ext cx="1954530" cy="64008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VMTranslator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E972731-08D1-074A-BD9D-54E12E970379}"/>
                  </a:ext>
                </a:extLst>
              </p:cNvPr>
              <p:cNvSpPr txBox="1"/>
              <p:nvPr/>
            </p:nvSpPr>
            <p:spPr>
              <a:xfrm>
                <a:off x="1999815" y="1802145"/>
                <a:ext cx="9331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drives the process</a:t>
                </a:r>
              </a:p>
            </p:txBody>
          </p:sp>
        </p:grp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7C883DB-0FF6-A24B-8ECE-B6F4F1ECC81A}"/>
                </a:ext>
              </a:extLst>
            </p:cNvPr>
            <p:cNvSpPr/>
            <p:nvPr/>
          </p:nvSpPr>
          <p:spPr>
            <a:xfrm>
              <a:off x="3826622" y="2908322"/>
              <a:ext cx="1733443" cy="64008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CodeWriter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A9D388F-0F94-4442-A4F5-3A30449C28C1}"/>
                </a:ext>
              </a:extLst>
            </p:cNvPr>
            <p:cNvSpPr/>
            <p:nvPr/>
          </p:nvSpPr>
          <p:spPr>
            <a:xfrm>
              <a:off x="1473776" y="2908322"/>
              <a:ext cx="1733443" cy="64008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Parser</a:t>
              </a:r>
            </a:p>
          </p:txBody>
        </p:sp>
      </p:grpSp>
      <p:sp>
        <p:nvSpPr>
          <p:cNvPr id="4" name="AutoShape 4">
            <a:extLst>
              <a:ext uri="{FF2B5EF4-FFF2-40B4-BE49-F238E27FC236}">
                <a16:creationId xmlns:a16="http://schemas.microsoft.com/office/drawing/2014/main" id="{0DAB4E78-B246-02EC-F224-FC4C09AD3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6525" y="3194646"/>
            <a:ext cx="4572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algn="l" defTabSz="914400" rtl="0" eaLnBrk="1" latinLnBrk="0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395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9081" y="1004358"/>
            <a:ext cx="789752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Times New Roman"/>
                <a:cs typeface="Times New Roman"/>
              </a:rPr>
              <a:t>The same </a:t>
            </a:r>
            <a:r>
              <a:rPr lang="en-US" sz="1400" u="sng" dirty="0">
                <a:latin typeface="Consolas"/>
                <a:cs typeface="Consolas"/>
              </a:rPr>
              <a:t>Parser</a:t>
            </a:r>
            <a:r>
              <a:rPr lang="en-US" u="sng" dirty="0">
                <a:latin typeface="Times New Roman"/>
                <a:cs typeface="Times New Roman"/>
              </a:rPr>
              <a:t> developed in project 7:</a:t>
            </a:r>
          </a:p>
          <a:p>
            <a:pPr marL="227013" indent="-227013">
              <a:spcBef>
                <a:spcPts val="10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Handles the parsing of a single </a:t>
            </a:r>
            <a:r>
              <a:rPr lang="en-US" sz="1400" dirty="0">
                <a:latin typeface="Consolas"/>
                <a:cs typeface="Consolas"/>
              </a:rPr>
              <a:t>.vm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file</a:t>
            </a:r>
          </a:p>
          <a:p>
            <a:pPr marL="227013" indent="-227013">
              <a:spcBef>
                <a:spcPts val="10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Reads a VM command, parses the command into its lexical components, and provides convenient access to these components</a:t>
            </a:r>
          </a:p>
          <a:p>
            <a:pPr marL="227013" indent="-227013">
              <a:spcBef>
                <a:spcPts val="10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Skips white space and comments. </a:t>
            </a:r>
          </a:p>
        </p:txBody>
      </p:sp>
    </p:spTree>
    <p:extLst>
      <p:ext uri="{BB962C8B-B14F-4D97-AF65-F5344CB8AC3E}">
        <p14:creationId xmlns:p14="http://schemas.microsoft.com/office/powerpoint/2010/main" val="180475648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03E20-439E-CEB2-62E3-AB2EEED7D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3215245"/>
            <a:ext cx="5289600" cy="29908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A367EE-E784-FD24-9D91-A110C041C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22058"/>
            <a:ext cx="5289601" cy="18471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0CC71F-FE32-F093-6EB5-1A9E87038285}"/>
              </a:ext>
            </a:extLst>
          </p:cNvPr>
          <p:cNvSpPr txBox="1"/>
          <p:nvPr/>
        </p:nvSpPr>
        <p:spPr>
          <a:xfrm>
            <a:off x="6506817" y="963309"/>
            <a:ext cx="245730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u="sng" dirty="0">
                <a:latin typeface="Times New Roman"/>
                <a:cs typeface="Times New Roman"/>
              </a:rPr>
              <a:t>Implementation note: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Times New Roman"/>
                <a:cs typeface="Times New Roman"/>
              </a:rPr>
              <a:t>If your project 7 </a:t>
            </a:r>
            <a:r>
              <a:rPr lang="en-US" sz="1400" dirty="0">
                <a:latin typeface="Consolas"/>
                <a:cs typeface="Consolas"/>
              </a:rPr>
              <a:t>Parser</a:t>
            </a:r>
            <a:r>
              <a:rPr lang="en-US" dirty="0">
                <a:latin typeface="Times New Roman"/>
                <a:cs typeface="Times New Roman"/>
              </a:rPr>
              <a:t> did not handle the parsing of the VM commands: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goto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sz="1200" dirty="0">
                <a:latin typeface="Consolas"/>
                <a:cs typeface="Consolas"/>
              </a:rPr>
              <a:t>if-goto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sz="1200" dirty="0">
                <a:latin typeface="Consolas"/>
                <a:cs typeface="Consolas"/>
              </a:rPr>
              <a:t>label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sz="1200" dirty="0">
                <a:latin typeface="Consolas"/>
                <a:cs typeface="Consolas"/>
              </a:rPr>
              <a:t>call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sz="1200" dirty="0">
                <a:latin typeface="Consolas"/>
                <a:cs typeface="Consolas"/>
              </a:rPr>
              <a:t>function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latin typeface="Times New Roman"/>
                <a:cs typeface="Times New Roman"/>
              </a:rPr>
              <a:t>and </a:t>
            </a:r>
            <a:r>
              <a:rPr lang="en-US" sz="1200" dirty="0">
                <a:latin typeface="Consolas"/>
                <a:cs typeface="Consolas"/>
              </a:rPr>
              <a:t>return</a:t>
            </a:r>
            <a:r>
              <a:rPr lang="en-US" dirty="0">
                <a:latin typeface="Times New Roman"/>
                <a:cs typeface="Times New Roman"/>
              </a:rPr>
              <a:t>,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Times New Roman"/>
                <a:cs typeface="Times New Roman"/>
              </a:rPr>
              <a:t>add this parsing functionality now.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520661-D110-AC85-4E33-DAAA229CDCC0}"/>
              </a:ext>
            </a:extLst>
          </p:cNvPr>
          <p:cNvSpPr txBox="1"/>
          <p:nvPr/>
        </p:nvSpPr>
        <p:spPr>
          <a:xfrm>
            <a:off x="789081" y="1004358"/>
            <a:ext cx="7897522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Times New Roman"/>
                <a:cs typeface="Times New Roman"/>
              </a:rPr>
              <a:t>The same </a:t>
            </a:r>
            <a:r>
              <a:rPr lang="en-US" sz="1400" u="sng" dirty="0">
                <a:latin typeface="Consolas"/>
                <a:cs typeface="Consolas"/>
              </a:rPr>
              <a:t>Parser</a:t>
            </a:r>
            <a:r>
              <a:rPr lang="en-US" u="sng" dirty="0">
                <a:latin typeface="Times New Roman"/>
                <a:cs typeface="Times New Roman"/>
              </a:rPr>
              <a:t> developed in project 7:</a:t>
            </a:r>
          </a:p>
          <a:p>
            <a:pPr marL="227013" indent="-227013">
              <a:spcBef>
                <a:spcPts val="1000"/>
              </a:spcBef>
              <a:buFont typeface="Arial"/>
              <a:buChar char="•"/>
            </a:pP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6554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VM translator: Implementation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0DD5AB9-4879-6940-A9F6-A91359A959EB}"/>
              </a:ext>
            </a:extLst>
          </p:cNvPr>
          <p:cNvSpPr txBox="1">
            <a:spLocks/>
          </p:cNvSpPr>
          <p:nvPr/>
        </p:nvSpPr>
        <p:spPr>
          <a:xfrm>
            <a:off x="2009473" y="4779517"/>
            <a:ext cx="7381265" cy="1548467"/>
          </a:xfrm>
          <a:prstGeom prst="rect">
            <a:avLst/>
          </a:prstGeom>
        </p:spPr>
        <p:txBody>
          <a:bodyPr vert="horz" lIns="10800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000" u="sng" dirty="0">
                <a:latin typeface="Times New Roman"/>
                <a:cs typeface="Times New Roman"/>
              </a:rPr>
              <a:t>VM translator:</a:t>
            </a:r>
          </a:p>
          <a:p>
            <a:pPr marL="179388" indent="-179388">
              <a:spcBef>
                <a:spcPts val="600"/>
              </a:spcBef>
            </a:pPr>
            <a:r>
              <a:rPr lang="en-US" sz="1800" dirty="0">
                <a:latin typeface="Times New Roman"/>
                <a:cs typeface="Times New Roman"/>
              </a:rPr>
              <a:t>An extension of the basic VM translator written in project 7</a:t>
            </a:r>
          </a:p>
          <a:p>
            <a:pPr marL="179388" indent="-179388">
              <a:spcBef>
                <a:spcPts val="600"/>
              </a:spcBef>
            </a:pPr>
            <a:r>
              <a:rPr lang="en-US" sz="1800" dirty="0">
                <a:latin typeface="Times New Roman"/>
                <a:cs typeface="Times New Roman"/>
              </a:rPr>
              <a:t>Adds the implementation of the </a:t>
            </a:r>
            <a:r>
              <a:rPr lang="en-US" sz="1800" i="1" dirty="0">
                <a:latin typeface="Times New Roman"/>
                <a:cs typeface="Times New Roman"/>
              </a:rPr>
              <a:t>branching</a:t>
            </a:r>
            <a:r>
              <a:rPr lang="en-US" sz="1800" dirty="0">
                <a:latin typeface="Times New Roman"/>
                <a:cs typeface="Times New Roman"/>
              </a:rPr>
              <a:t> and </a:t>
            </a:r>
            <a:r>
              <a:rPr lang="en-US" sz="1800" i="1" dirty="0">
                <a:latin typeface="Times New Roman"/>
                <a:cs typeface="Times New Roman"/>
              </a:rPr>
              <a:t>function </a:t>
            </a:r>
            <a:r>
              <a:rPr lang="en-US" sz="1800" dirty="0">
                <a:latin typeface="Times New Roman"/>
                <a:cs typeface="Times New Roman"/>
              </a:rPr>
              <a:t>commands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1EE7A5-7EF4-CF41-9C71-62C56FC64459}"/>
              </a:ext>
            </a:extLst>
          </p:cNvPr>
          <p:cNvGrpSpPr/>
          <p:nvPr/>
        </p:nvGrpSpPr>
        <p:grpSpPr>
          <a:xfrm>
            <a:off x="2480539" y="1362275"/>
            <a:ext cx="4250338" cy="3027443"/>
            <a:chOff x="1473776" y="1279148"/>
            <a:chExt cx="4250338" cy="302744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287F75-A93E-4247-B82A-C369AD83CFBE}"/>
                </a:ext>
              </a:extLst>
            </p:cNvPr>
            <p:cNvSpPr txBox="1"/>
            <p:nvPr/>
          </p:nvSpPr>
          <p:spPr>
            <a:xfrm>
              <a:off x="1577323" y="3587229"/>
              <a:ext cx="15041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Reads and parses a VM command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6005F7-14D9-BF45-BAFC-3DE778E38620}"/>
                </a:ext>
              </a:extLst>
            </p:cNvPr>
            <p:cNvSpPr txBox="1"/>
            <p:nvPr/>
          </p:nvSpPr>
          <p:spPr>
            <a:xfrm>
              <a:off x="3744415" y="3567927"/>
              <a:ext cx="197969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Generates the assembly code that realizes the parsed command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4024E80-0045-864A-B9CE-E8381C738958}"/>
                </a:ext>
              </a:extLst>
            </p:cNvPr>
            <p:cNvCxnSpPr>
              <a:cxnSpLocks/>
            </p:cNvCxnSpPr>
            <p:nvPr/>
          </p:nvCxnSpPr>
          <p:spPr>
            <a:xfrm>
              <a:off x="2329423" y="2362567"/>
              <a:ext cx="241069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87AB0B-8F38-B44E-B990-F98562CD0793}"/>
                </a:ext>
              </a:extLst>
            </p:cNvPr>
            <p:cNvCxnSpPr>
              <a:cxnSpLocks/>
            </p:cNvCxnSpPr>
            <p:nvPr/>
          </p:nvCxnSpPr>
          <p:spPr>
            <a:xfrm>
              <a:off x="2340497" y="2353329"/>
              <a:ext cx="1" cy="7581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503A75E-564E-2F41-BF13-85EB313A7A0C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3551847" y="1919228"/>
              <a:ext cx="0" cy="4433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8E74FFE-5151-1344-BFCA-6F54C3503151}"/>
                </a:ext>
              </a:extLst>
            </p:cNvPr>
            <p:cNvCxnSpPr>
              <a:cxnSpLocks/>
            </p:cNvCxnSpPr>
            <p:nvPr/>
          </p:nvCxnSpPr>
          <p:spPr>
            <a:xfrm>
              <a:off x="4734265" y="2362567"/>
              <a:ext cx="1" cy="7581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1A46F33-01F7-E047-A6EC-DC441030915D}"/>
                </a:ext>
              </a:extLst>
            </p:cNvPr>
            <p:cNvGrpSpPr/>
            <p:nvPr/>
          </p:nvGrpSpPr>
          <p:grpSpPr>
            <a:xfrm>
              <a:off x="1604511" y="1279148"/>
              <a:ext cx="2924601" cy="640080"/>
              <a:chOff x="1999815" y="1743715"/>
              <a:chExt cx="2924601" cy="640080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D4A6763-FE79-2A4A-8FBC-EE2B750376DB}"/>
                  </a:ext>
                </a:extLst>
              </p:cNvPr>
              <p:cNvSpPr/>
              <p:nvPr/>
            </p:nvSpPr>
            <p:spPr>
              <a:xfrm>
                <a:off x="2969886" y="1743715"/>
                <a:ext cx="1954530" cy="64008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VMTranslator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E972731-08D1-074A-BD9D-54E12E970379}"/>
                  </a:ext>
                </a:extLst>
              </p:cNvPr>
              <p:cNvSpPr txBox="1"/>
              <p:nvPr/>
            </p:nvSpPr>
            <p:spPr>
              <a:xfrm>
                <a:off x="1999815" y="1802145"/>
                <a:ext cx="9331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drives the process</a:t>
                </a:r>
              </a:p>
            </p:txBody>
          </p:sp>
        </p:grp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7C883DB-0FF6-A24B-8ECE-B6F4F1ECC81A}"/>
                </a:ext>
              </a:extLst>
            </p:cNvPr>
            <p:cNvSpPr/>
            <p:nvPr/>
          </p:nvSpPr>
          <p:spPr>
            <a:xfrm>
              <a:off x="3826622" y="2908322"/>
              <a:ext cx="1733443" cy="64008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CodeWriter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A9D388F-0F94-4442-A4F5-3A30449C28C1}"/>
                </a:ext>
              </a:extLst>
            </p:cNvPr>
            <p:cNvSpPr/>
            <p:nvPr/>
          </p:nvSpPr>
          <p:spPr>
            <a:xfrm>
              <a:off x="1473776" y="2908322"/>
              <a:ext cx="1733443" cy="64008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Parser</a:t>
              </a:r>
            </a:p>
          </p:txBody>
        </p:sp>
      </p:grpSp>
      <p:sp>
        <p:nvSpPr>
          <p:cNvPr id="4" name="AutoShape 4">
            <a:extLst>
              <a:ext uri="{FF2B5EF4-FFF2-40B4-BE49-F238E27FC236}">
                <a16:creationId xmlns:a16="http://schemas.microsoft.com/office/drawing/2014/main" id="{0DAB4E78-B246-02EC-F224-FC4C09AD3934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6790763" y="3194646"/>
            <a:ext cx="4572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algn="l" defTabSz="914400" rtl="0" eaLnBrk="1" latinLnBrk="0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136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CodeWriter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C387B2-8318-B542-841D-FC4C921484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887"/>
          <a:stretch/>
        </p:blipFill>
        <p:spPr>
          <a:xfrm>
            <a:off x="672877" y="1032933"/>
            <a:ext cx="7183728" cy="19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764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CodeWriter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C387B2-8318-B542-841D-FC4C921484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204"/>
          <a:stretch/>
        </p:blipFill>
        <p:spPr>
          <a:xfrm>
            <a:off x="672877" y="1032933"/>
            <a:ext cx="7183728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672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CodeWriter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C387B2-8318-B542-841D-FC4C92148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77" y="1032933"/>
            <a:ext cx="7183728" cy="416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84370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CodeWriter</a:t>
            </a:r>
            <a:endParaRPr lang="en-US" sz="20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6005E24-C42C-224F-B5D3-73E2F6E9553F}"/>
              </a:ext>
            </a:extLst>
          </p:cNvPr>
          <p:cNvGrpSpPr/>
          <p:nvPr/>
        </p:nvGrpSpPr>
        <p:grpSpPr>
          <a:xfrm>
            <a:off x="672877" y="1032932"/>
            <a:ext cx="7183728" cy="4328303"/>
            <a:chOff x="706743" y="1036243"/>
            <a:chExt cx="7965790" cy="447681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8A16E2B-4F50-0C4A-9B6B-09051CAE0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1718" y="1405466"/>
              <a:ext cx="7835766" cy="410759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36337AD-F00A-9040-8F62-B5C4DF7119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2746"/>
            <a:stretch/>
          </p:blipFill>
          <p:spPr>
            <a:xfrm>
              <a:off x="706743" y="1036243"/>
              <a:ext cx="7965790" cy="33535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042FD22-BF43-3B40-8959-B2CC464A54C5}"/>
              </a:ext>
            </a:extLst>
          </p:cNvPr>
          <p:cNvSpPr txBox="1"/>
          <p:nvPr/>
        </p:nvSpPr>
        <p:spPr>
          <a:xfrm>
            <a:off x="758528" y="5565809"/>
            <a:ext cx="828328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600" dirty="0">
                <a:latin typeface="Times New Roman"/>
                <a:cs typeface="Times New Roman"/>
              </a:rPr>
              <a:t>The generated assembly code must follow the guidelines and symbols described in: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/>
                <a:cs typeface="Times New Roman"/>
              </a:rPr>
              <a:t>“Standard Mapping of the VM on the Hack Platform”.</a:t>
            </a:r>
          </a:p>
        </p:txBody>
      </p:sp>
    </p:spTree>
    <p:extLst>
      <p:ext uri="{BB962C8B-B14F-4D97-AF65-F5344CB8AC3E}">
        <p14:creationId xmlns:p14="http://schemas.microsoft.com/office/powerpoint/2010/main" val="30647256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362767" y="1204942"/>
            <a:ext cx="3560638" cy="125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>
              <a:spcBef>
                <a:spcPts val="3000"/>
              </a:spcBef>
              <a:buSzPct val="100000"/>
              <a:defRPr/>
            </a:pPr>
            <a:r>
              <a:rPr lang="en-US" u="sng" dirty="0">
                <a:latin typeface="Times New Roman"/>
                <a:cs typeface="Times New Roman"/>
              </a:rPr>
              <a:t>Abstraction</a:t>
            </a:r>
          </a:p>
          <a:p>
            <a:pPr marL="444500" lvl="1" indent="-177800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VM branching commands</a:t>
            </a:r>
          </a:p>
          <a:p>
            <a:pPr marL="444500" lvl="1" indent="-177800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VM function commands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plan</a:t>
            </a:r>
            <a:endParaRPr lang="en-US" sz="1800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434803" y="4023624"/>
            <a:ext cx="4539188" cy="1641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>
              <a:spcBef>
                <a:spcPts val="3000"/>
              </a:spcBef>
              <a:buSzPct val="100000"/>
              <a:defRPr/>
            </a:pPr>
            <a:r>
              <a:rPr lang="en-US" u="sng" dirty="0">
                <a:latin typeface="Times New Roman"/>
                <a:cs typeface="Times New Roman"/>
              </a:rPr>
              <a:t>The Virtual Machine</a:t>
            </a:r>
          </a:p>
          <a:p>
            <a:pPr marL="492125" indent="-225425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Program translation</a:t>
            </a:r>
          </a:p>
          <a:p>
            <a:pPr marL="492125" indent="-225425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Standard mapping</a:t>
            </a:r>
          </a:p>
          <a:p>
            <a:pPr marL="492125" indent="-225425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VM translator</a:t>
            </a:r>
          </a:p>
          <a:p>
            <a:pPr marL="492125" indent="-225425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Project 8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26F6A0A-BB26-034E-ADB0-39304DA60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767" y="2540116"/>
            <a:ext cx="3560638" cy="125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>
              <a:spcBef>
                <a:spcPts val="3000"/>
              </a:spcBef>
              <a:buSzPct val="100000"/>
              <a:defRPr/>
            </a:pPr>
            <a:r>
              <a:rPr lang="en-US" u="sng" dirty="0">
                <a:latin typeface="Times New Roman"/>
                <a:cs typeface="Times New Roman"/>
              </a:rPr>
              <a:t>Implementation</a:t>
            </a:r>
          </a:p>
          <a:p>
            <a:pPr marL="444500" lvl="1" indent="-177800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VM branching commands</a:t>
            </a:r>
          </a:p>
          <a:p>
            <a:pPr marL="444500" lvl="1" indent="-177800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VM function commands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1503564" y="5585893"/>
            <a:ext cx="4572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C86DFC-8876-2741-A710-DB3BF879AC47}"/>
              </a:ext>
            </a:extLst>
          </p:cNvPr>
          <p:cNvGrpSpPr/>
          <p:nvPr/>
        </p:nvGrpSpPr>
        <p:grpSpPr>
          <a:xfrm>
            <a:off x="4968741" y="1163378"/>
            <a:ext cx="3668743" cy="4959176"/>
            <a:chOff x="4968741" y="1163378"/>
            <a:chExt cx="3668743" cy="495917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953997-EAE6-F24A-8AEB-E1B5EAE66A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850" t="6283" r="24533" b="7896"/>
            <a:stretch/>
          </p:blipFill>
          <p:spPr>
            <a:xfrm>
              <a:off x="4968741" y="1163378"/>
              <a:ext cx="3668743" cy="4959176"/>
            </a:xfrm>
            <a:prstGeom prst="rect">
              <a:avLst/>
            </a:prstGeom>
          </p:spPr>
        </p:pic>
        <p:sp>
          <p:nvSpPr>
            <p:cNvPr id="14" name="Rounded Rectangular Callout 13">
              <a:extLst>
                <a:ext uri="{FF2B5EF4-FFF2-40B4-BE49-F238E27FC236}">
                  <a16:creationId xmlns:a16="http://schemas.microsoft.com/office/drawing/2014/main" id="{D2955B89-FDD8-5841-BCCD-D942A4485C2E}"/>
                </a:ext>
              </a:extLst>
            </p:cNvPr>
            <p:cNvSpPr/>
            <p:nvPr/>
          </p:nvSpPr>
          <p:spPr>
            <a:xfrm>
              <a:off x="5290277" y="1280938"/>
              <a:ext cx="1581495" cy="405283"/>
            </a:xfrm>
            <a:prstGeom prst="wedgeRoundRectCallout">
              <a:avLst>
                <a:gd name="adj1" fmla="val -47256"/>
                <a:gd name="adj2" fmla="val 25699"/>
                <a:gd name="adj3" fmla="val 16667"/>
              </a:avLst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abstraction</a:t>
              </a:r>
            </a:p>
          </p:txBody>
        </p:sp>
        <p:sp>
          <p:nvSpPr>
            <p:cNvPr id="15" name="Rounded Rectangular Callout 14">
              <a:extLst>
                <a:ext uri="{FF2B5EF4-FFF2-40B4-BE49-F238E27FC236}">
                  <a16:creationId xmlns:a16="http://schemas.microsoft.com/office/drawing/2014/main" id="{33EF9CE6-5D0F-AE42-83AA-9C73EAA0A916}"/>
                </a:ext>
              </a:extLst>
            </p:cNvPr>
            <p:cNvSpPr/>
            <p:nvPr/>
          </p:nvSpPr>
          <p:spPr>
            <a:xfrm>
              <a:off x="5206946" y="2739976"/>
              <a:ext cx="1923818" cy="405283"/>
            </a:xfrm>
            <a:prstGeom prst="wedgeRoundRectCallout">
              <a:avLst>
                <a:gd name="adj1" fmla="val -47256"/>
                <a:gd name="adj2" fmla="val 25699"/>
                <a:gd name="adj3" fmla="val 16667"/>
              </a:avLst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implementation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1EB70B3-006C-E944-87BB-08CE5BEFEC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7" r="20213"/>
          <a:stretch/>
        </p:blipFill>
        <p:spPr>
          <a:xfrm>
            <a:off x="1079268" y="1243160"/>
            <a:ext cx="329074" cy="3278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48DA23-538E-E943-8DD5-25222A43FF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7" r="20213"/>
          <a:stretch/>
        </p:blipFill>
        <p:spPr>
          <a:xfrm>
            <a:off x="1058158" y="2576071"/>
            <a:ext cx="329074" cy="3278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7BAF9F-2F76-D932-E74B-F48BEB9252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7" r="20213"/>
          <a:stretch/>
        </p:blipFill>
        <p:spPr>
          <a:xfrm>
            <a:off x="1631690" y="4429789"/>
            <a:ext cx="329074" cy="3278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162D97-00C0-7E74-E194-46B06B6BC0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7" r="20213"/>
          <a:stretch/>
        </p:blipFill>
        <p:spPr>
          <a:xfrm>
            <a:off x="1631690" y="4785603"/>
            <a:ext cx="329074" cy="327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B29DFC-2073-2D9C-85D9-CC901C4255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7" r="20213"/>
          <a:stretch/>
        </p:blipFill>
        <p:spPr>
          <a:xfrm>
            <a:off x="1643869" y="5186091"/>
            <a:ext cx="329074" cy="32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0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211662D5-0784-0E47-8A70-6292E9D41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3593" y="1215712"/>
            <a:ext cx="2100309" cy="524084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190800" rIns="9360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x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*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y</a:t>
            </a:r>
            <a:endParaRPr lang="en-US" sz="1200" b="1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200" b="1" dirty="0">
                <a:latin typeface="Consolas"/>
                <a:cs typeface="Consolas"/>
              </a:rPr>
              <a:t>function mult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   push 0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   pop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1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pop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label WHILE_LOOP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y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gt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if-goto END_LOOP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x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add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pop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1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add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pop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goto WHILE_LOOP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label END_LOOP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push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200" b="1" dirty="0">
                <a:solidFill>
                  <a:srgbClr val="0432FF"/>
                </a:solidFill>
                <a:latin typeface="Consolas"/>
                <a:cs typeface="Consolas"/>
              </a:rPr>
              <a:t>return</a:t>
            </a: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E7406D5F-A4CE-8548-B600-BF7A4A5F4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7225" y="904867"/>
            <a:ext cx="1449466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Function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mult</a:t>
            </a:r>
          </a:p>
        </p:txBody>
      </p:sp>
      <p:sp>
        <p:nvSpPr>
          <p:cNvPr id="15" name="Text Box 3">
            <a:extLst>
              <a:ext uri="{FF2B5EF4-FFF2-40B4-BE49-F238E27FC236}">
                <a16:creationId xmlns:a16="http://schemas.microsoft.com/office/drawing/2014/main" id="{707F2181-9D53-AC4D-B47C-007D3CBEB6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215712"/>
            <a:ext cx="2210070" cy="259893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72000" rIns="9360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Some function</a:t>
            </a:r>
            <a:endParaRPr lang="en-US" sz="1200" b="1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200" b="1" dirty="0">
                <a:latin typeface="Consolas"/>
                <a:cs typeface="Consolas"/>
              </a:rPr>
              <a:t>function foo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   ...</a:t>
            </a:r>
          </a:p>
          <a:p>
            <a:pPr marL="0" indent="0"/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Computes 8 * 5 + 7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   push 8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   push 5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   </a:t>
            </a:r>
            <a:r>
              <a:rPr lang="en-US" sz="1200" b="1" dirty="0">
                <a:solidFill>
                  <a:srgbClr val="0432FF"/>
                </a:solidFill>
                <a:latin typeface="Consolas"/>
                <a:cs typeface="Consolas"/>
              </a:rPr>
              <a:t>call mult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   push 7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   add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   ...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   return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CE1847FF-EB12-0C48-9ABB-C2DFCD6B285D}"/>
              </a:ext>
            </a:extLst>
          </p:cNvPr>
          <p:cNvSpPr/>
          <p:nvPr/>
        </p:nvSpPr>
        <p:spPr>
          <a:xfrm>
            <a:off x="2418790" y="3489027"/>
            <a:ext cx="530215" cy="236413"/>
          </a:xfrm>
          <a:prstGeom prst="wedgeRoundRectCallout">
            <a:avLst>
              <a:gd name="adj1" fmla="val 9176"/>
              <a:gd name="adj2" fmla="val -4787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caller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65803741-46CF-0941-8443-C87F54464C94}"/>
              </a:ext>
            </a:extLst>
          </p:cNvPr>
          <p:cNvSpPr/>
          <p:nvPr/>
        </p:nvSpPr>
        <p:spPr>
          <a:xfrm>
            <a:off x="4897680" y="6115444"/>
            <a:ext cx="530215" cy="236413"/>
          </a:xfrm>
          <a:prstGeom prst="wedgeRoundRectCallout">
            <a:avLst>
              <a:gd name="adj1" fmla="val 9176"/>
              <a:gd name="adj2" fmla="val -4787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callee</a:t>
            </a:r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E01879D5-6B59-5248-AC8B-FB32BF247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25" y="916018"/>
            <a:ext cx="1449466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Function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</a:p>
        </p:txBody>
      </p:sp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E5778BA3-3B73-224F-861A-EFB24E5A3888}"/>
              </a:ext>
            </a:extLst>
          </p:cNvPr>
          <p:cNvSpPr/>
          <p:nvPr/>
        </p:nvSpPr>
        <p:spPr>
          <a:xfrm>
            <a:off x="5862103" y="1095367"/>
            <a:ext cx="2775381" cy="1491716"/>
          </a:xfrm>
          <a:prstGeom prst="wedgeRoundRectCallout">
            <a:avLst>
              <a:gd name="adj1" fmla="val -34303"/>
              <a:gd name="adj2" fmla="val 5851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1600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Typical scenario</a:t>
            </a:r>
          </a:p>
          <a:p>
            <a:pPr>
              <a:spcBef>
                <a:spcPts val="1200"/>
              </a:spcBef>
              <a:buSzPct val="100000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function (like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calls another function (like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mult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for its effect.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2ED56B21-A496-FB4A-AA83-C69514FE5828}"/>
              </a:ext>
            </a:extLst>
          </p:cNvPr>
          <p:cNvSpPr/>
          <p:nvPr/>
        </p:nvSpPr>
        <p:spPr>
          <a:xfrm>
            <a:off x="5862102" y="2683140"/>
            <a:ext cx="2880454" cy="3668717"/>
          </a:xfrm>
          <a:prstGeom prst="wedgeRoundRectCallout">
            <a:avLst>
              <a:gd name="adj1" fmla="val -34303"/>
              <a:gd name="adj2" fmla="val 5851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1600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issues</a:t>
            </a:r>
          </a:p>
          <a:p>
            <a:pPr>
              <a:spcBef>
                <a:spcPts val="1200"/>
              </a:spcBef>
              <a:buSzPct val="100000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pass arguments from the caller to the callee?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200"/>
              </a:spcBef>
              <a:buSzPct val="100000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start executing the caller’s code?</a:t>
            </a:r>
          </a:p>
          <a:p>
            <a:pPr>
              <a:spcBef>
                <a:spcPts val="1200"/>
              </a:spcBef>
              <a:buSzPct val="100000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pass the return value from the callee to the caller?</a:t>
            </a:r>
          </a:p>
          <a:p>
            <a:pPr>
              <a:spcBef>
                <a:spcPts val="1200"/>
              </a:spcBef>
              <a:buSzPct val="100000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resume the execution of the caller’s code?</a:t>
            </a:r>
          </a:p>
        </p:txBody>
      </p:sp>
    </p:spTree>
    <p:extLst>
      <p:ext uri="{BB962C8B-B14F-4D97-AF65-F5344CB8AC3E}">
        <p14:creationId xmlns:p14="http://schemas.microsoft.com/office/powerpoint/2010/main" val="369207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Picture</a:t>
            </a:r>
            <a:endParaRPr lang="en-US" sz="2000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0902816-8B93-9249-BE31-9135D70E40C9}"/>
              </a:ext>
            </a:extLst>
          </p:cNvPr>
          <p:cNvSpPr/>
          <p:nvPr/>
        </p:nvSpPr>
        <p:spPr>
          <a:xfrm>
            <a:off x="564293" y="1169441"/>
            <a:ext cx="7941004" cy="22828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Line 128">
            <a:extLst>
              <a:ext uri="{FF2B5EF4-FFF2-40B4-BE49-F238E27FC236}">
                <a16:creationId xmlns:a16="http://schemas.microsoft.com/office/drawing/2014/main" id="{897E8AAF-DB69-8049-B0AB-88BD1750D6FA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9969" y="2562204"/>
            <a:ext cx="1123660" cy="441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F066044-305C-C642-96E4-9B3B738B038B}"/>
              </a:ext>
            </a:extLst>
          </p:cNvPr>
          <p:cNvGrpSpPr/>
          <p:nvPr/>
        </p:nvGrpSpPr>
        <p:grpSpPr>
          <a:xfrm>
            <a:off x="768259" y="1375166"/>
            <a:ext cx="1031791" cy="771296"/>
            <a:chOff x="506028" y="1375166"/>
            <a:chExt cx="1031791" cy="771296"/>
          </a:xfrm>
        </p:grpSpPr>
        <p:sp>
          <p:nvSpPr>
            <p:cNvPr id="46" name="Freeform 98">
              <a:extLst>
                <a:ext uri="{FF2B5EF4-FFF2-40B4-BE49-F238E27FC236}">
                  <a16:creationId xmlns:a16="http://schemas.microsoft.com/office/drawing/2014/main" id="{C888B8F3-4EA3-9A46-A94A-EF4FB24DC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028" y="1375166"/>
              <a:ext cx="1031791" cy="771296"/>
            </a:xfrm>
            <a:custGeom>
              <a:avLst/>
              <a:gdLst>
                <a:gd name="T0" fmla="*/ 106363 w 748"/>
                <a:gd name="T1" fmla="*/ 304800 h 445"/>
                <a:gd name="T2" fmla="*/ 7938 w 748"/>
                <a:gd name="T3" fmla="*/ 333375 h 445"/>
                <a:gd name="T4" fmla="*/ 122238 w 748"/>
                <a:gd name="T5" fmla="*/ 373062 h 445"/>
                <a:gd name="T6" fmla="*/ 28575 w 748"/>
                <a:gd name="T7" fmla="*/ 458787 h 445"/>
                <a:gd name="T8" fmla="*/ 153988 w 748"/>
                <a:gd name="T9" fmla="*/ 498475 h 445"/>
                <a:gd name="T10" fmla="*/ 84138 w 748"/>
                <a:gd name="T11" fmla="*/ 581025 h 445"/>
                <a:gd name="T12" fmla="*/ 241300 w 748"/>
                <a:gd name="T13" fmla="*/ 596900 h 445"/>
                <a:gd name="T14" fmla="*/ 265113 w 748"/>
                <a:gd name="T15" fmla="*/ 693737 h 445"/>
                <a:gd name="T16" fmla="*/ 400050 w 748"/>
                <a:gd name="T17" fmla="*/ 657225 h 445"/>
                <a:gd name="T18" fmla="*/ 501650 w 748"/>
                <a:gd name="T19" fmla="*/ 706437 h 445"/>
                <a:gd name="T20" fmla="*/ 576263 w 748"/>
                <a:gd name="T21" fmla="*/ 658812 h 445"/>
                <a:gd name="T22" fmla="*/ 655638 w 748"/>
                <a:gd name="T23" fmla="*/ 706437 h 445"/>
                <a:gd name="T24" fmla="*/ 727075 w 748"/>
                <a:gd name="T25" fmla="*/ 649287 h 445"/>
                <a:gd name="T26" fmla="*/ 830263 w 748"/>
                <a:gd name="T27" fmla="*/ 688975 h 445"/>
                <a:gd name="T28" fmla="*/ 923925 w 748"/>
                <a:gd name="T29" fmla="*/ 612775 h 445"/>
                <a:gd name="T30" fmla="*/ 1093788 w 748"/>
                <a:gd name="T31" fmla="*/ 636587 h 445"/>
                <a:gd name="T32" fmla="*/ 1050925 w 748"/>
                <a:gd name="T33" fmla="*/ 547687 h 445"/>
                <a:gd name="T34" fmla="*/ 1166813 w 748"/>
                <a:gd name="T35" fmla="*/ 536575 h 445"/>
                <a:gd name="T36" fmla="*/ 1087438 w 748"/>
                <a:gd name="T37" fmla="*/ 434975 h 445"/>
                <a:gd name="T38" fmla="*/ 1187450 w 748"/>
                <a:gd name="T39" fmla="*/ 381000 h 445"/>
                <a:gd name="T40" fmla="*/ 1058863 w 748"/>
                <a:gd name="T41" fmla="*/ 317500 h 445"/>
                <a:gd name="T42" fmla="*/ 1130300 w 748"/>
                <a:gd name="T43" fmla="*/ 228600 h 445"/>
                <a:gd name="T44" fmla="*/ 995363 w 748"/>
                <a:gd name="T45" fmla="*/ 223837 h 445"/>
                <a:gd name="T46" fmla="*/ 1050925 w 748"/>
                <a:gd name="T47" fmla="*/ 122237 h 445"/>
                <a:gd name="T48" fmla="*/ 882650 w 748"/>
                <a:gd name="T49" fmla="*/ 134937 h 445"/>
                <a:gd name="T50" fmla="*/ 871538 w 748"/>
                <a:gd name="T51" fmla="*/ 30162 h 445"/>
                <a:gd name="T52" fmla="*/ 700088 w 748"/>
                <a:gd name="T53" fmla="*/ 77787 h 445"/>
                <a:gd name="T54" fmla="*/ 638175 w 748"/>
                <a:gd name="T55" fmla="*/ 0 h 445"/>
                <a:gd name="T56" fmla="*/ 528638 w 748"/>
                <a:gd name="T57" fmla="*/ 69850 h 445"/>
                <a:gd name="T58" fmla="*/ 423863 w 748"/>
                <a:gd name="T59" fmla="*/ 0 h 445"/>
                <a:gd name="T60" fmla="*/ 358775 w 748"/>
                <a:gd name="T61" fmla="*/ 106362 h 445"/>
                <a:gd name="T62" fmla="*/ 241300 w 748"/>
                <a:gd name="T63" fmla="*/ 49212 h 445"/>
                <a:gd name="T64" fmla="*/ 246063 w 748"/>
                <a:gd name="T65" fmla="*/ 142875 h 445"/>
                <a:gd name="T66" fmla="*/ 98425 w 748"/>
                <a:gd name="T67" fmla="*/ 114300 h 445"/>
                <a:gd name="T68" fmla="*/ 134938 w 748"/>
                <a:gd name="T69" fmla="*/ 211137 h 445"/>
                <a:gd name="T70" fmla="*/ 0 w 748"/>
                <a:gd name="T71" fmla="*/ 204787 h 445"/>
                <a:gd name="T72" fmla="*/ 106363 w 748"/>
                <a:gd name="T73" fmla="*/ 304800 h 44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748" h="445">
                  <a:moveTo>
                    <a:pt x="67" y="192"/>
                  </a:moveTo>
                  <a:lnTo>
                    <a:pt x="5" y="210"/>
                  </a:lnTo>
                  <a:lnTo>
                    <a:pt x="77" y="235"/>
                  </a:lnTo>
                  <a:lnTo>
                    <a:pt x="18" y="289"/>
                  </a:lnTo>
                  <a:lnTo>
                    <a:pt x="97" y="314"/>
                  </a:lnTo>
                  <a:lnTo>
                    <a:pt x="53" y="366"/>
                  </a:lnTo>
                  <a:lnTo>
                    <a:pt x="152" y="376"/>
                  </a:lnTo>
                  <a:lnTo>
                    <a:pt x="167" y="437"/>
                  </a:lnTo>
                  <a:lnTo>
                    <a:pt x="252" y="414"/>
                  </a:lnTo>
                  <a:lnTo>
                    <a:pt x="316" y="445"/>
                  </a:lnTo>
                  <a:lnTo>
                    <a:pt x="363" y="415"/>
                  </a:lnTo>
                  <a:lnTo>
                    <a:pt x="413" y="445"/>
                  </a:lnTo>
                  <a:lnTo>
                    <a:pt x="458" y="409"/>
                  </a:lnTo>
                  <a:lnTo>
                    <a:pt x="523" y="434"/>
                  </a:lnTo>
                  <a:lnTo>
                    <a:pt x="582" y="386"/>
                  </a:lnTo>
                  <a:lnTo>
                    <a:pt x="689" y="401"/>
                  </a:lnTo>
                  <a:lnTo>
                    <a:pt x="662" y="345"/>
                  </a:lnTo>
                  <a:lnTo>
                    <a:pt x="735" y="338"/>
                  </a:lnTo>
                  <a:lnTo>
                    <a:pt x="685" y="274"/>
                  </a:lnTo>
                  <a:lnTo>
                    <a:pt x="748" y="240"/>
                  </a:lnTo>
                  <a:lnTo>
                    <a:pt x="667" y="200"/>
                  </a:lnTo>
                  <a:lnTo>
                    <a:pt x="712" y="144"/>
                  </a:lnTo>
                  <a:lnTo>
                    <a:pt x="627" y="141"/>
                  </a:lnTo>
                  <a:lnTo>
                    <a:pt x="662" y="77"/>
                  </a:lnTo>
                  <a:lnTo>
                    <a:pt x="556" y="85"/>
                  </a:lnTo>
                  <a:lnTo>
                    <a:pt x="549" y="19"/>
                  </a:lnTo>
                  <a:lnTo>
                    <a:pt x="441" y="49"/>
                  </a:lnTo>
                  <a:lnTo>
                    <a:pt x="402" y="0"/>
                  </a:lnTo>
                  <a:lnTo>
                    <a:pt x="333" y="44"/>
                  </a:lnTo>
                  <a:lnTo>
                    <a:pt x="267" y="0"/>
                  </a:lnTo>
                  <a:lnTo>
                    <a:pt x="226" y="67"/>
                  </a:lnTo>
                  <a:lnTo>
                    <a:pt x="152" y="31"/>
                  </a:lnTo>
                  <a:lnTo>
                    <a:pt x="155" y="90"/>
                  </a:lnTo>
                  <a:lnTo>
                    <a:pt x="62" y="72"/>
                  </a:lnTo>
                  <a:lnTo>
                    <a:pt x="85" y="133"/>
                  </a:lnTo>
                  <a:lnTo>
                    <a:pt x="0" y="129"/>
                  </a:lnTo>
                  <a:lnTo>
                    <a:pt x="67" y="192"/>
                  </a:lnTo>
                  <a:close/>
                </a:path>
              </a:pathLst>
            </a:custGeom>
            <a:solidFill>
              <a:srgbClr val="FFFF00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00" dirty="0"/>
            </a:p>
          </p:txBody>
        </p:sp>
        <p:sp>
          <p:nvSpPr>
            <p:cNvPr id="47" name="Rectangle 99">
              <a:extLst>
                <a:ext uri="{FF2B5EF4-FFF2-40B4-BE49-F238E27FC236}">
                  <a16:creationId xmlns:a16="http://schemas.microsoft.com/office/drawing/2014/main" id="{58E4BBED-DF50-B44C-B104-64D3ED893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135" y="1547770"/>
              <a:ext cx="51296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human</a:t>
              </a:r>
              <a:endParaRPr lang="en-US" sz="1400" dirty="0"/>
            </a:p>
          </p:txBody>
        </p:sp>
        <p:sp>
          <p:nvSpPr>
            <p:cNvPr id="48" name="Rectangle 100">
              <a:extLst>
                <a:ext uri="{FF2B5EF4-FFF2-40B4-BE49-F238E27FC236}">
                  <a16:creationId xmlns:a16="http://schemas.microsoft.com/office/drawing/2014/main" id="{D99AB378-0501-9142-BF71-C6D5C204F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802" y="1763456"/>
              <a:ext cx="58342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thought</a:t>
              </a:r>
              <a:endParaRPr lang="en-US" sz="1400" dirty="0"/>
            </a:p>
          </p:txBody>
        </p:sp>
      </p:grpSp>
      <p:sp>
        <p:nvSpPr>
          <p:cNvPr id="52" name="Line 126">
            <a:extLst>
              <a:ext uri="{FF2B5EF4-FFF2-40B4-BE49-F238E27FC236}">
                <a16:creationId xmlns:a16="http://schemas.microsoft.com/office/drawing/2014/main" id="{6AD63C20-8509-AA4A-8097-BE2A87C73F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41575" y="2183088"/>
            <a:ext cx="1108888" cy="1947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58" name="Line 124">
            <a:extLst>
              <a:ext uri="{FF2B5EF4-FFF2-40B4-BE49-F238E27FC236}">
                <a16:creationId xmlns:a16="http://schemas.microsoft.com/office/drawing/2014/main" id="{B3A28267-A683-0144-9A2F-07E144970D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52219" y="1801423"/>
            <a:ext cx="1003985" cy="3985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116" name="Text Box 111">
            <a:extLst>
              <a:ext uri="{FF2B5EF4-FFF2-40B4-BE49-F238E27FC236}">
                <a16:creationId xmlns:a16="http://schemas.microsoft.com/office/drawing/2014/main" id="{44473F58-3D33-934D-AB15-D85FA0324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5133" y="1993051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18" name="Text Box 110">
            <a:extLst>
              <a:ext uri="{FF2B5EF4-FFF2-40B4-BE49-F238E27FC236}">
                <a16:creationId xmlns:a16="http://schemas.microsoft.com/office/drawing/2014/main" id="{03C1A140-D5E3-6544-B431-B36554D3E0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5133" y="2328457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VM code</a:t>
            </a:r>
          </a:p>
        </p:txBody>
      </p:sp>
      <p:sp>
        <p:nvSpPr>
          <p:cNvPr id="119" name="Text Box 111">
            <a:extLst>
              <a:ext uri="{FF2B5EF4-FFF2-40B4-BE49-F238E27FC236}">
                <a16:creationId xmlns:a16="http://schemas.microsoft.com/office/drawing/2014/main" id="{74203340-CDE5-7741-83DD-BD1B53F813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373297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20" name="Text Box 110">
            <a:extLst>
              <a:ext uri="{FF2B5EF4-FFF2-40B4-BE49-F238E27FC236}">
                <a16:creationId xmlns:a16="http://schemas.microsoft.com/office/drawing/2014/main" id="{87358546-F86C-8A40-B0A5-8DD104865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708703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machine language</a:t>
            </a:r>
          </a:p>
        </p:txBody>
      </p:sp>
      <p:sp>
        <p:nvSpPr>
          <p:cNvPr id="127" name="Rectangle 65">
            <a:extLst>
              <a:ext uri="{FF2B5EF4-FFF2-40B4-BE49-F238E27FC236}">
                <a16:creationId xmlns:a16="http://schemas.microsoft.com/office/drawing/2014/main" id="{1513162B-EA2B-1A4B-8EF4-7E8BEBA2B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129" y="1351185"/>
            <a:ext cx="19123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hierarchy</a:t>
            </a:r>
          </a:p>
        </p:txBody>
      </p:sp>
      <p:sp>
        <p:nvSpPr>
          <p:cNvPr id="5" name="Rectangle 102">
            <a:extLst>
              <a:ext uri="{FF2B5EF4-FFF2-40B4-BE49-F238E27FC236}">
                <a16:creationId xmlns:a16="http://schemas.microsoft.com/office/drawing/2014/main" id="{CA814AB8-816D-4731-F2CC-ADE96B9BB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9645" y="1880328"/>
            <a:ext cx="8048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</a:p>
        </p:txBody>
      </p:sp>
      <p:sp>
        <p:nvSpPr>
          <p:cNvPr id="6" name="Rectangle 125">
            <a:extLst>
              <a:ext uri="{FF2B5EF4-FFF2-40B4-BE49-F238E27FC236}">
                <a16:creationId xmlns:a16="http://schemas.microsoft.com/office/drawing/2014/main" id="{1D337287-60D3-E3C4-0DD9-4142F3235D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8959" y="2241738"/>
            <a:ext cx="8048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compiler</a:t>
            </a:r>
          </a:p>
        </p:txBody>
      </p:sp>
      <p:sp>
        <p:nvSpPr>
          <p:cNvPr id="50" name="Rectangle 125">
            <a:extLst>
              <a:ext uri="{FF2B5EF4-FFF2-40B4-BE49-F238E27FC236}">
                <a16:creationId xmlns:a16="http://schemas.microsoft.com/office/drawing/2014/main" id="{5BB7B7CE-F0A2-622D-758F-BA4DB60654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4063" y="2310867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a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82263A0-D6B7-BD58-A616-8602C091B4BC}"/>
              </a:ext>
            </a:extLst>
          </p:cNvPr>
          <p:cNvSpPr/>
          <p:nvPr/>
        </p:nvSpPr>
        <p:spPr>
          <a:xfrm>
            <a:off x="6293565" y="1990217"/>
            <a:ext cx="341067" cy="255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p7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DACF0A0-5D63-4D64-0761-F18AC616654F}"/>
              </a:ext>
            </a:extLst>
          </p:cNvPr>
          <p:cNvSpPr/>
          <p:nvPr/>
        </p:nvSpPr>
        <p:spPr>
          <a:xfrm>
            <a:off x="6714721" y="1990217"/>
            <a:ext cx="341067" cy="255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p8</a:t>
            </a:r>
          </a:p>
        </p:txBody>
      </p:sp>
      <p:sp>
        <p:nvSpPr>
          <p:cNvPr id="49" name="Rectangle 102">
            <a:extLst>
              <a:ext uri="{FF2B5EF4-FFF2-40B4-BE49-F238E27FC236}">
                <a16:creationId xmlns:a16="http://schemas.microsoft.com/office/drawing/2014/main" id="{D9F91454-B82D-D394-D3B1-13936C450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4783" y="1555163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 a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BAE9E2F-80C9-F4FB-3E9E-C83681E6489C}"/>
              </a:ext>
            </a:extLst>
          </p:cNvPr>
          <p:cNvSpPr/>
          <p:nvPr/>
        </p:nvSpPr>
        <p:spPr>
          <a:xfrm>
            <a:off x="2167363" y="1288329"/>
            <a:ext cx="341067" cy="255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p9</a:t>
            </a:r>
          </a:p>
        </p:txBody>
      </p:sp>
      <p:sp>
        <p:nvSpPr>
          <p:cNvPr id="45" name="Rectangle 125">
            <a:extLst>
              <a:ext uri="{FF2B5EF4-FFF2-40B4-BE49-F238E27FC236}">
                <a16:creationId xmlns:a16="http://schemas.microsoft.com/office/drawing/2014/main" id="{4F89D44D-94DD-2084-1EE2-507861863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1368" y="1933022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a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1B797F9-2266-F47D-B387-7E2421B9F6C9}"/>
              </a:ext>
            </a:extLst>
          </p:cNvPr>
          <p:cNvSpPr/>
          <p:nvPr/>
        </p:nvSpPr>
        <p:spPr>
          <a:xfrm>
            <a:off x="4077197" y="1629872"/>
            <a:ext cx="341067" cy="255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p10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3F15423-80A0-11D8-185C-938A435CDB6F}"/>
              </a:ext>
            </a:extLst>
          </p:cNvPr>
          <p:cNvSpPr/>
          <p:nvPr/>
        </p:nvSpPr>
        <p:spPr>
          <a:xfrm>
            <a:off x="4502681" y="1642769"/>
            <a:ext cx="341067" cy="255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p11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6EF0E1F-32E4-24A3-F53B-B9913E9DE6EA}"/>
              </a:ext>
            </a:extLst>
          </p:cNvPr>
          <p:cNvSpPr/>
          <p:nvPr/>
        </p:nvSpPr>
        <p:spPr>
          <a:xfrm>
            <a:off x="3083261" y="2782107"/>
            <a:ext cx="341067" cy="255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p12</a:t>
            </a:r>
          </a:p>
        </p:txBody>
      </p:sp>
      <p:sp>
        <p:nvSpPr>
          <p:cNvPr id="68" name="Text Box 111">
            <a:extLst>
              <a:ext uri="{FF2B5EF4-FFF2-40B4-BE49-F238E27FC236}">
                <a16:creationId xmlns:a16="http://schemas.microsoft.com/office/drawing/2014/main" id="{9EC47F2C-636C-425E-A9BA-A79D9CE37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641232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F89693F-35BD-B673-FC52-0B6890F430C2}"/>
              </a:ext>
            </a:extLst>
          </p:cNvPr>
          <p:cNvGrpSpPr/>
          <p:nvPr/>
        </p:nvGrpSpPr>
        <p:grpSpPr>
          <a:xfrm>
            <a:off x="2742293" y="2092728"/>
            <a:ext cx="1060456" cy="607162"/>
            <a:chOff x="2607287" y="2101540"/>
            <a:chExt cx="1060456" cy="607162"/>
          </a:xfrm>
        </p:grpSpPr>
        <p:sp>
          <p:nvSpPr>
            <p:cNvPr id="70" name="Text Box 111">
              <a:extLst>
                <a:ext uri="{FF2B5EF4-FFF2-40B4-BE49-F238E27FC236}">
                  <a16:creationId xmlns:a16="http://schemas.microsoft.com/office/drawing/2014/main" id="{97797E3C-0758-09FA-A2B4-D1C0054855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287" y="2101540"/>
              <a:ext cx="1060055" cy="161639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1" name="Text Box 110">
              <a:extLst>
                <a:ext uri="{FF2B5EF4-FFF2-40B4-BE49-F238E27FC236}">
                  <a16:creationId xmlns:a16="http://schemas.microsoft.com/office/drawing/2014/main" id="{70975ED6-169D-95FB-4CDA-54E0B9216B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688" y="2259127"/>
              <a:ext cx="1060055" cy="44957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rIns="0" bIns="46800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72" name="Rectangle 127">
              <a:extLst>
                <a:ext uri="{FF2B5EF4-FFF2-40B4-BE49-F238E27FC236}">
                  <a16:creationId xmlns:a16="http://schemas.microsoft.com/office/drawing/2014/main" id="{11384436-AFFF-2A24-9833-3EE79704E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2865" y="2477890"/>
              <a:ext cx="41041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3" name="Text Box 110">
            <a:extLst>
              <a:ext uri="{FF2B5EF4-FFF2-40B4-BE49-F238E27FC236}">
                <a16:creationId xmlns:a16="http://schemas.microsoft.com/office/drawing/2014/main" id="{AB9A68AB-360C-D4CF-13F2-BDD3E16CA5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976638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dirty="0">
                <a:solidFill>
                  <a:srgbClr val="000000"/>
                </a:solidFill>
              </a:rPr>
              <a:t>high-level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language</a:t>
            </a:r>
          </a:p>
        </p:txBody>
      </p:sp>
      <p:sp>
        <p:nvSpPr>
          <p:cNvPr id="16" name="Rectangle 127">
            <a:extLst>
              <a:ext uri="{FF2B5EF4-FFF2-40B4-BE49-F238E27FC236}">
                <a16:creationId xmlns:a16="http://schemas.microsoft.com/office/drawing/2014/main" id="{936466F9-13B1-58F9-260F-2FECECC3A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289" y="2613795"/>
            <a:ext cx="94669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VM translator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CC9728-8D51-D97C-CA65-E920C01A19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17" t="61269" r="69585" b="26765"/>
          <a:stretch/>
        </p:blipFill>
        <p:spPr>
          <a:xfrm>
            <a:off x="5661710" y="3965886"/>
            <a:ext cx="3282460" cy="2336671"/>
          </a:xfrm>
          <a:prstGeom prst="rect">
            <a:avLst/>
          </a:prstGeom>
        </p:spPr>
      </p:pic>
      <p:sp>
        <p:nvSpPr>
          <p:cNvPr id="17" name="Rectangle 127">
            <a:extLst>
              <a:ext uri="{FF2B5EF4-FFF2-40B4-BE49-F238E27FC236}">
                <a16:creationId xmlns:a16="http://schemas.microsoft.com/office/drawing/2014/main" id="{95091AD7-BA72-A811-99FC-6886B7034ED2}"/>
              </a:ext>
            </a:extLst>
          </p:cNvPr>
          <p:cNvSpPr>
            <a:spLocks noChangeArrowheads="1"/>
          </p:cNvSpPr>
          <p:nvPr/>
        </p:nvSpPr>
        <p:spPr bwMode="auto">
          <a:xfrm rot="20948145">
            <a:off x="6654745" y="4474846"/>
            <a:ext cx="94669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CPU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emulator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8B377F3-BA5E-0B1D-0270-831CE2A28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2967" y="3882093"/>
            <a:ext cx="1569692" cy="1265380"/>
          </a:xfrm>
          <a:prstGeom prst="rect">
            <a:avLst/>
          </a:prstGeom>
        </p:spPr>
      </p:pic>
      <p:sp>
        <p:nvSpPr>
          <p:cNvPr id="21" name="Line 136">
            <a:extLst>
              <a:ext uri="{FF2B5EF4-FFF2-40B4-BE49-F238E27FC236}">
                <a16:creationId xmlns:a16="http://schemas.microsoft.com/office/drawing/2014/main" id="{F29F8460-1EC9-3E9E-2227-0A1C9C15AA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32967" y="3297527"/>
            <a:ext cx="0" cy="840635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5551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Picture</a:t>
            </a:r>
            <a:endParaRPr lang="en-US" sz="2000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0902816-8B93-9249-BE31-9135D70E40C9}"/>
              </a:ext>
            </a:extLst>
          </p:cNvPr>
          <p:cNvSpPr/>
          <p:nvPr/>
        </p:nvSpPr>
        <p:spPr>
          <a:xfrm>
            <a:off x="564293" y="1169441"/>
            <a:ext cx="7941004" cy="22828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Line 128">
            <a:extLst>
              <a:ext uri="{FF2B5EF4-FFF2-40B4-BE49-F238E27FC236}">
                <a16:creationId xmlns:a16="http://schemas.microsoft.com/office/drawing/2014/main" id="{897E8AAF-DB69-8049-B0AB-88BD1750D6FA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9969" y="2562204"/>
            <a:ext cx="1123660" cy="441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F066044-305C-C642-96E4-9B3B738B038B}"/>
              </a:ext>
            </a:extLst>
          </p:cNvPr>
          <p:cNvGrpSpPr/>
          <p:nvPr/>
        </p:nvGrpSpPr>
        <p:grpSpPr>
          <a:xfrm>
            <a:off x="768259" y="1375166"/>
            <a:ext cx="1031791" cy="771296"/>
            <a:chOff x="506028" y="1375166"/>
            <a:chExt cx="1031791" cy="771296"/>
          </a:xfrm>
        </p:grpSpPr>
        <p:sp>
          <p:nvSpPr>
            <p:cNvPr id="46" name="Freeform 98">
              <a:extLst>
                <a:ext uri="{FF2B5EF4-FFF2-40B4-BE49-F238E27FC236}">
                  <a16:creationId xmlns:a16="http://schemas.microsoft.com/office/drawing/2014/main" id="{C888B8F3-4EA3-9A46-A94A-EF4FB24DC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028" y="1375166"/>
              <a:ext cx="1031791" cy="771296"/>
            </a:xfrm>
            <a:custGeom>
              <a:avLst/>
              <a:gdLst>
                <a:gd name="T0" fmla="*/ 106363 w 748"/>
                <a:gd name="T1" fmla="*/ 304800 h 445"/>
                <a:gd name="T2" fmla="*/ 7938 w 748"/>
                <a:gd name="T3" fmla="*/ 333375 h 445"/>
                <a:gd name="T4" fmla="*/ 122238 w 748"/>
                <a:gd name="T5" fmla="*/ 373062 h 445"/>
                <a:gd name="T6" fmla="*/ 28575 w 748"/>
                <a:gd name="T7" fmla="*/ 458787 h 445"/>
                <a:gd name="T8" fmla="*/ 153988 w 748"/>
                <a:gd name="T9" fmla="*/ 498475 h 445"/>
                <a:gd name="T10" fmla="*/ 84138 w 748"/>
                <a:gd name="T11" fmla="*/ 581025 h 445"/>
                <a:gd name="T12" fmla="*/ 241300 w 748"/>
                <a:gd name="T13" fmla="*/ 596900 h 445"/>
                <a:gd name="T14" fmla="*/ 265113 w 748"/>
                <a:gd name="T15" fmla="*/ 693737 h 445"/>
                <a:gd name="T16" fmla="*/ 400050 w 748"/>
                <a:gd name="T17" fmla="*/ 657225 h 445"/>
                <a:gd name="T18" fmla="*/ 501650 w 748"/>
                <a:gd name="T19" fmla="*/ 706437 h 445"/>
                <a:gd name="T20" fmla="*/ 576263 w 748"/>
                <a:gd name="T21" fmla="*/ 658812 h 445"/>
                <a:gd name="T22" fmla="*/ 655638 w 748"/>
                <a:gd name="T23" fmla="*/ 706437 h 445"/>
                <a:gd name="T24" fmla="*/ 727075 w 748"/>
                <a:gd name="T25" fmla="*/ 649287 h 445"/>
                <a:gd name="T26" fmla="*/ 830263 w 748"/>
                <a:gd name="T27" fmla="*/ 688975 h 445"/>
                <a:gd name="T28" fmla="*/ 923925 w 748"/>
                <a:gd name="T29" fmla="*/ 612775 h 445"/>
                <a:gd name="T30" fmla="*/ 1093788 w 748"/>
                <a:gd name="T31" fmla="*/ 636587 h 445"/>
                <a:gd name="T32" fmla="*/ 1050925 w 748"/>
                <a:gd name="T33" fmla="*/ 547687 h 445"/>
                <a:gd name="T34" fmla="*/ 1166813 w 748"/>
                <a:gd name="T35" fmla="*/ 536575 h 445"/>
                <a:gd name="T36" fmla="*/ 1087438 w 748"/>
                <a:gd name="T37" fmla="*/ 434975 h 445"/>
                <a:gd name="T38" fmla="*/ 1187450 w 748"/>
                <a:gd name="T39" fmla="*/ 381000 h 445"/>
                <a:gd name="T40" fmla="*/ 1058863 w 748"/>
                <a:gd name="T41" fmla="*/ 317500 h 445"/>
                <a:gd name="T42" fmla="*/ 1130300 w 748"/>
                <a:gd name="T43" fmla="*/ 228600 h 445"/>
                <a:gd name="T44" fmla="*/ 995363 w 748"/>
                <a:gd name="T45" fmla="*/ 223837 h 445"/>
                <a:gd name="T46" fmla="*/ 1050925 w 748"/>
                <a:gd name="T47" fmla="*/ 122237 h 445"/>
                <a:gd name="T48" fmla="*/ 882650 w 748"/>
                <a:gd name="T49" fmla="*/ 134937 h 445"/>
                <a:gd name="T50" fmla="*/ 871538 w 748"/>
                <a:gd name="T51" fmla="*/ 30162 h 445"/>
                <a:gd name="T52" fmla="*/ 700088 w 748"/>
                <a:gd name="T53" fmla="*/ 77787 h 445"/>
                <a:gd name="T54" fmla="*/ 638175 w 748"/>
                <a:gd name="T55" fmla="*/ 0 h 445"/>
                <a:gd name="T56" fmla="*/ 528638 w 748"/>
                <a:gd name="T57" fmla="*/ 69850 h 445"/>
                <a:gd name="T58" fmla="*/ 423863 w 748"/>
                <a:gd name="T59" fmla="*/ 0 h 445"/>
                <a:gd name="T60" fmla="*/ 358775 w 748"/>
                <a:gd name="T61" fmla="*/ 106362 h 445"/>
                <a:gd name="T62" fmla="*/ 241300 w 748"/>
                <a:gd name="T63" fmla="*/ 49212 h 445"/>
                <a:gd name="T64" fmla="*/ 246063 w 748"/>
                <a:gd name="T65" fmla="*/ 142875 h 445"/>
                <a:gd name="T66" fmla="*/ 98425 w 748"/>
                <a:gd name="T67" fmla="*/ 114300 h 445"/>
                <a:gd name="T68" fmla="*/ 134938 w 748"/>
                <a:gd name="T69" fmla="*/ 211137 h 445"/>
                <a:gd name="T70" fmla="*/ 0 w 748"/>
                <a:gd name="T71" fmla="*/ 204787 h 445"/>
                <a:gd name="T72" fmla="*/ 106363 w 748"/>
                <a:gd name="T73" fmla="*/ 304800 h 44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748" h="445">
                  <a:moveTo>
                    <a:pt x="67" y="192"/>
                  </a:moveTo>
                  <a:lnTo>
                    <a:pt x="5" y="210"/>
                  </a:lnTo>
                  <a:lnTo>
                    <a:pt x="77" y="235"/>
                  </a:lnTo>
                  <a:lnTo>
                    <a:pt x="18" y="289"/>
                  </a:lnTo>
                  <a:lnTo>
                    <a:pt x="97" y="314"/>
                  </a:lnTo>
                  <a:lnTo>
                    <a:pt x="53" y="366"/>
                  </a:lnTo>
                  <a:lnTo>
                    <a:pt x="152" y="376"/>
                  </a:lnTo>
                  <a:lnTo>
                    <a:pt x="167" y="437"/>
                  </a:lnTo>
                  <a:lnTo>
                    <a:pt x="252" y="414"/>
                  </a:lnTo>
                  <a:lnTo>
                    <a:pt x="316" y="445"/>
                  </a:lnTo>
                  <a:lnTo>
                    <a:pt x="363" y="415"/>
                  </a:lnTo>
                  <a:lnTo>
                    <a:pt x="413" y="445"/>
                  </a:lnTo>
                  <a:lnTo>
                    <a:pt x="458" y="409"/>
                  </a:lnTo>
                  <a:lnTo>
                    <a:pt x="523" y="434"/>
                  </a:lnTo>
                  <a:lnTo>
                    <a:pt x="582" y="386"/>
                  </a:lnTo>
                  <a:lnTo>
                    <a:pt x="689" y="401"/>
                  </a:lnTo>
                  <a:lnTo>
                    <a:pt x="662" y="345"/>
                  </a:lnTo>
                  <a:lnTo>
                    <a:pt x="735" y="338"/>
                  </a:lnTo>
                  <a:lnTo>
                    <a:pt x="685" y="274"/>
                  </a:lnTo>
                  <a:lnTo>
                    <a:pt x="748" y="240"/>
                  </a:lnTo>
                  <a:lnTo>
                    <a:pt x="667" y="200"/>
                  </a:lnTo>
                  <a:lnTo>
                    <a:pt x="712" y="144"/>
                  </a:lnTo>
                  <a:lnTo>
                    <a:pt x="627" y="141"/>
                  </a:lnTo>
                  <a:lnTo>
                    <a:pt x="662" y="77"/>
                  </a:lnTo>
                  <a:lnTo>
                    <a:pt x="556" y="85"/>
                  </a:lnTo>
                  <a:lnTo>
                    <a:pt x="549" y="19"/>
                  </a:lnTo>
                  <a:lnTo>
                    <a:pt x="441" y="49"/>
                  </a:lnTo>
                  <a:lnTo>
                    <a:pt x="402" y="0"/>
                  </a:lnTo>
                  <a:lnTo>
                    <a:pt x="333" y="44"/>
                  </a:lnTo>
                  <a:lnTo>
                    <a:pt x="267" y="0"/>
                  </a:lnTo>
                  <a:lnTo>
                    <a:pt x="226" y="67"/>
                  </a:lnTo>
                  <a:lnTo>
                    <a:pt x="152" y="31"/>
                  </a:lnTo>
                  <a:lnTo>
                    <a:pt x="155" y="90"/>
                  </a:lnTo>
                  <a:lnTo>
                    <a:pt x="62" y="72"/>
                  </a:lnTo>
                  <a:lnTo>
                    <a:pt x="85" y="133"/>
                  </a:lnTo>
                  <a:lnTo>
                    <a:pt x="0" y="129"/>
                  </a:lnTo>
                  <a:lnTo>
                    <a:pt x="67" y="192"/>
                  </a:lnTo>
                  <a:close/>
                </a:path>
              </a:pathLst>
            </a:custGeom>
            <a:solidFill>
              <a:srgbClr val="FFFF00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00" dirty="0"/>
            </a:p>
          </p:txBody>
        </p:sp>
        <p:sp>
          <p:nvSpPr>
            <p:cNvPr id="47" name="Rectangle 99">
              <a:extLst>
                <a:ext uri="{FF2B5EF4-FFF2-40B4-BE49-F238E27FC236}">
                  <a16:creationId xmlns:a16="http://schemas.microsoft.com/office/drawing/2014/main" id="{58E4BBED-DF50-B44C-B104-64D3ED893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135" y="1547770"/>
              <a:ext cx="51296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human</a:t>
              </a:r>
              <a:endParaRPr lang="en-US" sz="1400" dirty="0"/>
            </a:p>
          </p:txBody>
        </p:sp>
        <p:sp>
          <p:nvSpPr>
            <p:cNvPr id="48" name="Rectangle 100">
              <a:extLst>
                <a:ext uri="{FF2B5EF4-FFF2-40B4-BE49-F238E27FC236}">
                  <a16:creationId xmlns:a16="http://schemas.microsoft.com/office/drawing/2014/main" id="{D99AB378-0501-9142-BF71-C6D5C204F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802" y="1763456"/>
              <a:ext cx="58342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thought</a:t>
              </a:r>
              <a:endParaRPr lang="en-US" sz="1400" dirty="0"/>
            </a:p>
          </p:txBody>
        </p:sp>
      </p:grpSp>
      <p:sp>
        <p:nvSpPr>
          <p:cNvPr id="52" name="Line 126">
            <a:extLst>
              <a:ext uri="{FF2B5EF4-FFF2-40B4-BE49-F238E27FC236}">
                <a16:creationId xmlns:a16="http://schemas.microsoft.com/office/drawing/2014/main" id="{6AD63C20-8509-AA4A-8097-BE2A87C73F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41575" y="2183088"/>
            <a:ext cx="1108888" cy="1947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58" name="Line 124">
            <a:extLst>
              <a:ext uri="{FF2B5EF4-FFF2-40B4-BE49-F238E27FC236}">
                <a16:creationId xmlns:a16="http://schemas.microsoft.com/office/drawing/2014/main" id="{B3A28267-A683-0144-9A2F-07E144970D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52219" y="1801423"/>
            <a:ext cx="1003985" cy="3985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116" name="Text Box 111">
            <a:extLst>
              <a:ext uri="{FF2B5EF4-FFF2-40B4-BE49-F238E27FC236}">
                <a16:creationId xmlns:a16="http://schemas.microsoft.com/office/drawing/2014/main" id="{44473F58-3D33-934D-AB15-D85FA0324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5133" y="1993051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18" name="Text Box 110">
            <a:extLst>
              <a:ext uri="{FF2B5EF4-FFF2-40B4-BE49-F238E27FC236}">
                <a16:creationId xmlns:a16="http://schemas.microsoft.com/office/drawing/2014/main" id="{03C1A140-D5E3-6544-B431-B36554D3E0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5133" y="2328457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VM code</a:t>
            </a:r>
          </a:p>
        </p:txBody>
      </p:sp>
      <p:sp>
        <p:nvSpPr>
          <p:cNvPr id="119" name="Text Box 111">
            <a:extLst>
              <a:ext uri="{FF2B5EF4-FFF2-40B4-BE49-F238E27FC236}">
                <a16:creationId xmlns:a16="http://schemas.microsoft.com/office/drawing/2014/main" id="{74203340-CDE5-7741-83DD-BD1B53F813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373297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20" name="Text Box 110">
            <a:extLst>
              <a:ext uri="{FF2B5EF4-FFF2-40B4-BE49-F238E27FC236}">
                <a16:creationId xmlns:a16="http://schemas.microsoft.com/office/drawing/2014/main" id="{87358546-F86C-8A40-B0A5-8DD104865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708703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machine language</a:t>
            </a:r>
          </a:p>
        </p:txBody>
      </p:sp>
      <p:sp>
        <p:nvSpPr>
          <p:cNvPr id="127" name="Rectangle 65">
            <a:extLst>
              <a:ext uri="{FF2B5EF4-FFF2-40B4-BE49-F238E27FC236}">
                <a16:creationId xmlns:a16="http://schemas.microsoft.com/office/drawing/2014/main" id="{1513162B-EA2B-1A4B-8EF4-7E8BEBA2B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129" y="1351185"/>
            <a:ext cx="19123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hierarchy</a:t>
            </a:r>
          </a:p>
        </p:txBody>
      </p:sp>
      <p:sp>
        <p:nvSpPr>
          <p:cNvPr id="5" name="Rectangle 102">
            <a:extLst>
              <a:ext uri="{FF2B5EF4-FFF2-40B4-BE49-F238E27FC236}">
                <a16:creationId xmlns:a16="http://schemas.microsoft.com/office/drawing/2014/main" id="{CA814AB8-816D-4731-F2CC-ADE96B9BB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9645" y="1880328"/>
            <a:ext cx="8048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</a:p>
        </p:txBody>
      </p:sp>
      <p:sp>
        <p:nvSpPr>
          <p:cNvPr id="6" name="Rectangle 125">
            <a:extLst>
              <a:ext uri="{FF2B5EF4-FFF2-40B4-BE49-F238E27FC236}">
                <a16:creationId xmlns:a16="http://schemas.microsoft.com/office/drawing/2014/main" id="{1D337287-60D3-E3C4-0DD9-4142F3235D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8959" y="2241738"/>
            <a:ext cx="8048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BA1A3DE-C115-9430-7319-C925631A9C80}"/>
              </a:ext>
            </a:extLst>
          </p:cNvPr>
          <p:cNvGrpSpPr/>
          <p:nvPr/>
        </p:nvGrpSpPr>
        <p:grpSpPr>
          <a:xfrm>
            <a:off x="6293565" y="1990217"/>
            <a:ext cx="815388" cy="520705"/>
            <a:chOff x="6293565" y="1990217"/>
            <a:chExt cx="815388" cy="520705"/>
          </a:xfrm>
        </p:grpSpPr>
        <p:sp>
          <p:nvSpPr>
            <p:cNvPr id="50" name="Rectangle 125">
              <a:extLst>
                <a:ext uri="{FF2B5EF4-FFF2-40B4-BE49-F238E27FC236}">
                  <a16:creationId xmlns:a16="http://schemas.microsoft.com/office/drawing/2014/main" id="{5BB7B7CE-F0A2-622D-758F-BA4DB60654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4063" y="2310867"/>
              <a:ext cx="804890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Building a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82263A0-D6B7-BD58-A616-8602C091B4BC}"/>
                </a:ext>
              </a:extLst>
            </p:cNvPr>
            <p:cNvSpPr/>
            <p:nvPr/>
          </p:nvSpPr>
          <p:spPr>
            <a:xfrm>
              <a:off x="6293565" y="1990217"/>
              <a:ext cx="341067" cy="2559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p7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DACF0A0-5D63-4D64-0761-F18AC616654F}"/>
                </a:ext>
              </a:extLst>
            </p:cNvPr>
            <p:cNvSpPr/>
            <p:nvPr/>
          </p:nvSpPr>
          <p:spPr>
            <a:xfrm>
              <a:off x="6714721" y="1990217"/>
              <a:ext cx="341067" cy="2559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p8</a:t>
              </a:r>
            </a:p>
          </p:txBody>
        </p:sp>
      </p:grpSp>
      <p:sp>
        <p:nvSpPr>
          <p:cNvPr id="49" name="Rectangle 102">
            <a:extLst>
              <a:ext uri="{FF2B5EF4-FFF2-40B4-BE49-F238E27FC236}">
                <a16:creationId xmlns:a16="http://schemas.microsoft.com/office/drawing/2014/main" id="{D9F91454-B82D-D394-D3B1-13936C450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4783" y="1555163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 a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BAE9E2F-80C9-F4FB-3E9E-C83681E6489C}"/>
              </a:ext>
            </a:extLst>
          </p:cNvPr>
          <p:cNvSpPr/>
          <p:nvPr/>
        </p:nvSpPr>
        <p:spPr>
          <a:xfrm>
            <a:off x="2167363" y="1288329"/>
            <a:ext cx="341067" cy="25593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p9</a:t>
            </a:r>
          </a:p>
        </p:txBody>
      </p:sp>
      <p:sp>
        <p:nvSpPr>
          <p:cNvPr id="45" name="Rectangle 125">
            <a:extLst>
              <a:ext uri="{FF2B5EF4-FFF2-40B4-BE49-F238E27FC236}">
                <a16:creationId xmlns:a16="http://schemas.microsoft.com/office/drawing/2014/main" id="{4F89D44D-94DD-2084-1EE2-507861863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1368" y="1933022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a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1B797F9-2266-F47D-B387-7E2421B9F6C9}"/>
              </a:ext>
            </a:extLst>
          </p:cNvPr>
          <p:cNvSpPr/>
          <p:nvPr/>
        </p:nvSpPr>
        <p:spPr>
          <a:xfrm>
            <a:off x="4077197" y="1629872"/>
            <a:ext cx="341067" cy="25593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p10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3F15423-80A0-11D8-185C-938A435CDB6F}"/>
              </a:ext>
            </a:extLst>
          </p:cNvPr>
          <p:cNvSpPr/>
          <p:nvPr/>
        </p:nvSpPr>
        <p:spPr>
          <a:xfrm>
            <a:off x="4502681" y="1642769"/>
            <a:ext cx="341067" cy="25593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p11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6EF0E1F-32E4-24A3-F53B-B9913E9DE6EA}"/>
              </a:ext>
            </a:extLst>
          </p:cNvPr>
          <p:cNvSpPr/>
          <p:nvPr/>
        </p:nvSpPr>
        <p:spPr>
          <a:xfrm>
            <a:off x="3083261" y="2782107"/>
            <a:ext cx="341067" cy="25593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p12</a:t>
            </a:r>
          </a:p>
        </p:txBody>
      </p:sp>
      <p:sp>
        <p:nvSpPr>
          <p:cNvPr id="68" name="Text Box 111">
            <a:extLst>
              <a:ext uri="{FF2B5EF4-FFF2-40B4-BE49-F238E27FC236}">
                <a16:creationId xmlns:a16="http://schemas.microsoft.com/office/drawing/2014/main" id="{9EC47F2C-636C-425E-A9BA-A79D9CE37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641232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F89693F-35BD-B673-FC52-0B6890F430C2}"/>
              </a:ext>
            </a:extLst>
          </p:cNvPr>
          <p:cNvGrpSpPr/>
          <p:nvPr/>
        </p:nvGrpSpPr>
        <p:grpSpPr>
          <a:xfrm>
            <a:off x="2742293" y="2092728"/>
            <a:ext cx="1060456" cy="607162"/>
            <a:chOff x="2607287" y="2101540"/>
            <a:chExt cx="1060456" cy="607162"/>
          </a:xfrm>
        </p:grpSpPr>
        <p:sp>
          <p:nvSpPr>
            <p:cNvPr id="70" name="Text Box 111">
              <a:extLst>
                <a:ext uri="{FF2B5EF4-FFF2-40B4-BE49-F238E27FC236}">
                  <a16:creationId xmlns:a16="http://schemas.microsoft.com/office/drawing/2014/main" id="{97797E3C-0758-09FA-A2B4-D1C0054855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287" y="2101540"/>
              <a:ext cx="1060055" cy="161639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1" name="Text Box 110">
              <a:extLst>
                <a:ext uri="{FF2B5EF4-FFF2-40B4-BE49-F238E27FC236}">
                  <a16:creationId xmlns:a16="http://schemas.microsoft.com/office/drawing/2014/main" id="{70975ED6-169D-95FB-4CDA-54E0B9216B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688" y="2259127"/>
              <a:ext cx="1060055" cy="44957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rIns="0" bIns="46800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72" name="Rectangle 127">
              <a:extLst>
                <a:ext uri="{FF2B5EF4-FFF2-40B4-BE49-F238E27FC236}">
                  <a16:creationId xmlns:a16="http://schemas.microsoft.com/office/drawing/2014/main" id="{11384436-AFFF-2A24-9833-3EE79704E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2865" y="2477890"/>
              <a:ext cx="41041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3" name="Text Box 110">
            <a:extLst>
              <a:ext uri="{FF2B5EF4-FFF2-40B4-BE49-F238E27FC236}">
                <a16:creationId xmlns:a16="http://schemas.microsoft.com/office/drawing/2014/main" id="{AB9A68AB-360C-D4CF-13F2-BDD3E16CA5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976638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dirty="0">
                <a:solidFill>
                  <a:srgbClr val="000000"/>
                </a:solidFill>
              </a:rPr>
              <a:t>high-level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language</a:t>
            </a:r>
          </a:p>
        </p:txBody>
      </p:sp>
      <p:sp>
        <p:nvSpPr>
          <p:cNvPr id="16" name="Rectangle 127">
            <a:extLst>
              <a:ext uri="{FF2B5EF4-FFF2-40B4-BE49-F238E27FC236}">
                <a16:creationId xmlns:a16="http://schemas.microsoft.com/office/drawing/2014/main" id="{936466F9-13B1-58F9-260F-2FECECC3A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289" y="2613795"/>
            <a:ext cx="94669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VM translator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CC9728-8D51-D97C-CA65-E920C01A19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17" t="61269" r="69585" b="26765"/>
          <a:stretch/>
        </p:blipFill>
        <p:spPr>
          <a:xfrm>
            <a:off x="5661710" y="3965886"/>
            <a:ext cx="3282460" cy="2336671"/>
          </a:xfrm>
          <a:prstGeom prst="rect">
            <a:avLst/>
          </a:prstGeom>
        </p:spPr>
      </p:pic>
      <p:sp>
        <p:nvSpPr>
          <p:cNvPr id="17" name="Rectangle 127">
            <a:extLst>
              <a:ext uri="{FF2B5EF4-FFF2-40B4-BE49-F238E27FC236}">
                <a16:creationId xmlns:a16="http://schemas.microsoft.com/office/drawing/2014/main" id="{95091AD7-BA72-A811-99FC-6886B7034ED2}"/>
              </a:ext>
            </a:extLst>
          </p:cNvPr>
          <p:cNvSpPr>
            <a:spLocks noChangeArrowheads="1"/>
          </p:cNvSpPr>
          <p:nvPr/>
        </p:nvSpPr>
        <p:spPr bwMode="auto">
          <a:xfrm rot="20948145">
            <a:off x="6654745" y="4474846"/>
            <a:ext cx="94669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CPU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emulator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8B377F3-BA5E-0B1D-0270-831CE2A28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2967" y="3882093"/>
            <a:ext cx="1569692" cy="1265380"/>
          </a:xfrm>
          <a:prstGeom prst="rect">
            <a:avLst/>
          </a:prstGeom>
        </p:spPr>
      </p:pic>
      <p:sp>
        <p:nvSpPr>
          <p:cNvPr id="21" name="Line 136">
            <a:extLst>
              <a:ext uri="{FF2B5EF4-FFF2-40B4-BE49-F238E27FC236}">
                <a16:creationId xmlns:a16="http://schemas.microsoft.com/office/drawing/2014/main" id="{F29F8460-1EC9-3E9E-2227-0A1C9C15AA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32967" y="3297527"/>
            <a:ext cx="0" cy="840635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DBD80-93DC-6A83-8C95-40DB7A11F945}"/>
              </a:ext>
            </a:extLst>
          </p:cNvPr>
          <p:cNvSpPr txBox="1">
            <a:spLocks/>
          </p:cNvSpPr>
          <p:nvPr/>
        </p:nvSpPr>
        <p:spPr>
          <a:xfrm>
            <a:off x="736335" y="3704546"/>
            <a:ext cx="4492297" cy="16356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4250" indent="-9842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800" u="sng" dirty="0"/>
              <a:t>Objective:</a:t>
            </a:r>
            <a:r>
              <a:rPr lang="en-US" sz="1800" dirty="0"/>
              <a:t> build a VM translator that translates programs written in the VM language into programs written in Hack’s assembly language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7569251-C353-B929-F2F4-6EDD214779AA}"/>
              </a:ext>
            </a:extLst>
          </p:cNvPr>
          <p:cNvSpPr txBox="1">
            <a:spLocks/>
          </p:cNvSpPr>
          <p:nvPr/>
        </p:nvSpPr>
        <p:spPr>
          <a:xfrm>
            <a:off x="709279" y="5080806"/>
            <a:ext cx="4629702" cy="885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000" u="sng" dirty="0"/>
              <a:t>To test the translator</a:t>
            </a:r>
            <a:r>
              <a:rPr lang="en-US" sz="2000" dirty="0"/>
              <a:t>: Run the generated</a:t>
            </a:r>
            <a:br>
              <a:rPr lang="en-US" sz="2000" dirty="0"/>
            </a:br>
            <a:r>
              <a:rPr lang="en-US" sz="2000" dirty="0"/>
              <a:t>                 code on the target platform.</a:t>
            </a:r>
          </a:p>
        </p:txBody>
      </p:sp>
    </p:spTree>
    <p:extLst>
      <p:ext uri="{BB962C8B-B14F-4D97-AF65-F5344CB8AC3E}">
        <p14:creationId xmlns:p14="http://schemas.microsoft.com/office/powerpoint/2010/main" val="215937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programs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21255" y="1136489"/>
            <a:ext cx="2422128" cy="4392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ProgramFlow:</a:t>
            </a:r>
          </a:p>
          <a:p>
            <a:pPr marL="347663" lvl="1" indent="-171450">
              <a:spcBef>
                <a:spcPts val="600"/>
              </a:spcBef>
              <a:buSzPct val="60000"/>
            </a:pPr>
            <a:r>
              <a:rPr lang="en-US" sz="1200" dirty="0">
                <a:latin typeface="Consolas"/>
                <a:cs typeface="Consolas"/>
              </a:rPr>
              <a:t>BasicLoop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latin typeface="Consolas"/>
                <a:cs typeface="Consolas"/>
              </a:rPr>
              <a:t>FibonacciSeries</a:t>
            </a:r>
          </a:p>
          <a:p>
            <a:pPr marL="0" indent="-312737">
              <a:spcBef>
                <a:spcPts val="18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FunctionCalls: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latin typeface="Consolas"/>
                <a:cs typeface="Consolas"/>
              </a:rPr>
              <a:t>SimpleFunction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latin typeface="Consolas"/>
                <a:cs typeface="Consolas"/>
              </a:rPr>
              <a:t>NestedCall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latin typeface="Consolas"/>
                <a:cs typeface="Consolas"/>
              </a:rPr>
              <a:t>FibonacciElement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latin typeface="Consolas"/>
                <a:cs typeface="Consolas"/>
              </a:rPr>
              <a:t>StaticsTest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449024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programs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21255" y="1136489"/>
            <a:ext cx="2422128" cy="4392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ProgramFlow:</a:t>
            </a:r>
          </a:p>
          <a:p>
            <a:pPr marL="347663" lvl="1" indent="-171450">
              <a:spcBef>
                <a:spcPts val="600"/>
              </a:spcBef>
              <a:buClr>
                <a:srgbClr val="A70000"/>
              </a:buClr>
              <a:buSzPct val="60000"/>
              <a:buFont typeface="Wingdings" charset="2"/>
              <a:buChar char="u"/>
            </a:pPr>
            <a:r>
              <a:rPr lang="en-US" sz="1200" dirty="0">
                <a:latin typeface="Consolas"/>
                <a:cs typeface="Consolas"/>
              </a:rPr>
              <a:t>BasicLoop</a:t>
            </a:r>
          </a:p>
          <a:p>
            <a:pPr marL="6254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b="1" dirty="0">
                <a:latin typeface="Consolas"/>
                <a:cs typeface="Consolas"/>
              </a:rPr>
              <a:t>BasicLoop.vm</a:t>
            </a:r>
          </a:p>
          <a:p>
            <a:pPr marL="6254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BasicLoopVME.tst</a:t>
            </a:r>
          </a:p>
          <a:p>
            <a:pPr marL="6254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BasicLoop.tst</a:t>
            </a:r>
          </a:p>
          <a:p>
            <a:pPr marL="6254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BasicLoop.cmp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FibonacciSeries</a:t>
            </a:r>
          </a:p>
          <a:p>
            <a:pPr marL="0" indent="-312737">
              <a:spcBef>
                <a:spcPts val="18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FunctionCalls: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SimpleFunction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NestedCall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FibonacciElement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StaticsTest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400" dirty="0"/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6501BE0-5374-0345-A301-CB63A33C03A2}"/>
              </a:ext>
            </a:extLst>
          </p:cNvPr>
          <p:cNvSpPr txBox="1">
            <a:spLocks/>
          </p:cNvSpPr>
          <p:nvPr/>
        </p:nvSpPr>
        <p:spPr>
          <a:xfrm>
            <a:off x="3243383" y="1249885"/>
            <a:ext cx="5156034" cy="41581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2000" u="sng" dirty="0"/>
              <a:t>Testing routine</a:t>
            </a:r>
            <a:r>
              <a:rPr lang="en-US" sz="2000" dirty="0"/>
              <a:t> </a:t>
            </a:r>
            <a:r>
              <a:rPr lang="en-US" sz="1800" dirty="0"/>
              <a:t>(for every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Xxx</a:t>
            </a:r>
            <a:r>
              <a:rPr lang="en-US" sz="1800" dirty="0"/>
              <a:t> test)</a:t>
            </a:r>
          </a:p>
          <a:p>
            <a:pPr marL="355600" indent="-355600">
              <a:spcBef>
                <a:spcPts val="1200"/>
              </a:spcBef>
              <a:buNone/>
            </a:pPr>
            <a:r>
              <a:rPr lang="en-US" sz="1800" dirty="0"/>
              <a:t>0.   (optional) Load and run </a:t>
            </a:r>
            <a:r>
              <a:rPr lang="en-US" sz="1200" dirty="0">
                <a:latin typeface="Consolas"/>
                <a:cs typeface="Consolas"/>
              </a:rPr>
              <a:t>XxxVME.tst</a:t>
            </a:r>
            <a:r>
              <a:rPr lang="en-US" sz="1800" dirty="0"/>
              <a:t> on the</a:t>
            </a:r>
            <a:br>
              <a:rPr lang="en-US" sz="1800" dirty="0"/>
            </a:br>
            <a:r>
              <a:rPr lang="en-US" sz="1800" dirty="0"/>
              <a:t>VM emulator; This script loads the </a:t>
            </a:r>
            <a:r>
              <a:rPr lang="en-US" sz="1200" dirty="0">
                <a:latin typeface="Consolas"/>
                <a:cs typeface="Consolas"/>
              </a:rPr>
              <a:t>Xxx.vm</a:t>
            </a:r>
            <a:r>
              <a:rPr lang="en-US" sz="1800" dirty="0"/>
              <a:t> test program into the VM emulator, allowing you to experiment with its code</a:t>
            </a:r>
          </a:p>
          <a:p>
            <a:pPr marL="355600" indent="-355600">
              <a:spcBef>
                <a:spcPts val="1200"/>
              </a:spcBef>
              <a:buNone/>
            </a:pPr>
            <a:r>
              <a:rPr lang="en-US" sz="1800" dirty="0"/>
              <a:t>1.    Use your VM translator to translate </a:t>
            </a:r>
            <a:r>
              <a:rPr lang="en-US" sz="1200" dirty="0">
                <a:latin typeface="Consolas"/>
                <a:cs typeface="Consolas"/>
              </a:rPr>
              <a:t>Xxx.vm</a:t>
            </a:r>
            <a:r>
              <a:rPr lang="en-US" sz="1800" dirty="0">
                <a:latin typeface="Consolas"/>
                <a:cs typeface="Consolas"/>
              </a:rPr>
              <a:t>; 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/>
              <a:t>The result: A file named </a:t>
            </a:r>
            <a:r>
              <a:rPr lang="en-US" sz="1200" dirty="0">
                <a:latin typeface="Consolas"/>
                <a:cs typeface="Consolas"/>
              </a:rPr>
              <a:t>Xxx.asm</a:t>
            </a:r>
          </a:p>
          <a:p>
            <a:pPr marL="355600" indent="-355600">
              <a:spcBef>
                <a:spcPts val="1200"/>
              </a:spcBef>
              <a:buAutoNum type="arabicPeriod" startAt="2"/>
            </a:pPr>
            <a:r>
              <a:rPr lang="en-US" sz="1800" dirty="0"/>
              <a:t>Load and run </a:t>
            </a:r>
            <a:r>
              <a:rPr lang="en-US" sz="1200" dirty="0">
                <a:latin typeface="Consolas"/>
                <a:cs typeface="Consolas"/>
              </a:rPr>
              <a:t>Xxx.tst</a:t>
            </a:r>
            <a:r>
              <a:rPr lang="en-US" sz="1800" dirty="0"/>
              <a:t> on the CPU emulator;</a:t>
            </a:r>
            <a:br>
              <a:rPr lang="en-US" sz="1800" dirty="0"/>
            </a:br>
            <a:r>
              <a:rPr lang="en-US" sz="1800" dirty="0"/>
              <a:t>This script loads </a:t>
            </a:r>
            <a:r>
              <a:rPr lang="en-US" sz="1200" dirty="0">
                <a:latin typeface="Consolas"/>
                <a:cs typeface="Consolas"/>
              </a:rPr>
              <a:t>Xxx.asm</a:t>
            </a:r>
            <a:r>
              <a:rPr lang="en-US" sz="1800" dirty="0"/>
              <a:t> into the CPU emulator,</a:t>
            </a:r>
            <a:br>
              <a:rPr lang="en-US" sz="1800" dirty="0"/>
            </a:br>
            <a:r>
              <a:rPr lang="en-US" sz="1800" dirty="0"/>
              <a:t>executes it, and compares the output to </a:t>
            </a:r>
            <a:r>
              <a:rPr lang="en-US" sz="1200" dirty="0">
                <a:latin typeface="Consolas"/>
                <a:cs typeface="Consolas"/>
              </a:rPr>
              <a:t>Xxx.cmp</a:t>
            </a:r>
          </a:p>
          <a:p>
            <a:pPr marL="355600" indent="-355600">
              <a:spcBef>
                <a:spcPts val="1200"/>
              </a:spcBef>
              <a:buClr>
                <a:schemeClr val="bg1"/>
              </a:buClr>
              <a:buAutoNum type="arabicPeriod" startAt="2"/>
            </a:pPr>
            <a:endParaRPr lang="en-US" sz="1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55600">
              <a:spcBef>
                <a:spcPts val="1200"/>
              </a:spcBef>
              <a:buClr>
                <a:schemeClr val="bg1"/>
              </a:buClr>
              <a:buAutoNum type="arabicPeriod" startAt="2"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 the files are supplied, except for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Xxx.asm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788D714D-C9B9-EFDA-9780-5B9B9ABE91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396375"/>
            <a:ext cx="369682" cy="232062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994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programs: </a:t>
            </a:r>
            <a:r>
              <a:rPr lang="en-US" sz="1600" dirty="0">
                <a:latin typeface="Consolas"/>
                <a:cs typeface="Consolas"/>
              </a:rPr>
              <a:t>BasicLoop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21255" y="1136489"/>
            <a:ext cx="2422128" cy="4392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ProgramFlow:</a:t>
            </a:r>
          </a:p>
          <a:p>
            <a:pPr marL="347663" lvl="1" indent="-171450">
              <a:spcBef>
                <a:spcPts val="600"/>
              </a:spcBef>
              <a:buClr>
                <a:srgbClr val="A70000"/>
              </a:buClr>
              <a:buSzPct val="60000"/>
              <a:buFont typeface="Wingdings" charset="2"/>
              <a:buChar char="u"/>
            </a:pPr>
            <a:r>
              <a:rPr lang="en-US" sz="1200" dirty="0">
                <a:latin typeface="Consolas"/>
                <a:cs typeface="Consolas"/>
              </a:rPr>
              <a:t>BasicLoop</a:t>
            </a:r>
          </a:p>
          <a:p>
            <a:pPr marL="6254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b="1" dirty="0">
                <a:latin typeface="Consolas"/>
                <a:cs typeface="Consolas"/>
              </a:rPr>
              <a:t>BasicLoop.vm</a:t>
            </a:r>
          </a:p>
          <a:p>
            <a:pPr marL="6254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BasicLoopVME.tst</a:t>
            </a:r>
          </a:p>
          <a:p>
            <a:pPr marL="6254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BasicLoop.tst</a:t>
            </a:r>
          </a:p>
          <a:p>
            <a:pPr marL="6254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BasicLoop.cmp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FibonacciSeries</a:t>
            </a:r>
          </a:p>
          <a:p>
            <a:pPr marL="0" indent="-312737">
              <a:spcBef>
                <a:spcPts val="18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FunctionCalls: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SimpleFunction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NestedCall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FibonacciElement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StaticsTest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400" dirty="0"/>
              <a:t> 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E2B93E-ED15-924E-A92C-56C55ECA0081}"/>
              </a:ext>
            </a:extLst>
          </p:cNvPr>
          <p:cNvSpPr/>
          <p:nvPr/>
        </p:nvSpPr>
        <p:spPr>
          <a:xfrm>
            <a:off x="3480771" y="1136489"/>
            <a:ext cx="1980230" cy="1249907"/>
          </a:xfrm>
          <a:prstGeom prst="wedgeRoundRectCallout">
            <a:avLst>
              <a:gd name="adj1" fmla="val -84144"/>
              <a:gd name="adj2" fmla="val -60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rIns="0" rtlCol="0" anchor="t" anchorCtr="0"/>
          <a:lstStyle/>
          <a:p>
            <a:pPr>
              <a:spcBef>
                <a:spcPts val="1200"/>
              </a:spcBef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Tests the handling</a:t>
            </a:r>
            <a:b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of the VM commands:</a:t>
            </a:r>
          </a:p>
          <a:p>
            <a:pPr marL="180975" indent="-180975">
              <a:spcBef>
                <a:spcPts val="600"/>
              </a:spcBef>
              <a:buFont typeface="Arial"/>
              <a:buChar char="•"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label</a:t>
            </a:r>
          </a:p>
          <a:p>
            <a:pPr marL="180975" indent="-180975">
              <a:spcBef>
                <a:spcPts val="600"/>
              </a:spcBef>
              <a:buFont typeface="Arial"/>
              <a:buChar char="•"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if-goto</a:t>
            </a: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D3AAA13A-FC06-C3F6-EF38-E0E8A471B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396375"/>
            <a:ext cx="369682" cy="232062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828494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programs: </a:t>
            </a:r>
            <a:r>
              <a:rPr lang="en-US" sz="1600" dirty="0">
                <a:latin typeface="Consolas"/>
                <a:cs typeface="Consolas"/>
              </a:rPr>
              <a:t>BasicLoop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3350321" y="1179834"/>
            <a:ext cx="3367979" cy="387476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97200" rIns="93600" bIns="972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// Computes the sum 1 + 2 + ... +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argument[0]</a:t>
            </a: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,</a:t>
            </a:r>
          </a:p>
          <a:p>
            <a:pPr>
              <a:defRPr/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// and pushes the  result onto the stack.</a:t>
            </a:r>
          </a:p>
          <a:p>
            <a:pPr marL="0" indent="0">
              <a:spcBef>
                <a:spcPts val="6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push constant 0    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pop local 0</a:t>
            </a:r>
            <a:endParaRPr lang="en-US" sz="1200" dirty="0">
              <a:solidFill>
                <a:srgbClr val="008000"/>
              </a:solidFill>
              <a:latin typeface="Times New Roman"/>
              <a:cs typeface="Times New Roman"/>
            </a:endParaRPr>
          </a:p>
          <a:p>
            <a:pPr>
              <a:spcBef>
                <a:spcPts val="900"/>
              </a:spcBef>
              <a:defRPr/>
            </a:pPr>
            <a:r>
              <a:rPr lang="en-US" sz="1200" dirty="0">
                <a:solidFill>
                  <a:srgbClr val="0000FF"/>
                </a:solidFill>
                <a:latin typeface="Consolas"/>
                <a:cs typeface="Consolas"/>
              </a:rPr>
              <a:t>label LOOP_START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push argument 0    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push local 0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add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pop local 0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push argument 0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push constant 1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sub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pop argument 0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push argument 0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solidFill>
                  <a:srgbClr val="0000FF"/>
                </a:solidFill>
                <a:latin typeface="Consolas"/>
                <a:cs typeface="Consolas"/>
              </a:rPr>
              <a:t>if-goto LOOP_START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push local 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54055" y="899180"/>
            <a:ext cx="2254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200" dirty="0">
                <a:latin typeface="Consolas"/>
                <a:cs typeface="Consolas"/>
              </a:rPr>
              <a:t>BasicLoop.vm</a:t>
            </a:r>
            <a:endParaRPr lang="en-US" sz="1400" dirty="0">
              <a:solidFill>
                <a:srgbClr val="983C01"/>
              </a:solidFill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21255" y="1136489"/>
            <a:ext cx="2422128" cy="4392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ProgramFlow:</a:t>
            </a:r>
          </a:p>
          <a:p>
            <a:pPr marL="347663" lvl="1" indent="-171450">
              <a:spcBef>
                <a:spcPts val="600"/>
              </a:spcBef>
              <a:buClr>
                <a:srgbClr val="A70000"/>
              </a:buClr>
              <a:buSzPct val="60000"/>
              <a:buFont typeface="Wingdings" charset="2"/>
              <a:buChar char="u"/>
            </a:pPr>
            <a:r>
              <a:rPr lang="en-US" sz="1200" dirty="0">
                <a:latin typeface="Consolas"/>
                <a:cs typeface="Consolas"/>
              </a:rPr>
              <a:t>BasicLoop</a:t>
            </a:r>
          </a:p>
          <a:p>
            <a:pPr marL="6254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b="1" dirty="0">
                <a:latin typeface="Consolas"/>
                <a:cs typeface="Consolas"/>
              </a:rPr>
              <a:t>BasicLoop.vm</a:t>
            </a:r>
          </a:p>
          <a:p>
            <a:pPr marL="6254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BasicLoopVME.tst</a:t>
            </a:r>
          </a:p>
          <a:p>
            <a:pPr marL="6254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BasicLoop.tst</a:t>
            </a:r>
          </a:p>
          <a:p>
            <a:pPr marL="6254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BasicLoop.cmp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FibonacciSeries</a:t>
            </a:r>
          </a:p>
          <a:p>
            <a:pPr marL="0" indent="-312737">
              <a:spcBef>
                <a:spcPts val="18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FunctionCalls: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SimpleFunction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NestedCall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FibonacciElement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StaticsTest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400" dirty="0"/>
              <a:t> </a:t>
            </a: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BCEEBD7A-41D5-1CE8-300C-D58D03874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396375"/>
            <a:ext cx="369682" cy="232062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466382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programs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21255" y="1136489"/>
            <a:ext cx="2422128" cy="4392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ProgramFlow:</a:t>
            </a:r>
          </a:p>
          <a:p>
            <a:pPr marL="347663" lvl="1" indent="-171450">
              <a:spcBef>
                <a:spcPts val="600"/>
              </a:spcBef>
              <a:buSzPct val="60000"/>
            </a:pPr>
            <a:r>
              <a:rPr lang="en-US" sz="1200" dirty="0">
                <a:latin typeface="Consolas"/>
                <a:cs typeface="Consolas"/>
              </a:rPr>
              <a:t>BasicLoop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latin typeface="Consolas"/>
                <a:cs typeface="Consolas"/>
              </a:rPr>
              <a:t>FibonacciSeries</a:t>
            </a:r>
          </a:p>
          <a:p>
            <a:pPr marL="0" indent="-312737">
              <a:spcBef>
                <a:spcPts val="18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FunctionCalls: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latin typeface="Consolas"/>
                <a:cs typeface="Consolas"/>
              </a:rPr>
              <a:t>SimpleFunction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latin typeface="Consolas"/>
                <a:cs typeface="Consolas"/>
              </a:rPr>
              <a:t>NestedCall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latin typeface="Consolas"/>
                <a:cs typeface="Consolas"/>
              </a:rPr>
              <a:t>FibonacciElement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latin typeface="Consolas"/>
                <a:cs typeface="Consolas"/>
              </a:rPr>
              <a:t>StaticsTest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86937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programs: </a:t>
            </a:r>
            <a:r>
              <a:rPr lang="en-US" sz="1600" dirty="0">
                <a:latin typeface="Consolas"/>
                <a:cs typeface="Consolas"/>
              </a:rPr>
              <a:t>FibonacciSeries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21255" y="1136489"/>
            <a:ext cx="2422128" cy="4392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00000"/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ProgramFlow:</a:t>
            </a:r>
          </a:p>
          <a:p>
            <a:pPr marL="347663" lvl="1" indent="-171450">
              <a:spcBef>
                <a:spcPts val="600"/>
              </a:spcBef>
              <a:buSzPct val="60000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BasicLoop</a:t>
            </a:r>
          </a:p>
          <a:p>
            <a:pPr marL="347663" lvl="1" indent="-171450">
              <a:spcBef>
                <a:spcPts val="600"/>
              </a:spcBef>
              <a:buClr>
                <a:srgbClr val="A70000"/>
              </a:buClr>
              <a:buSzPct val="60000"/>
              <a:buFont typeface="Wingdings" charset="2"/>
              <a:buChar char="u"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FibonacciSeries</a:t>
            </a:r>
          </a:p>
          <a:p>
            <a:pPr marL="6254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FibSeries.vm</a:t>
            </a:r>
          </a:p>
          <a:p>
            <a:pPr marL="6254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FibSeriesVME.tst</a:t>
            </a:r>
          </a:p>
          <a:p>
            <a:pPr marL="6254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FibSeries.tst</a:t>
            </a:r>
          </a:p>
          <a:p>
            <a:pPr marL="6254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FibSeries.cmp</a:t>
            </a:r>
          </a:p>
          <a:p>
            <a:pPr marL="0" indent="-312737">
              <a:spcBef>
                <a:spcPts val="18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FunctionCalls: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SimpleFunction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NestedCall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FibonacciElement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StaticsTest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sz="1400" dirty="0">
              <a:solidFill>
                <a:srgbClr val="7F7F7F"/>
              </a:solidFill>
            </a:endParaRP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400" dirty="0"/>
              <a:t> 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03F8062C-9F8D-B64B-8539-2B15EC82520B}"/>
              </a:ext>
            </a:extLst>
          </p:cNvPr>
          <p:cNvSpPr/>
          <p:nvPr/>
        </p:nvSpPr>
        <p:spPr>
          <a:xfrm>
            <a:off x="3525477" y="1309483"/>
            <a:ext cx="2424730" cy="1555911"/>
          </a:xfrm>
          <a:prstGeom prst="wedgeRoundRectCallout">
            <a:avLst>
              <a:gd name="adj1" fmla="val -84144"/>
              <a:gd name="adj2" fmla="val -60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rIns="0" rtlCol="0" anchor="t" anchorCtr="0"/>
          <a:lstStyle/>
          <a:p>
            <a:pPr>
              <a:spcBef>
                <a:spcPts val="1200"/>
              </a:spcBef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A more elaborate test of handling the VM commands:</a:t>
            </a:r>
          </a:p>
          <a:p>
            <a:pPr marL="180975" indent="-180975">
              <a:spcBef>
                <a:spcPts val="600"/>
              </a:spcBef>
              <a:buFont typeface="Arial"/>
              <a:buChar char="•"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Label</a:t>
            </a:r>
          </a:p>
          <a:p>
            <a:pPr marL="180975" indent="-180975">
              <a:spcBef>
                <a:spcPts val="600"/>
              </a:spcBef>
              <a:buFont typeface="Arial"/>
              <a:buChar char="•"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goto</a:t>
            </a:r>
          </a:p>
          <a:p>
            <a:pPr marL="180975" indent="-180975">
              <a:spcBef>
                <a:spcPts val="600"/>
              </a:spcBef>
              <a:buFont typeface="Arial"/>
              <a:buChar char="•"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if-goto</a:t>
            </a: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AB36F362-7B13-F46F-C45E-5B2EC2109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35109"/>
            <a:ext cx="369682" cy="232062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756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programs: </a:t>
            </a:r>
            <a:r>
              <a:rPr lang="en-US" sz="1600" dirty="0">
                <a:latin typeface="Consolas"/>
                <a:cs typeface="Consolas"/>
              </a:rPr>
              <a:t>FibonacciSeries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3088972" y="1146763"/>
            <a:ext cx="5205106" cy="482223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97200" rIns="93600" bIns="972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// Computes the first </a:t>
            </a:r>
            <a:r>
              <a:rPr lang="en-US" sz="1100" dirty="0">
                <a:solidFill>
                  <a:srgbClr val="008000"/>
                </a:solidFill>
                <a:latin typeface="Consolas"/>
                <a:cs typeface="Consolas"/>
              </a:rPr>
              <a:t>argument[0]</a:t>
            </a: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elements of the Fibonacci series. </a:t>
            </a:r>
          </a:p>
          <a:p>
            <a:pPr>
              <a:defRPr/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// Puts the elements in the RAM, starting at the address given in </a:t>
            </a:r>
            <a:r>
              <a:rPr lang="en-US" sz="1100" dirty="0">
                <a:solidFill>
                  <a:srgbClr val="008000"/>
                </a:solidFill>
                <a:latin typeface="Consolas"/>
                <a:cs typeface="Consolas"/>
              </a:rPr>
              <a:t>argument[1]</a:t>
            </a: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.</a:t>
            </a:r>
          </a:p>
          <a:p>
            <a:pPr marL="0" indent="0">
              <a:spcBef>
                <a:spcPts val="6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push argument 1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pop pointer 1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push constant 0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pop that 0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push constant 1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pop that 1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...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solidFill>
                  <a:srgbClr val="0000FF"/>
                </a:solidFill>
                <a:latin typeface="Consolas"/>
                <a:cs typeface="Consolas"/>
              </a:rPr>
              <a:t>label MAIN_LOOP_START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push argument 0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solidFill>
                  <a:srgbClr val="0000FF"/>
                </a:solidFill>
                <a:latin typeface="Consolas"/>
                <a:cs typeface="Consolas"/>
              </a:rPr>
              <a:t>   if-goto COMPUTE_ELEMENT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solidFill>
                  <a:srgbClr val="0000FF"/>
                </a:solidFill>
                <a:latin typeface="Consolas"/>
                <a:cs typeface="Consolas"/>
              </a:rPr>
              <a:t>   goto END_PROGRAM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  <a:p>
            <a:pPr>
              <a:spcBef>
                <a:spcPts val="900"/>
              </a:spcBef>
              <a:defRPr/>
            </a:pPr>
            <a:r>
              <a:rPr lang="en-US" sz="1200" dirty="0">
                <a:solidFill>
                  <a:srgbClr val="0000FF"/>
                </a:solidFill>
                <a:latin typeface="Consolas"/>
                <a:cs typeface="Consolas"/>
              </a:rPr>
              <a:t>label COMPUTE_ELEMENT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push that 0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push that 1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add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...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solidFill>
                  <a:srgbClr val="0000FF"/>
                </a:solidFill>
                <a:latin typeface="Consolas"/>
                <a:cs typeface="Consolas"/>
              </a:rPr>
              <a:t>   goto MAIN_LOOP_START</a:t>
            </a:r>
          </a:p>
          <a:p>
            <a:pPr>
              <a:spcBef>
                <a:spcPts val="900"/>
              </a:spcBef>
              <a:defRPr/>
            </a:pPr>
            <a:r>
              <a:rPr lang="en-US" sz="1200" dirty="0">
                <a:solidFill>
                  <a:srgbClr val="0000FF"/>
                </a:solidFill>
                <a:latin typeface="Consolas"/>
                <a:cs typeface="Consolas"/>
              </a:rPr>
              <a:t>label END_PROGRAM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02919" y="885207"/>
            <a:ext cx="2254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200" dirty="0">
                <a:latin typeface="Consolas"/>
                <a:cs typeface="Consolas"/>
              </a:rPr>
              <a:t>FibSeries.vm</a:t>
            </a:r>
            <a:endParaRPr lang="en-US" sz="1400" dirty="0">
              <a:solidFill>
                <a:srgbClr val="983C01"/>
              </a:solidFill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21255" y="1136489"/>
            <a:ext cx="2422128" cy="4392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00000"/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ProgramFlow:</a:t>
            </a:r>
          </a:p>
          <a:p>
            <a:pPr marL="347663" lvl="1" indent="-171450">
              <a:spcBef>
                <a:spcPts val="600"/>
              </a:spcBef>
              <a:buSzPct val="60000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BasicLoop</a:t>
            </a:r>
          </a:p>
          <a:p>
            <a:pPr marL="347663" lvl="1" indent="-171450">
              <a:spcBef>
                <a:spcPts val="600"/>
              </a:spcBef>
              <a:buClr>
                <a:srgbClr val="A70000"/>
              </a:buClr>
              <a:buSzPct val="60000"/>
              <a:buFont typeface="Wingdings" charset="2"/>
              <a:buChar char="u"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FibonacciSeries</a:t>
            </a:r>
          </a:p>
          <a:p>
            <a:pPr marL="6254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FibSeries.vm</a:t>
            </a:r>
          </a:p>
          <a:p>
            <a:pPr marL="6254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FibSeriesVME.tst</a:t>
            </a:r>
          </a:p>
          <a:p>
            <a:pPr marL="6254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FibSeries.tst</a:t>
            </a:r>
          </a:p>
          <a:p>
            <a:pPr marL="6254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FibSeries.cmp</a:t>
            </a:r>
          </a:p>
          <a:p>
            <a:pPr marL="0" indent="-312737">
              <a:spcBef>
                <a:spcPts val="18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FunctionCalls: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SimpleFunction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NestedCall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FibonacciElement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StaticsTest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sz="1400" dirty="0">
              <a:solidFill>
                <a:srgbClr val="7F7F7F"/>
              </a:solidFill>
            </a:endParaRP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400" dirty="0"/>
              <a:t> </a:t>
            </a: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87827FC3-A9A9-35D6-87D9-5C951B723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35109"/>
            <a:ext cx="369682" cy="232062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466048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programs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21255" y="1136489"/>
            <a:ext cx="2422128" cy="4392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ProgramFlow:</a:t>
            </a:r>
          </a:p>
          <a:p>
            <a:pPr marL="347663" lvl="1" indent="-171450">
              <a:spcBef>
                <a:spcPts val="600"/>
              </a:spcBef>
              <a:buSzPct val="60000"/>
            </a:pPr>
            <a:r>
              <a:rPr lang="en-US" sz="1200" dirty="0">
                <a:latin typeface="Consolas"/>
                <a:cs typeface="Consolas"/>
              </a:rPr>
              <a:t>BasicLoop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latin typeface="Consolas"/>
                <a:cs typeface="Consolas"/>
              </a:rPr>
              <a:t>FibonacciSeries</a:t>
            </a:r>
          </a:p>
          <a:p>
            <a:pPr marL="0" indent="-312737">
              <a:spcBef>
                <a:spcPts val="18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FunctionCalls: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latin typeface="Consolas"/>
                <a:cs typeface="Consolas"/>
              </a:rPr>
              <a:t>SimpleFunction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latin typeface="Consolas"/>
                <a:cs typeface="Consolas"/>
              </a:rPr>
              <a:t>NestedCall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latin typeface="Consolas"/>
                <a:cs typeface="Consolas"/>
              </a:rPr>
              <a:t>FibonacciElement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latin typeface="Consolas"/>
                <a:cs typeface="Consolas"/>
              </a:rPr>
              <a:t>StaticsTest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4676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8239" y="1234162"/>
            <a:ext cx="7774861" cy="415187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2000" u="sng" dirty="0"/>
              <a:t>Understanding how programs are executed:</a:t>
            </a:r>
          </a:p>
          <a:p>
            <a:pPr marL="534988" indent="-266700"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Branching</a:t>
            </a:r>
          </a:p>
          <a:p>
            <a:pPr marL="534988" indent="-266700"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Function call-and-return</a:t>
            </a:r>
          </a:p>
          <a:p>
            <a:pPr marL="534988" indent="-266700"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Recursion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000" u="sng" dirty="0"/>
              <a:t>Related issues:</a:t>
            </a:r>
          </a:p>
          <a:p>
            <a:pPr marL="534988" indent="-266700"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Dynamic memory management</a:t>
            </a:r>
          </a:p>
          <a:p>
            <a:pPr marL="534988" indent="-266700"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Stack processing</a:t>
            </a:r>
          </a:p>
          <a:p>
            <a:pPr marL="534988" indent="-266700"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Run-time system</a:t>
            </a:r>
          </a:p>
          <a:p>
            <a:pPr marL="534988" indent="-266700"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Completing the compiler’s backend (VM translator).</a:t>
            </a: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2AB9F82E-4A54-C7F1-B2D1-3E7079A1F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226" y="1760508"/>
            <a:ext cx="4572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446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programs: </a:t>
            </a:r>
            <a:r>
              <a:rPr lang="en-US" sz="1600" dirty="0">
                <a:latin typeface="Consolas"/>
                <a:cs typeface="Consolas"/>
              </a:rPr>
              <a:t>SimpleFunction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21254" y="1136489"/>
            <a:ext cx="2578437" cy="4392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00000"/>
              <a:buNone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ProgramFlow:</a:t>
            </a:r>
          </a:p>
          <a:p>
            <a:pPr marL="347663" lvl="1" indent="-171450">
              <a:spcBef>
                <a:spcPts val="600"/>
              </a:spcBef>
              <a:buSzPct val="60000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BasicLoop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FibonacciSeries</a:t>
            </a:r>
          </a:p>
          <a:p>
            <a:pPr marL="0" indent="-312737">
              <a:spcBef>
                <a:spcPts val="18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FunctionCalls:</a:t>
            </a:r>
          </a:p>
          <a:p>
            <a:pPr marL="347663" lvl="1" indent="-171450">
              <a:spcBef>
                <a:spcPts val="600"/>
              </a:spcBef>
              <a:buClr>
                <a:srgbClr val="A70000"/>
              </a:buClr>
              <a:buSzPct val="60000"/>
              <a:buFont typeface="Wingdings" charset="2"/>
              <a:buChar char="u"/>
            </a:pPr>
            <a:r>
              <a:rPr lang="en-US" sz="1200" dirty="0">
                <a:latin typeface="Consolas"/>
                <a:cs typeface="Consolas"/>
              </a:rPr>
              <a:t>SimpleFunction</a:t>
            </a:r>
          </a:p>
          <a:p>
            <a:pPr marL="5365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b="1" dirty="0">
                <a:latin typeface="Consolas"/>
                <a:cs typeface="Consolas"/>
              </a:rPr>
              <a:t>SimpleFunction.vm</a:t>
            </a:r>
          </a:p>
          <a:p>
            <a:pPr marL="5365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SimpleFunctionVME.tst</a:t>
            </a:r>
          </a:p>
          <a:p>
            <a:pPr marL="5365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SimpleFunction.tst</a:t>
            </a:r>
          </a:p>
          <a:p>
            <a:pPr marL="5365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SimpleFunction.cmp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NestedCall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FibonacciElement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StaticsTest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400" dirty="0"/>
              <a:t> 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D796E55-067B-704D-BDE1-427C7463F9B7}"/>
              </a:ext>
            </a:extLst>
          </p:cNvPr>
          <p:cNvSpPr/>
          <p:nvPr/>
        </p:nvSpPr>
        <p:spPr>
          <a:xfrm>
            <a:off x="4030939" y="2139928"/>
            <a:ext cx="3481578" cy="1319215"/>
          </a:xfrm>
          <a:prstGeom prst="wedgeRoundRectCallout">
            <a:avLst>
              <a:gd name="adj1" fmla="val -77549"/>
              <a:gd name="adj2" fmla="val -1101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rtlCol="0" anchor="t" anchorCtr="0"/>
          <a:lstStyle/>
          <a:p>
            <a:pPr>
              <a:spcBef>
                <a:spcPts val="600"/>
              </a:spcBef>
              <a:tabLst>
                <a:tab pos="180975" algn="l"/>
              </a:tabLst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Tests the handling of the VM commands:</a:t>
            </a:r>
          </a:p>
          <a:p>
            <a:pPr marL="363538" indent="-182563">
              <a:spcBef>
                <a:spcPts val="600"/>
              </a:spcBef>
              <a:buFont typeface="Arial"/>
              <a:buChar char="•"/>
              <a:tabLst>
                <a:tab pos="26670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function</a:t>
            </a:r>
            <a:endParaRPr lang="en-US" sz="14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63538" indent="-182563">
              <a:spcBef>
                <a:spcPts val="600"/>
              </a:spcBef>
              <a:buFont typeface="Arial"/>
              <a:buChar char="•"/>
              <a:tabLst>
                <a:tab pos="26670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return</a:t>
            </a:r>
          </a:p>
          <a:p>
            <a:pPr>
              <a:spcBef>
                <a:spcPts val="600"/>
              </a:spcBef>
              <a:tabLst>
                <a:tab pos="180975" algn="l"/>
              </a:tabLst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Simple test, which involves no caller</a:t>
            </a: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1E2171A3-9845-0227-3918-68A61876D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274738"/>
            <a:ext cx="369682" cy="232062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983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programs: </a:t>
            </a:r>
            <a:r>
              <a:rPr lang="en-US" sz="1600" dirty="0">
                <a:latin typeface="Consolas"/>
                <a:cs typeface="Consolas"/>
              </a:rPr>
              <a:t>SimpleFunction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3557895" y="1260233"/>
            <a:ext cx="4648259" cy="291806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97200" rIns="93600" bIns="972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// Performs a simple (and meaningless) calculation involving local</a:t>
            </a:r>
          </a:p>
          <a:p>
            <a:pPr>
              <a:defRPr/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// and argument values, and returns the result.</a:t>
            </a:r>
          </a:p>
          <a:p>
            <a:pPr>
              <a:spcBef>
                <a:spcPts val="900"/>
              </a:spcBef>
              <a:defRPr/>
            </a:pPr>
            <a:r>
              <a:rPr lang="en-US" sz="1200" dirty="0">
                <a:solidFill>
                  <a:srgbClr val="0000FF"/>
                </a:solidFill>
                <a:latin typeface="Consolas"/>
                <a:cs typeface="Consolas"/>
              </a:rPr>
              <a:t>function SimpleFunction.test 2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push local 0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push local 1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add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not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push argument 0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add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push argument 1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sub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solidFill>
                  <a:srgbClr val="0000FF"/>
                </a:solidFill>
                <a:latin typeface="Consolas"/>
                <a:cs typeface="Consolas"/>
              </a:rPr>
              <a:t>   return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69949" y="969402"/>
            <a:ext cx="2254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200" dirty="0">
                <a:latin typeface="Consolas"/>
                <a:cs typeface="Consolas"/>
              </a:rPr>
              <a:t>SimpleFunction.vm</a:t>
            </a:r>
            <a:endParaRPr lang="en-US" sz="1400" dirty="0">
              <a:solidFill>
                <a:srgbClr val="983C01"/>
              </a:solidFill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21254" y="1136489"/>
            <a:ext cx="2578437" cy="4392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00000"/>
              <a:buNone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ProgramFlow:</a:t>
            </a:r>
          </a:p>
          <a:p>
            <a:pPr marL="347663" lvl="1" indent="-171450">
              <a:spcBef>
                <a:spcPts val="600"/>
              </a:spcBef>
              <a:buSzPct val="60000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BasicLoop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FibonacciSeries</a:t>
            </a:r>
          </a:p>
          <a:p>
            <a:pPr marL="0" indent="-312737">
              <a:spcBef>
                <a:spcPts val="18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FunctionCalls:</a:t>
            </a:r>
          </a:p>
          <a:p>
            <a:pPr marL="347663" lvl="1" indent="-171450">
              <a:spcBef>
                <a:spcPts val="600"/>
              </a:spcBef>
              <a:buClr>
                <a:srgbClr val="A70000"/>
              </a:buClr>
              <a:buSzPct val="60000"/>
              <a:buFont typeface="Wingdings" charset="2"/>
              <a:buChar char="u"/>
            </a:pPr>
            <a:r>
              <a:rPr lang="en-US" sz="1200" dirty="0">
                <a:latin typeface="Consolas"/>
                <a:cs typeface="Consolas"/>
              </a:rPr>
              <a:t>SimpleFunction</a:t>
            </a:r>
          </a:p>
          <a:p>
            <a:pPr marL="5365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b="1" dirty="0">
                <a:latin typeface="Consolas"/>
                <a:cs typeface="Consolas"/>
              </a:rPr>
              <a:t>SimpleFunction.vm</a:t>
            </a:r>
          </a:p>
          <a:p>
            <a:pPr marL="5365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SimpleFunctionVME.tst</a:t>
            </a:r>
          </a:p>
          <a:p>
            <a:pPr marL="5365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SimpleFunction.tst</a:t>
            </a:r>
          </a:p>
          <a:p>
            <a:pPr marL="5365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SimpleFunction.cmp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NestedCall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FibonacciElement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StaticsTest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400" dirty="0"/>
              <a:t> </a:t>
            </a: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D5892DD4-D25B-D05F-0A63-CD533BDBC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274738"/>
            <a:ext cx="369682" cy="232062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673013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programs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21255" y="1136489"/>
            <a:ext cx="2422128" cy="4392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ProgramFlow:</a:t>
            </a:r>
          </a:p>
          <a:p>
            <a:pPr marL="347663" lvl="1" indent="-171450">
              <a:spcBef>
                <a:spcPts val="600"/>
              </a:spcBef>
              <a:buSzPct val="60000"/>
            </a:pPr>
            <a:r>
              <a:rPr lang="en-US" sz="1200" dirty="0">
                <a:latin typeface="Consolas"/>
                <a:cs typeface="Consolas"/>
              </a:rPr>
              <a:t>BasicLoop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latin typeface="Consolas"/>
                <a:cs typeface="Consolas"/>
              </a:rPr>
              <a:t>FibonacciSeries</a:t>
            </a:r>
          </a:p>
          <a:p>
            <a:pPr marL="0" indent="-312737">
              <a:spcBef>
                <a:spcPts val="18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FunctionCalls: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latin typeface="Consolas"/>
                <a:cs typeface="Consolas"/>
              </a:rPr>
              <a:t>SimpleFunction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latin typeface="Consolas"/>
                <a:cs typeface="Consolas"/>
              </a:rPr>
              <a:t>NestedCall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latin typeface="Consolas"/>
                <a:cs typeface="Consolas"/>
              </a:rPr>
              <a:t>FibonacciElement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latin typeface="Consolas"/>
                <a:cs typeface="Consolas"/>
              </a:rPr>
              <a:t>StaticsTest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324381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programs: </a:t>
            </a:r>
            <a:r>
              <a:rPr lang="en-US" sz="1600" dirty="0">
                <a:latin typeface="Consolas"/>
                <a:cs typeface="Consolas"/>
              </a:rPr>
              <a:t>FibonacciElement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21254" y="1136489"/>
            <a:ext cx="2578437" cy="4392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00000"/>
              <a:buNone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ProgramFlow:</a:t>
            </a:r>
          </a:p>
          <a:p>
            <a:pPr marL="347663" lvl="1" indent="-171450">
              <a:spcBef>
                <a:spcPts val="600"/>
              </a:spcBef>
              <a:buSzPct val="60000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BasicLoop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FibonacciSeries</a:t>
            </a:r>
          </a:p>
          <a:p>
            <a:pPr marL="0" indent="-312737">
              <a:spcBef>
                <a:spcPts val="18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FunctionCalls: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SimpleFunction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NestedCall</a:t>
            </a:r>
          </a:p>
          <a:p>
            <a:pPr marL="347663" lvl="1" indent="-171450">
              <a:spcBef>
                <a:spcPts val="600"/>
              </a:spcBef>
              <a:buClr>
                <a:srgbClr val="A70000"/>
              </a:buClr>
              <a:buSzPct val="60000"/>
              <a:buFont typeface="Wingdings" charset="2"/>
              <a:buChar char="u"/>
            </a:pPr>
            <a:r>
              <a:rPr lang="en-US" sz="1200" dirty="0">
                <a:latin typeface="Consolas"/>
                <a:cs typeface="Consolas"/>
              </a:rPr>
              <a:t>FibonacciElement</a:t>
            </a:r>
          </a:p>
          <a:p>
            <a:pPr marL="5365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b="1" dirty="0">
                <a:latin typeface="Consolas"/>
                <a:cs typeface="Consolas"/>
              </a:rPr>
              <a:t>Main.vm</a:t>
            </a:r>
          </a:p>
          <a:p>
            <a:pPr marL="5365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b="1" dirty="0">
                <a:latin typeface="Consolas"/>
                <a:cs typeface="Consolas"/>
              </a:rPr>
              <a:t>Sys.vm</a:t>
            </a:r>
          </a:p>
          <a:p>
            <a:pPr marL="5365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FibElementVME.tst</a:t>
            </a:r>
          </a:p>
          <a:p>
            <a:pPr marL="5365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FibElement.tst</a:t>
            </a:r>
          </a:p>
          <a:p>
            <a:pPr marL="5365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FibElement.cmp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StaticsTest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400" dirty="0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3302001" y="2933386"/>
            <a:ext cx="526569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600" dirty="0">
                <a:latin typeface="Times New Roman"/>
                <a:cs typeface="Times New Roman"/>
              </a:rPr>
              <a:t>Usage:  </a:t>
            </a:r>
            <a:r>
              <a:rPr lang="en-US" sz="1200" dirty="0">
                <a:latin typeface="Consolas"/>
                <a:cs typeface="Consolas"/>
              </a:rPr>
              <a:t>VMTranslator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FibonacciElement 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(translates a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folder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en-US" sz="1600" dirty="0">
                <a:latin typeface="Times New Roman"/>
                <a:cs typeface="Times New Roman"/>
              </a:rPr>
              <a:t>Should yield a single output file: </a:t>
            </a:r>
            <a:r>
              <a:rPr lang="en-US" sz="1200" dirty="0">
                <a:latin typeface="Consolas"/>
                <a:cs typeface="Consolas"/>
              </a:rPr>
              <a:t>FibonacciElement.asm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B8A889A7-46C7-6C43-8529-2E5B727A34EF}"/>
              </a:ext>
            </a:extLst>
          </p:cNvPr>
          <p:cNvSpPr/>
          <p:nvPr/>
        </p:nvSpPr>
        <p:spPr>
          <a:xfrm>
            <a:off x="3027405" y="972320"/>
            <a:ext cx="5218349" cy="1486675"/>
          </a:xfrm>
          <a:prstGeom prst="wedgeRoundRectCallout">
            <a:avLst>
              <a:gd name="adj1" fmla="val -56912"/>
              <a:gd name="adj2" fmla="val 8753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355600" indent="-228600">
              <a:spcBef>
                <a:spcPts val="600"/>
              </a:spcBef>
              <a:buFont typeface="Arial"/>
              <a:buChar char="•"/>
              <a:tabLst>
                <a:tab pos="85725" algn="l"/>
              </a:tabLst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Tests that the VM translator can handle more than one VM file</a:t>
            </a: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228600">
              <a:spcBef>
                <a:spcPts val="600"/>
              </a:spcBef>
              <a:buFont typeface="Arial"/>
              <a:buChar char="•"/>
              <a:tabLst>
                <a:tab pos="85725" algn="l"/>
              </a:tabLst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Tests the handling of 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function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, and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call</a:t>
            </a:r>
          </a:p>
          <a:p>
            <a:pPr marL="355600" indent="-228600">
              <a:spcBef>
                <a:spcPts val="600"/>
              </a:spcBef>
              <a:buFont typeface="Arial"/>
              <a:buChar char="•"/>
              <a:tabLst>
                <a:tab pos="85725" algn="l"/>
              </a:tabLst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Tests that the VM translator</a:t>
            </a: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initializes the memory segments</a:t>
            </a:r>
          </a:p>
          <a:p>
            <a:pPr marL="355600" indent="-228600">
              <a:spcBef>
                <a:spcPts val="600"/>
              </a:spcBef>
              <a:buFont typeface="Arial"/>
              <a:buChar char="•"/>
              <a:tabLst>
                <a:tab pos="85725" algn="l"/>
              </a:tabLst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Tests that the the bootstrap code of the VM translator</a:t>
            </a:r>
            <a:b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initializes the stack and calls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Sys.init</a:t>
            </a:r>
            <a:endParaRPr lang="en-US" sz="14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AA9D80FD-7FD4-A371-0E0A-103AA1652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747700"/>
            <a:ext cx="369682" cy="232062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68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21254" y="1136489"/>
            <a:ext cx="2578437" cy="4392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00000"/>
              <a:buNone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ProgramFlow:</a:t>
            </a:r>
          </a:p>
          <a:p>
            <a:pPr marL="347663" lvl="1" indent="-171450">
              <a:spcBef>
                <a:spcPts val="600"/>
              </a:spcBef>
              <a:buSzPct val="60000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BasicLoop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FibonacciSeries</a:t>
            </a:r>
          </a:p>
          <a:p>
            <a:pPr marL="0" indent="-312737">
              <a:spcBef>
                <a:spcPts val="18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FunctionCalls: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SimpleFunction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NestedCall</a:t>
            </a:r>
          </a:p>
          <a:p>
            <a:pPr marL="347663" lvl="1" indent="-171450">
              <a:spcBef>
                <a:spcPts val="600"/>
              </a:spcBef>
              <a:buClr>
                <a:srgbClr val="A70000"/>
              </a:buClr>
              <a:buSzPct val="60000"/>
              <a:buFont typeface="Wingdings" charset="2"/>
              <a:buChar char="u"/>
            </a:pPr>
            <a:r>
              <a:rPr lang="en-US" sz="1200" dirty="0">
                <a:latin typeface="Consolas"/>
                <a:cs typeface="Consolas"/>
              </a:rPr>
              <a:t>FibonacciElement</a:t>
            </a:r>
          </a:p>
          <a:p>
            <a:pPr marL="5365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b="1" dirty="0">
                <a:latin typeface="Consolas"/>
                <a:cs typeface="Consolas"/>
              </a:rPr>
              <a:t>Main.vm</a:t>
            </a:r>
          </a:p>
          <a:p>
            <a:pPr marL="5365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b="1" dirty="0">
                <a:latin typeface="Consolas"/>
                <a:cs typeface="Consolas"/>
              </a:rPr>
              <a:t>Sys.vm</a:t>
            </a:r>
          </a:p>
          <a:p>
            <a:pPr marL="5365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FibElementVME.tst</a:t>
            </a:r>
          </a:p>
          <a:p>
            <a:pPr marL="5365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FibElement.tst</a:t>
            </a:r>
          </a:p>
          <a:p>
            <a:pPr marL="5365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FibElement.cmp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StaticsTest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400" dirty="0"/>
              <a:t> </a:t>
            </a: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3350556" y="1165193"/>
            <a:ext cx="4830719" cy="524712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97200" rIns="0" bIns="972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defRPr/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//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Main.fibonacci</a:t>
            </a: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: computes the </a:t>
            </a:r>
            <a:r>
              <a:rPr lang="en-US" sz="1200" i="1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'th element of the Fibonacci series,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// recursively. The </a:t>
            </a:r>
            <a:r>
              <a:rPr lang="en-US" sz="1200" i="1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value is supplied by the caller, and stored in 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//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argument</a:t>
            </a: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0</a:t>
            </a: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.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solidFill>
                  <a:srgbClr val="0000FF"/>
                </a:solidFill>
                <a:latin typeface="Consolas"/>
                <a:cs typeface="Consolas"/>
              </a:rPr>
              <a:t>function Main.fibonacci 0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push argument 0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push constant 2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lt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if-goto IF_TRUE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goto IF_FALSE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label IF_TRUE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push argument 0        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return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label IF_FALSE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push argument 0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push constant 2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sub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</a:t>
            </a:r>
            <a:r>
              <a:rPr lang="en-US" sz="1200" dirty="0">
                <a:solidFill>
                  <a:srgbClr val="0000FF"/>
                </a:solidFill>
                <a:latin typeface="Consolas"/>
                <a:cs typeface="Consolas"/>
              </a:rPr>
              <a:t>call Main.fibonacci 1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push argument 0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push constant 1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sub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call Main.fibonacci 1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add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</a:t>
            </a:r>
            <a:r>
              <a:rPr lang="en-US" sz="1200" dirty="0">
                <a:solidFill>
                  <a:srgbClr val="0000FF"/>
                </a:solidFill>
                <a:latin typeface="Consolas"/>
                <a:cs typeface="Consolas"/>
              </a:rPr>
              <a:t>return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8521" y="891642"/>
            <a:ext cx="2254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200" dirty="0">
                <a:latin typeface="Consolas"/>
                <a:cs typeface="Consolas"/>
              </a:rPr>
              <a:t>Main.vm</a:t>
            </a:r>
            <a:endParaRPr lang="en-US" sz="1400" dirty="0">
              <a:solidFill>
                <a:srgbClr val="983C01"/>
              </a:solidFill>
              <a:latin typeface="Times New Roman"/>
              <a:cs typeface="Times New Roman"/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310161" y="4646447"/>
            <a:ext cx="2873809" cy="1765873"/>
          </a:xfrm>
          <a:prstGeom prst="wedgeRoundRectCallout">
            <a:avLst>
              <a:gd name="adj1" fmla="val 65727"/>
              <a:gd name="adj2" fmla="val -3556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VM version of the recursive logic:</a:t>
            </a:r>
          </a:p>
          <a:p>
            <a:pPr>
              <a:spcBef>
                <a:spcPts val="12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function fib(n):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if n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&lt;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2</a:t>
            </a:r>
            <a:b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 return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else</a:t>
            </a:r>
            <a:b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 return fib(n-1)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+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fib(n-2)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Test programs: </a:t>
            </a:r>
            <a:r>
              <a:rPr lang="en-US" sz="1600" dirty="0">
                <a:latin typeface="Consolas"/>
                <a:cs typeface="Consolas"/>
              </a:rPr>
              <a:t>FibonacciElement</a:t>
            </a:r>
            <a:endParaRPr lang="en-US" dirty="0"/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B632A8C6-60F5-DB92-CABC-EB121C434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747700"/>
            <a:ext cx="369682" cy="232062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777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3">
            <a:extLst>
              <a:ext uri="{FF2B5EF4-FFF2-40B4-BE49-F238E27FC236}">
                <a16:creationId xmlns:a16="http://schemas.microsoft.com/office/drawing/2014/main" id="{E86377A9-0596-C544-9EE4-2B58A49396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0556" y="1165193"/>
            <a:ext cx="4830719" cy="524712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97200" rIns="0" bIns="972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defRPr/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//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Main.fibonacci</a:t>
            </a: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: computes the </a:t>
            </a:r>
            <a:r>
              <a:rPr lang="en-US" sz="1200" i="1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'th element of the Fibonacci series,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// recursively. The </a:t>
            </a:r>
            <a:r>
              <a:rPr lang="en-US" sz="1200" i="1" dirty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value is supplied by the caller, and stored in 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//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argument</a:t>
            </a: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0</a:t>
            </a: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.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solidFill>
                  <a:srgbClr val="0000FF"/>
                </a:solidFill>
                <a:latin typeface="Consolas"/>
                <a:cs typeface="Consolas"/>
              </a:rPr>
              <a:t>function Main.fibonacci 0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push argument 0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push constant 2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lt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if-goto IF_TRUE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goto IF_FALSE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label IF_TRUE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push argument 0        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return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label IF_FALSE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push argument 0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push constant 2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sub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</a:t>
            </a:r>
            <a:r>
              <a:rPr lang="en-US" sz="1200" dirty="0">
                <a:solidFill>
                  <a:srgbClr val="0000FF"/>
                </a:solidFill>
                <a:latin typeface="Consolas"/>
                <a:cs typeface="Consolas"/>
              </a:rPr>
              <a:t>call Main.fibonacci 1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push argument 0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push constant 1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sub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call Main.fibonacci 1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add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</a:t>
            </a:r>
            <a:r>
              <a:rPr lang="en-US" sz="1200" dirty="0">
                <a:solidFill>
                  <a:srgbClr val="0000FF"/>
                </a:solidFill>
                <a:latin typeface="Consolas"/>
                <a:cs typeface="Consolas"/>
              </a:rPr>
              <a:t>return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21254" y="1136489"/>
            <a:ext cx="2578437" cy="4392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00000"/>
              <a:buNone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ProgramFlow:</a:t>
            </a:r>
          </a:p>
          <a:p>
            <a:pPr marL="347663" lvl="1" indent="-171450">
              <a:spcBef>
                <a:spcPts val="600"/>
              </a:spcBef>
              <a:buSzPct val="60000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BasicLoop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FibonacciSeries</a:t>
            </a:r>
          </a:p>
          <a:p>
            <a:pPr marL="0" indent="-312737">
              <a:spcBef>
                <a:spcPts val="18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FunctionCalls: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SimpleFunction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NestedCall</a:t>
            </a:r>
          </a:p>
          <a:p>
            <a:pPr marL="347663" lvl="1" indent="-171450">
              <a:spcBef>
                <a:spcPts val="600"/>
              </a:spcBef>
              <a:buClr>
                <a:srgbClr val="A70000"/>
              </a:buClr>
              <a:buSzPct val="60000"/>
              <a:buFont typeface="Wingdings" charset="2"/>
              <a:buChar char="u"/>
            </a:pPr>
            <a:r>
              <a:rPr lang="en-US" sz="1200" dirty="0">
                <a:latin typeface="Consolas"/>
                <a:cs typeface="Consolas"/>
              </a:rPr>
              <a:t>FibonacciElement</a:t>
            </a:r>
          </a:p>
          <a:p>
            <a:pPr marL="5365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b="1" dirty="0">
                <a:latin typeface="Consolas"/>
                <a:cs typeface="Consolas"/>
              </a:rPr>
              <a:t>Main.vm</a:t>
            </a:r>
          </a:p>
          <a:p>
            <a:pPr marL="5365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b="1" dirty="0">
                <a:latin typeface="Consolas"/>
                <a:cs typeface="Consolas"/>
              </a:rPr>
              <a:t>Sys.vm</a:t>
            </a:r>
          </a:p>
          <a:p>
            <a:pPr marL="5365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FibElementVME.tst</a:t>
            </a:r>
          </a:p>
          <a:p>
            <a:pPr marL="5365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FibElement.tst</a:t>
            </a:r>
          </a:p>
          <a:p>
            <a:pPr marL="5365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FibElement.cmp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StaticsTest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400" dirty="0"/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8521" y="891642"/>
            <a:ext cx="2254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200" dirty="0">
                <a:latin typeface="Consolas"/>
                <a:cs typeface="Consolas"/>
              </a:rPr>
              <a:t>Main.vm</a:t>
            </a:r>
            <a:endParaRPr lang="en-US" sz="1400" dirty="0">
              <a:solidFill>
                <a:srgbClr val="983C01"/>
              </a:solidFill>
              <a:latin typeface="Times New Roman"/>
              <a:cs typeface="Times New Roman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Test programs: </a:t>
            </a:r>
            <a:r>
              <a:rPr lang="en-US" sz="1600" dirty="0">
                <a:latin typeface="Consolas"/>
                <a:cs typeface="Consolas"/>
              </a:rPr>
              <a:t>FibonacciElement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500CF3-A9B0-6743-B21E-87233AF4FB1D}"/>
              </a:ext>
            </a:extLst>
          </p:cNvPr>
          <p:cNvGrpSpPr/>
          <p:nvPr/>
        </p:nvGrpSpPr>
        <p:grpSpPr>
          <a:xfrm>
            <a:off x="5051737" y="3614234"/>
            <a:ext cx="3282375" cy="2497421"/>
            <a:chOff x="5051737" y="3614234"/>
            <a:chExt cx="3282375" cy="2497421"/>
          </a:xfrm>
        </p:grpSpPr>
        <p:sp>
          <p:nvSpPr>
            <p:cNvPr id="9" name="Text Box 3">
              <a:extLst>
                <a:ext uri="{FF2B5EF4-FFF2-40B4-BE49-F238E27FC236}">
                  <a16:creationId xmlns:a16="http://schemas.microsoft.com/office/drawing/2014/main" id="{92088161-2C77-4E4E-98B3-D09B1318AF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51737" y="3908983"/>
              <a:ext cx="2970909" cy="22026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97200" rIns="9360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// 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Sys.init:</a:t>
              </a: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 pushes </a:t>
              </a:r>
              <a:r>
                <a:rPr lang="en-US" sz="1200" i="1" dirty="0">
                  <a:solidFill>
                    <a:srgbClr val="008000"/>
                  </a:solidFill>
                  <a:latin typeface="Times New Roman"/>
                  <a:cs typeface="Times New Roman"/>
                </a:rPr>
                <a:t>n</a:t>
              </a: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 onto the stack,</a:t>
              </a:r>
            </a:p>
            <a:p>
              <a:pPr>
                <a:defRPr/>
              </a:pP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// and calls 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Main.fibonacii</a:t>
              </a: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 to compute</a:t>
              </a:r>
            </a:p>
            <a:p>
              <a:pPr>
                <a:defRPr/>
              </a:pP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// the </a:t>
              </a:r>
              <a:r>
                <a:rPr lang="en-US" sz="1200" i="1" dirty="0">
                  <a:solidFill>
                    <a:srgbClr val="008000"/>
                  </a:solidFill>
                  <a:latin typeface="Times New Roman"/>
                  <a:cs typeface="Times New Roman"/>
                </a:rPr>
                <a:t>n</a:t>
              </a: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’th Fibonacci element.</a:t>
              </a:r>
            </a:p>
            <a:p>
              <a:pPr>
                <a:spcBef>
                  <a:spcPts val="600"/>
                </a:spcBef>
                <a:defRPr/>
              </a:pP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// (Called by the bootstrap code).</a:t>
              </a:r>
            </a:p>
            <a:p>
              <a:pPr>
                <a:spcBef>
                  <a:spcPts val="6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function Sys.init 0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   push constant 4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   </a:t>
              </a:r>
              <a:r>
                <a:rPr lang="en-US" sz="1200" dirty="0">
                  <a:solidFill>
                    <a:srgbClr val="0000FF"/>
                  </a:solidFill>
                  <a:latin typeface="Consolas"/>
                  <a:cs typeface="Consolas"/>
                </a:rPr>
                <a:t>call Main.fibonacci 1</a:t>
              </a:r>
              <a:endParaRPr lang="en-US" sz="1200" dirty="0">
                <a:solidFill>
                  <a:srgbClr val="008000"/>
                </a:solidFill>
                <a:latin typeface="Times New Roman"/>
                <a:cs typeface="Times New Roman"/>
              </a:endParaRP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label WHILE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   goto WHILE</a:t>
              </a:r>
              <a:endParaRPr lang="en-US" sz="1200" dirty="0">
                <a:solidFill>
                  <a:srgbClr val="008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A7BA66-4665-D643-A302-070F0B47B101}"/>
                </a:ext>
              </a:extLst>
            </p:cNvPr>
            <p:cNvSpPr txBox="1"/>
            <p:nvPr/>
          </p:nvSpPr>
          <p:spPr>
            <a:xfrm>
              <a:off x="6080072" y="3614234"/>
              <a:ext cx="2254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000"/>
                </a:spcBef>
              </a:pPr>
              <a:r>
                <a:rPr lang="en-US" sz="1200" dirty="0">
                  <a:latin typeface="Consolas"/>
                  <a:cs typeface="Consolas"/>
                </a:rPr>
                <a:t>Sys.vm</a:t>
              </a:r>
              <a:endParaRPr lang="en-US" sz="1400" dirty="0">
                <a:solidFill>
                  <a:srgbClr val="983C01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8A270CAF-9F2E-4F4B-82A5-29B0108DB33C}"/>
              </a:ext>
            </a:extLst>
          </p:cNvPr>
          <p:cNvSpPr/>
          <p:nvPr/>
        </p:nvSpPr>
        <p:spPr>
          <a:xfrm>
            <a:off x="5664315" y="2178819"/>
            <a:ext cx="2235200" cy="1194136"/>
          </a:xfrm>
          <a:prstGeom prst="wedgeRoundRectCallout">
            <a:avLst>
              <a:gd name="adj1" fmla="val -19091"/>
              <a:gd name="adj2" fmla="val 6984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>
              <a:spcBef>
                <a:spcPts val="9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Normally,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Sys.init</a:t>
            </a: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is used to call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Main.main</a:t>
            </a: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.</a:t>
            </a:r>
          </a:p>
          <a:p>
            <a:pPr>
              <a:spcBef>
                <a:spcPts val="9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In Project 8 we use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Sys.init</a:t>
            </a: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to call various test functions.</a:t>
            </a: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6EF798CE-21E6-C58D-E9FC-58B6C4037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747700"/>
            <a:ext cx="369682" cy="232062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831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programs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21255" y="1136489"/>
            <a:ext cx="2422128" cy="4392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ProgramFlow:</a:t>
            </a:r>
          </a:p>
          <a:p>
            <a:pPr marL="347663" lvl="1" indent="-171450">
              <a:spcBef>
                <a:spcPts val="600"/>
              </a:spcBef>
              <a:buSzPct val="60000"/>
            </a:pPr>
            <a:r>
              <a:rPr lang="en-US" sz="1200" dirty="0">
                <a:latin typeface="Consolas"/>
                <a:cs typeface="Consolas"/>
              </a:rPr>
              <a:t>BasicLoop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latin typeface="Consolas"/>
                <a:cs typeface="Consolas"/>
              </a:rPr>
              <a:t>FibonacciSeries</a:t>
            </a:r>
          </a:p>
          <a:p>
            <a:pPr marL="0" indent="-312737">
              <a:spcBef>
                <a:spcPts val="18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FunctionCalls: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latin typeface="Consolas"/>
                <a:cs typeface="Consolas"/>
              </a:rPr>
              <a:t>SimpleFunction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latin typeface="Consolas"/>
                <a:cs typeface="Consolas"/>
              </a:rPr>
              <a:t>NestedCall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latin typeface="Consolas"/>
                <a:cs typeface="Consolas"/>
              </a:rPr>
              <a:t>FibonacciElement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latin typeface="Consolas"/>
                <a:cs typeface="Consolas"/>
              </a:rPr>
              <a:t>StaticsTest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291647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programs: </a:t>
            </a:r>
            <a:r>
              <a:rPr lang="en-US" sz="1600" dirty="0">
                <a:latin typeface="Consolas"/>
                <a:cs typeface="Consolas"/>
              </a:rPr>
              <a:t>NestedCall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21254" y="1136489"/>
            <a:ext cx="2578437" cy="4392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00000"/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ProgramFlow:</a:t>
            </a:r>
          </a:p>
          <a:p>
            <a:pPr marL="347663" lvl="1" indent="-171450">
              <a:spcBef>
                <a:spcPts val="600"/>
              </a:spcBef>
              <a:buSzPct val="60000"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BasicLoop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FibonacciSeries</a:t>
            </a:r>
          </a:p>
          <a:p>
            <a:pPr marL="0" indent="-312737">
              <a:spcBef>
                <a:spcPts val="18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FunctionCalls: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SimpleFunction</a:t>
            </a:r>
          </a:p>
          <a:p>
            <a:pPr marL="347663" lvl="1" indent="-171450">
              <a:spcBef>
                <a:spcPts val="600"/>
              </a:spcBef>
              <a:buClr>
                <a:srgbClr val="A70000"/>
              </a:buClr>
              <a:buSzPct val="60000"/>
              <a:buFont typeface="Wingdings" charset="2"/>
              <a:buChar char="u"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NestedCall</a:t>
            </a:r>
          </a:p>
          <a:p>
            <a:pPr marL="5365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Sys.vm</a:t>
            </a:r>
          </a:p>
          <a:p>
            <a:pPr marL="5365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NestedCallVME.tst</a:t>
            </a:r>
          </a:p>
          <a:p>
            <a:pPr marL="5365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NestedCall.tst</a:t>
            </a:r>
          </a:p>
          <a:p>
            <a:pPr marL="5365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NestedCall.cmp</a:t>
            </a:r>
          </a:p>
          <a:p>
            <a:pPr marL="5365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NestedCall.html</a:t>
            </a:r>
          </a:p>
          <a:p>
            <a:pPr marL="5365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NestedCallStack.html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FibonacciElement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StaticsTest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sz="1400" dirty="0">
              <a:solidFill>
                <a:srgbClr val="000000"/>
              </a:solidFill>
            </a:endParaRP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400" dirty="0"/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1790E-EF20-094D-BCBD-289C40E7A661}"/>
              </a:ext>
            </a:extLst>
          </p:cNvPr>
          <p:cNvGrpSpPr/>
          <p:nvPr/>
        </p:nvGrpSpPr>
        <p:grpSpPr>
          <a:xfrm>
            <a:off x="3291515" y="2763072"/>
            <a:ext cx="4125285" cy="1723549"/>
            <a:chOff x="3291515" y="2763072"/>
            <a:chExt cx="4125285" cy="1723549"/>
          </a:xfrm>
        </p:grpSpPr>
        <p:sp>
          <p:nvSpPr>
            <p:cNvPr id="4" name="Rectangle 3"/>
            <p:cNvSpPr/>
            <p:nvPr/>
          </p:nvSpPr>
          <p:spPr>
            <a:xfrm>
              <a:off x="3721853" y="2763072"/>
              <a:ext cx="3694947" cy="17235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80975" indent="-180975">
                <a:spcBef>
                  <a:spcPts val="600"/>
                </a:spcBef>
                <a:buFont typeface="Arial"/>
                <a:buChar char="•"/>
              </a:pPr>
              <a:r>
                <a:rPr lang="en-US" sz="1600" dirty="0">
                  <a:latin typeface="Times New Roman"/>
                  <a:cs typeface="Times New Roman"/>
                </a:rPr>
                <a:t>Closes testing gaps between </a:t>
              </a:r>
              <a:r>
                <a:rPr lang="en-US" sz="1200" dirty="0">
                  <a:latin typeface="Consolas"/>
                  <a:cs typeface="Consolas"/>
                </a:rPr>
                <a:t>SimpleFunction</a:t>
              </a:r>
              <a:r>
                <a:rPr lang="en-US" sz="1600" dirty="0">
                  <a:latin typeface="Times New Roman"/>
                  <a:cs typeface="Times New Roman"/>
                </a:rPr>
                <a:t> and </a:t>
              </a:r>
              <a:r>
                <a:rPr lang="en-US" sz="1200" dirty="0">
                  <a:latin typeface="Consolas"/>
                  <a:cs typeface="Consolas"/>
                </a:rPr>
                <a:t>FibonacciElement</a:t>
              </a:r>
            </a:p>
            <a:p>
              <a:pPr marL="180975" indent="-180975">
                <a:spcBef>
                  <a:spcPts val="600"/>
                </a:spcBef>
                <a:buFont typeface="Arial"/>
                <a:buChar char="•"/>
              </a:pPr>
              <a:r>
                <a:rPr lang="en-US" sz="1600" dirty="0">
                  <a:latin typeface="Times New Roman"/>
                  <a:cs typeface="Times New Roman"/>
                </a:rPr>
                <a:t>Recommended when </a:t>
              </a:r>
              <a:r>
                <a:rPr lang="en-US" sz="1200" dirty="0">
                  <a:latin typeface="Consolas"/>
                  <a:cs typeface="Consolas"/>
                </a:rPr>
                <a:t>SimpleFunction</a:t>
              </a:r>
              <a:r>
                <a:rPr lang="en-US" sz="1600" dirty="0">
                  <a:latin typeface="Times New Roman"/>
                  <a:cs typeface="Times New Roman"/>
                </a:rPr>
                <a:t> tests successfully and </a:t>
              </a:r>
              <a:r>
                <a:rPr lang="en-US" sz="1200" dirty="0">
                  <a:latin typeface="Consolas"/>
                  <a:cs typeface="Consolas"/>
                </a:rPr>
                <a:t>FibonacciElement</a:t>
              </a:r>
              <a:r>
                <a:rPr lang="en-US" sz="1200" dirty="0">
                  <a:latin typeface="Times New Roman"/>
                  <a:cs typeface="Times New Roman"/>
                </a:rPr>
                <a:t> </a:t>
              </a:r>
              <a:r>
                <a:rPr lang="en-US" sz="1600" dirty="0">
                  <a:latin typeface="Times New Roman"/>
                  <a:cs typeface="Times New Roman"/>
                </a:rPr>
                <a:t>fails or crashes</a:t>
              </a:r>
            </a:p>
            <a:p>
              <a:pPr marL="180975" indent="-180975">
                <a:spcBef>
                  <a:spcPts val="600"/>
                </a:spcBef>
                <a:buFont typeface="Arial"/>
                <a:buChar char="•"/>
              </a:pPr>
              <a:r>
                <a:rPr lang="en-US" sz="1600" dirty="0">
                  <a:latin typeface="Times New Roman"/>
                  <a:cs typeface="Times New Roman"/>
                </a:rPr>
                <a:t>Self-documented</a:t>
              </a:r>
            </a:p>
          </p:txBody>
        </p:sp>
        <p:sp>
          <p:nvSpPr>
            <p:cNvPr id="8" name="Right Brace 7"/>
            <p:cNvSpPr/>
            <p:nvPr/>
          </p:nvSpPr>
          <p:spPr>
            <a:xfrm>
              <a:off x="3291515" y="2782080"/>
              <a:ext cx="233258" cy="1434240"/>
            </a:xfrm>
            <a:prstGeom prst="rightBrace">
              <a:avLst>
                <a:gd name="adj1" fmla="val 41670"/>
                <a:gd name="adj2" fmla="val 50000"/>
              </a:avLst>
            </a:prstGeom>
            <a:ln w="1651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AutoShape 4">
            <a:extLst>
              <a:ext uri="{FF2B5EF4-FFF2-40B4-BE49-F238E27FC236}">
                <a16:creationId xmlns:a16="http://schemas.microsoft.com/office/drawing/2014/main" id="{535CC97C-EDCE-F74D-86DD-DB81F0BAC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508970"/>
            <a:ext cx="369682" cy="232062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22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programs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21255" y="1136489"/>
            <a:ext cx="2422128" cy="4392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ProgramFlow:</a:t>
            </a:r>
          </a:p>
          <a:p>
            <a:pPr marL="347663" lvl="1" indent="-171450">
              <a:spcBef>
                <a:spcPts val="600"/>
              </a:spcBef>
              <a:buSzPct val="60000"/>
            </a:pPr>
            <a:r>
              <a:rPr lang="en-US" sz="1200" dirty="0">
                <a:latin typeface="Consolas"/>
                <a:cs typeface="Consolas"/>
              </a:rPr>
              <a:t>BasicLoop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latin typeface="Consolas"/>
                <a:cs typeface="Consolas"/>
              </a:rPr>
              <a:t>FibonacciSeries</a:t>
            </a:r>
          </a:p>
          <a:p>
            <a:pPr marL="0" indent="-312737">
              <a:spcBef>
                <a:spcPts val="18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FunctionCalls: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latin typeface="Consolas"/>
                <a:cs typeface="Consolas"/>
              </a:rPr>
              <a:t>SimpleFunction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latin typeface="Consolas"/>
                <a:cs typeface="Consolas"/>
              </a:rPr>
              <a:t>NestedCall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latin typeface="Consolas"/>
                <a:cs typeface="Consolas"/>
              </a:rPr>
              <a:t>FibonacciElement</a:t>
            </a:r>
          </a:p>
          <a:p>
            <a:pPr marL="347663" lvl="1" indent="-171450">
              <a:spcBef>
                <a:spcPts val="600"/>
              </a:spcBef>
              <a:buClr>
                <a:schemeClr val="tx1"/>
              </a:buClr>
              <a:buSzPct val="60000"/>
            </a:pPr>
            <a:r>
              <a:rPr lang="en-US" sz="1200" dirty="0">
                <a:latin typeface="Consolas"/>
                <a:cs typeface="Consolas"/>
              </a:rPr>
              <a:t>StaticsTest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066742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21255" y="1136489"/>
            <a:ext cx="2422128" cy="4392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00000"/>
              <a:buNone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ProgramFlow:</a:t>
            </a:r>
          </a:p>
          <a:p>
            <a:pPr marL="347663" lvl="1" indent="-17145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60000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BasicLoop</a:t>
            </a:r>
          </a:p>
          <a:p>
            <a:pPr marL="347663" lvl="1" indent="-17145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60000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FibonacciSeries</a:t>
            </a:r>
          </a:p>
          <a:p>
            <a:pPr marL="0" indent="-312737">
              <a:spcBef>
                <a:spcPts val="18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FunctionCalls:</a:t>
            </a:r>
          </a:p>
          <a:p>
            <a:pPr marL="347663" lvl="1" indent="-171450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60000"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SimpleFunction</a:t>
            </a:r>
          </a:p>
          <a:p>
            <a:pPr marL="347663" lvl="1" indent="-171450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60000"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NestedCall</a:t>
            </a:r>
          </a:p>
          <a:p>
            <a:pPr marL="347663" lvl="1" indent="-171450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60000"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FibonacciElement</a:t>
            </a:r>
          </a:p>
          <a:p>
            <a:pPr marL="347663" lvl="1" indent="-171450">
              <a:spcBef>
                <a:spcPts val="600"/>
              </a:spcBef>
              <a:buClr>
                <a:srgbClr val="A70000"/>
              </a:buClr>
              <a:buSzPct val="60000"/>
              <a:buFont typeface="Wingdings" charset="2"/>
              <a:buChar char="u"/>
            </a:pPr>
            <a:r>
              <a:rPr lang="en-US" sz="1200" dirty="0">
                <a:latin typeface="Consolas"/>
                <a:cs typeface="Consolas"/>
              </a:rPr>
              <a:t>StaticsTest</a:t>
            </a:r>
          </a:p>
          <a:p>
            <a:pPr marL="5365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b="1" dirty="0">
                <a:latin typeface="Consolas"/>
                <a:cs typeface="Consolas"/>
              </a:rPr>
              <a:t>Class1.vm</a:t>
            </a:r>
          </a:p>
          <a:p>
            <a:pPr marL="5365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b="1" dirty="0">
                <a:latin typeface="Consolas"/>
                <a:cs typeface="Consolas"/>
              </a:rPr>
              <a:t>Class2.vm</a:t>
            </a:r>
          </a:p>
          <a:p>
            <a:pPr marL="5365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b="1" dirty="0">
                <a:latin typeface="Consolas"/>
                <a:cs typeface="Consolas"/>
              </a:rPr>
              <a:t>Sys.vm</a:t>
            </a:r>
          </a:p>
          <a:p>
            <a:pPr marL="5365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StaticsTestVME.tst</a:t>
            </a:r>
          </a:p>
          <a:p>
            <a:pPr marL="5365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StaticsTest.tst</a:t>
            </a:r>
          </a:p>
          <a:p>
            <a:pPr marL="5365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StaticsTest.cmp</a:t>
            </a:r>
          </a:p>
          <a:p>
            <a:pPr marL="176213" lvl="1" indent="0">
              <a:spcBef>
                <a:spcPts val="600"/>
              </a:spcBef>
              <a:buClr>
                <a:schemeClr val="tx1"/>
              </a:buClr>
              <a:buSzPct val="60000"/>
              <a:buNone/>
            </a:pPr>
            <a:endParaRPr lang="en-US" sz="1200" dirty="0">
              <a:latin typeface="Consolas"/>
              <a:cs typeface="Consolas"/>
            </a:endParaRP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400" dirty="0"/>
              <a:t> 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Test programs: </a:t>
            </a:r>
            <a:r>
              <a:rPr lang="en-US" sz="1600" dirty="0">
                <a:latin typeface="Consolas"/>
                <a:cs typeface="Consolas"/>
              </a:rPr>
              <a:t>StaticsTest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545E01-16F7-4940-B40E-4C5B66065DF0}"/>
              </a:ext>
            </a:extLst>
          </p:cNvPr>
          <p:cNvGrpSpPr/>
          <p:nvPr/>
        </p:nvGrpSpPr>
        <p:grpSpPr>
          <a:xfrm>
            <a:off x="2496713" y="3179279"/>
            <a:ext cx="5749041" cy="769441"/>
            <a:chOff x="2496713" y="3179279"/>
            <a:chExt cx="5749041" cy="769441"/>
          </a:xfrm>
        </p:grpSpPr>
        <p:sp>
          <p:nvSpPr>
            <p:cNvPr id="5" name="Right Brace 4"/>
            <p:cNvSpPr/>
            <p:nvPr/>
          </p:nvSpPr>
          <p:spPr>
            <a:xfrm>
              <a:off x="2496713" y="3231360"/>
              <a:ext cx="190062" cy="665280"/>
            </a:xfrm>
            <a:prstGeom prst="rightBrace">
              <a:avLst>
                <a:gd name="adj1" fmla="val 41670"/>
                <a:gd name="adj2" fmla="val 50000"/>
              </a:avLst>
            </a:prstGeom>
            <a:ln w="1651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3A01DC1-8809-5940-9F6D-05EB7EB87D85}"/>
                </a:ext>
              </a:extLst>
            </p:cNvPr>
            <p:cNvSpPr/>
            <p:nvPr/>
          </p:nvSpPr>
          <p:spPr>
            <a:xfrm>
              <a:off x="2980058" y="3179279"/>
              <a:ext cx="5265696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600" dirty="0">
                  <a:latin typeface="Times New Roman"/>
                  <a:cs typeface="Times New Roman"/>
                </a:rPr>
                <a:t>Usage:  </a:t>
              </a:r>
              <a:r>
                <a:rPr lang="en-US" sz="1200" dirty="0">
                  <a:latin typeface="Consolas"/>
                  <a:cs typeface="Consolas"/>
                </a:rPr>
                <a:t>VMTranslator</a:t>
              </a:r>
              <a:r>
                <a:rPr lang="en-US" dirty="0">
                  <a:latin typeface="Times New Roman"/>
                  <a:cs typeface="Times New Roman"/>
                </a:rPr>
                <a:t> </a:t>
              </a:r>
              <a:r>
                <a:rPr lang="en-US" sz="1200" dirty="0">
                  <a:latin typeface="Consolas"/>
                  <a:cs typeface="Consolas"/>
                </a:rPr>
                <a:t>StaticTest  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(translates a 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folder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spcBef>
                  <a:spcPts val="1200"/>
                </a:spcBef>
              </a:pPr>
              <a:r>
                <a:rPr lang="en-US" sz="1600" dirty="0">
                  <a:latin typeface="Times New Roman"/>
                  <a:cs typeface="Times New Roman"/>
                </a:rPr>
                <a:t>Should yield a single output file: </a:t>
              </a:r>
              <a:r>
                <a:rPr lang="en-US" sz="1200" dirty="0">
                  <a:latin typeface="Consolas"/>
                  <a:cs typeface="Consolas"/>
                </a:rPr>
                <a:t>StaticTest.asm</a:t>
              </a:r>
            </a:p>
          </p:txBody>
        </p:sp>
      </p:grp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9DA5E06-F6FC-DA48-B4D9-609C196E9BFC}"/>
              </a:ext>
            </a:extLst>
          </p:cNvPr>
          <p:cNvSpPr/>
          <p:nvPr/>
        </p:nvSpPr>
        <p:spPr>
          <a:xfrm>
            <a:off x="2751635" y="1883381"/>
            <a:ext cx="3871234" cy="769441"/>
          </a:xfrm>
          <a:prstGeom prst="wedgeRoundRectCallout">
            <a:avLst>
              <a:gd name="adj1" fmla="val -57843"/>
              <a:gd name="adj2" fmla="val 1039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127000">
              <a:tabLst>
                <a:tab pos="85725" algn="l"/>
              </a:tabLst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Tests the handling of static variables</a:t>
            </a:r>
          </a:p>
          <a:p>
            <a:pPr marL="127000">
              <a:tabLst>
                <a:tab pos="85725" algn="l"/>
              </a:tabLst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 program consisting of more than one VM file</a:t>
            </a:r>
            <a:endParaRPr lang="en-US" sz="14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F2B8D8E4-9A7B-B0E3-8ACF-577B719E4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981927"/>
            <a:ext cx="369682" cy="232062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931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commands</a:t>
            </a: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7948F2C8-35A2-4A41-B45F-8CE7A93E8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026" y="1623606"/>
            <a:ext cx="2821318" cy="1961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>
              <a:spcBef>
                <a:spcPts val="696"/>
              </a:spcBef>
              <a:spcAft>
                <a:spcPts val="912"/>
              </a:spcAft>
              <a:buSzPct val="100000"/>
            </a:pP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VM branching commands</a:t>
            </a:r>
          </a:p>
          <a:p>
            <a:pPr marL="271463" indent="-271463">
              <a:spcBef>
                <a:spcPts val="600"/>
              </a:spcBef>
              <a:buSzPct val="100000"/>
              <a:buFont typeface="Arial"/>
              <a:buChar char="•"/>
            </a:pPr>
            <a:r>
              <a:rPr lang="en-US" sz="1400" dirty="0">
                <a:latin typeface="Consolas"/>
                <a:cs typeface="Consolas"/>
              </a:rPr>
              <a:t>label</a:t>
            </a:r>
            <a:endParaRPr lang="en-US" sz="1400" i="1" dirty="0">
              <a:latin typeface="Times New Roman"/>
              <a:cs typeface="Times New Roman"/>
            </a:endParaRPr>
          </a:p>
          <a:p>
            <a:pPr marL="271463" indent="-271463">
              <a:spcBef>
                <a:spcPts val="1000"/>
              </a:spcBef>
              <a:buSzPct val="100000"/>
              <a:buFont typeface="Arial"/>
              <a:buChar char="•"/>
            </a:pPr>
            <a:r>
              <a:rPr lang="en-US" sz="1400" dirty="0">
                <a:latin typeface="Consolas"/>
                <a:cs typeface="Consolas"/>
              </a:rPr>
              <a:t>goto</a:t>
            </a:r>
            <a:endParaRPr lang="en-US" sz="1400" i="1" dirty="0">
              <a:latin typeface="Consolas"/>
              <a:cs typeface="Consolas"/>
            </a:endParaRPr>
          </a:p>
          <a:p>
            <a:pPr marL="271463" indent="-271463">
              <a:spcBef>
                <a:spcPts val="1000"/>
              </a:spcBef>
              <a:buSzPct val="100000"/>
              <a:buFont typeface="Arial"/>
              <a:buChar char="•"/>
            </a:pPr>
            <a:r>
              <a:rPr lang="en-US" sz="1400" dirty="0">
                <a:latin typeface="Consolas"/>
                <a:cs typeface="Consolas"/>
              </a:rPr>
              <a:t>if-goto</a:t>
            </a:r>
            <a:endParaRPr lang="en-US" sz="1400" i="1" dirty="0">
              <a:latin typeface="Times New Roman"/>
              <a:cs typeface="Times New Roman"/>
            </a:endParaRPr>
          </a:p>
          <a:p>
            <a:pPr marL="342900" indent="-342900"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endParaRPr lang="en-US" i="1" dirty="0">
              <a:latin typeface="Times New Roman"/>
              <a:cs typeface="Times New Roman"/>
            </a:endParaRPr>
          </a:p>
          <a:p>
            <a:pPr marL="342900" indent="-342900"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F49164AA-F23D-8E40-A2B9-16404C056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9969" y="1269993"/>
            <a:ext cx="2100309" cy="513080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190800" rIns="9360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x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*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y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function mult 2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push 0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pop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push 1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pop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label WHILE_LOOP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y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gt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if-goto END_LOOP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x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add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pop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1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add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pop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goto WHILE_LOOP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label END_LOOP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push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return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ACFFE382-7B60-BA46-A79A-5C08B8D64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600" y="959148"/>
            <a:ext cx="3429149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VM code </a:t>
            </a:r>
            <a:r>
              <a:rPr lang="en-US" sz="1200" dirty="0">
                <a:latin typeface="Times New Roman"/>
                <a:cs typeface="Times New Roman"/>
              </a:rPr>
              <a:t>(with symbols)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C3AB574F-062F-E44E-B6BE-8831416D7A09}"/>
              </a:ext>
            </a:extLst>
          </p:cNvPr>
          <p:cNvSpPr/>
          <p:nvPr/>
        </p:nvSpPr>
        <p:spPr>
          <a:xfrm>
            <a:off x="6154741" y="2266339"/>
            <a:ext cx="2312225" cy="1569057"/>
          </a:xfrm>
          <a:prstGeom prst="wedgeRoundRectCallout">
            <a:avLst>
              <a:gd name="adj1" fmla="val -91688"/>
              <a:gd name="adj2" fmla="val 49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marL="187325" indent="-1873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The VM language has no symbolic variables</a:t>
            </a:r>
          </a:p>
          <a:p>
            <a:pPr marL="187325" indent="-1873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Our VM code examples sometimes use symbols</a:t>
            </a:r>
            <a:b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(like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), to make the code more readable</a:t>
            </a:r>
          </a:p>
        </p:txBody>
      </p:sp>
    </p:spTree>
    <p:extLst>
      <p:ext uri="{BB962C8B-B14F-4D97-AF65-F5344CB8AC3E}">
        <p14:creationId xmlns:p14="http://schemas.microsoft.com/office/powerpoint/2010/main" val="10875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3350556" y="1165193"/>
            <a:ext cx="4053195" cy="345720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97200" rIns="93600" bIns="972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defRPr/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// Stores two supplied arguments in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static</a:t>
            </a: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0</a:t>
            </a: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and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static</a:t>
            </a: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1</a:t>
            </a:r>
            <a:endParaRPr lang="en-US" sz="1200" dirty="0">
              <a:solidFill>
                <a:srgbClr val="008000"/>
              </a:solidFill>
              <a:latin typeface="Times New Roman"/>
              <a:cs typeface="Times New Roman"/>
            </a:endParaRP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function Class1.set 0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push argument 0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pop static 0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push argument 1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pop static 1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push constant 0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return</a:t>
            </a:r>
          </a:p>
          <a:p>
            <a:pPr>
              <a:spcBef>
                <a:spcPts val="300"/>
              </a:spcBef>
              <a:defRPr/>
            </a:pPr>
            <a:endParaRPr lang="en-US" sz="1200" dirty="0">
              <a:latin typeface="Consolas"/>
              <a:cs typeface="Consolas"/>
            </a:endParaRP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// Returns (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static</a:t>
            </a: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0)</a:t>
            </a: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– (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static</a:t>
            </a: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1)</a:t>
            </a:r>
            <a:endParaRPr lang="en-US" sz="1200" dirty="0">
              <a:solidFill>
                <a:srgbClr val="008000"/>
              </a:solidFill>
              <a:latin typeface="Times New Roman"/>
              <a:cs typeface="Times New Roman"/>
            </a:endParaRP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function Class1.get 0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push static 0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push static 1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sub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return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8521" y="891642"/>
            <a:ext cx="2254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200" dirty="0">
                <a:latin typeface="Consolas"/>
                <a:cs typeface="Consolas"/>
              </a:rPr>
              <a:t>class1.vm</a:t>
            </a:r>
            <a:endParaRPr lang="en-US" sz="1400" dirty="0">
              <a:solidFill>
                <a:srgbClr val="983C01"/>
              </a:solidFill>
              <a:latin typeface="Times New Roman"/>
              <a:cs typeface="Times New Roman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Test programs: </a:t>
            </a:r>
            <a:r>
              <a:rPr lang="en-US" sz="1600" dirty="0">
                <a:latin typeface="Consolas"/>
                <a:cs typeface="Consolas"/>
              </a:rPr>
              <a:t>StaticsTest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21255" y="1136489"/>
            <a:ext cx="2422128" cy="4392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00000"/>
              <a:buNone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ProgramFlow:</a:t>
            </a:r>
          </a:p>
          <a:p>
            <a:pPr marL="347663" lvl="1" indent="-17145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60000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BasicLoop</a:t>
            </a:r>
          </a:p>
          <a:p>
            <a:pPr marL="347663" lvl="1" indent="-17145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60000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FibonacciSeries</a:t>
            </a:r>
          </a:p>
          <a:p>
            <a:pPr marL="0" indent="-312737">
              <a:spcBef>
                <a:spcPts val="18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FunctionCalls:</a:t>
            </a:r>
          </a:p>
          <a:p>
            <a:pPr marL="347663" lvl="1" indent="-171450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60000"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SimpleFunction</a:t>
            </a:r>
          </a:p>
          <a:p>
            <a:pPr marL="347663" lvl="1" indent="-171450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60000"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NestedCall</a:t>
            </a:r>
          </a:p>
          <a:p>
            <a:pPr marL="347663" lvl="1" indent="-171450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60000"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FibonacciElement</a:t>
            </a:r>
          </a:p>
          <a:p>
            <a:pPr marL="347663" lvl="1" indent="-171450">
              <a:spcBef>
                <a:spcPts val="600"/>
              </a:spcBef>
              <a:buClr>
                <a:srgbClr val="A70000"/>
              </a:buClr>
              <a:buSzPct val="60000"/>
              <a:buFont typeface="Wingdings" charset="2"/>
              <a:buChar char="u"/>
            </a:pPr>
            <a:r>
              <a:rPr lang="en-US" sz="1200" dirty="0">
                <a:latin typeface="Consolas"/>
                <a:cs typeface="Consolas"/>
              </a:rPr>
              <a:t>StaticsTest</a:t>
            </a:r>
          </a:p>
          <a:p>
            <a:pPr marL="5365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b="1" dirty="0">
                <a:latin typeface="Consolas"/>
                <a:cs typeface="Consolas"/>
              </a:rPr>
              <a:t>Class1.vm</a:t>
            </a:r>
          </a:p>
          <a:p>
            <a:pPr marL="5365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b="1" dirty="0">
                <a:latin typeface="Consolas"/>
                <a:cs typeface="Consolas"/>
              </a:rPr>
              <a:t>Class2.vm</a:t>
            </a:r>
          </a:p>
          <a:p>
            <a:pPr marL="5365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b="1" dirty="0">
                <a:latin typeface="Consolas"/>
                <a:cs typeface="Consolas"/>
              </a:rPr>
              <a:t>Sys.vm</a:t>
            </a:r>
          </a:p>
          <a:p>
            <a:pPr marL="5365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StaticsTestVME.tst</a:t>
            </a:r>
          </a:p>
          <a:p>
            <a:pPr marL="5365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StaticsTest.tst</a:t>
            </a:r>
          </a:p>
          <a:p>
            <a:pPr marL="5365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StaticsTest.cmp</a:t>
            </a:r>
          </a:p>
          <a:p>
            <a:pPr marL="176213" lvl="1" indent="0">
              <a:spcBef>
                <a:spcPts val="600"/>
              </a:spcBef>
              <a:buClr>
                <a:schemeClr val="tx1"/>
              </a:buClr>
              <a:buSzPct val="60000"/>
              <a:buNone/>
            </a:pPr>
            <a:endParaRPr lang="en-US" sz="1200" dirty="0">
              <a:latin typeface="Consolas"/>
              <a:cs typeface="Consolas"/>
            </a:endParaRP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400" dirty="0"/>
              <a:t> 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E8F65CF5-5756-FEAF-63D0-B9470138B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981927"/>
            <a:ext cx="369682" cy="232062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381751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288521" y="891642"/>
            <a:ext cx="4115230" cy="3730758"/>
            <a:chOff x="3288521" y="891642"/>
            <a:chExt cx="4115230" cy="3730758"/>
          </a:xfrm>
        </p:grpSpPr>
        <p:sp>
          <p:nvSpPr>
            <p:cNvPr id="11" name="Text Box 3"/>
            <p:cNvSpPr txBox="1">
              <a:spLocks noChangeArrowheads="1"/>
            </p:cNvSpPr>
            <p:nvPr/>
          </p:nvSpPr>
          <p:spPr bwMode="auto">
            <a:xfrm>
              <a:off x="3350556" y="1165193"/>
              <a:ext cx="4053195" cy="345720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97200" rIns="9360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// Stores two supplied arguments in 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static</a:t>
              </a: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0</a:t>
              </a: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 and 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static</a:t>
              </a: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1</a:t>
              </a:r>
              <a:endParaRPr lang="en-US" sz="1200" dirty="0">
                <a:solidFill>
                  <a:srgbClr val="008000"/>
                </a:solidFill>
                <a:latin typeface="Times New Roman"/>
                <a:cs typeface="Times New Roman"/>
              </a:endParaRP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function Class1.set 0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   push argument 0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   pop static 0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   push argument 1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   pop static 1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   push constant 0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   return</a:t>
              </a:r>
            </a:p>
            <a:p>
              <a:pPr>
                <a:spcBef>
                  <a:spcPts val="300"/>
                </a:spcBef>
                <a:defRPr/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// Returns (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static</a:t>
              </a: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0)</a:t>
              </a: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 – (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static</a:t>
              </a: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1)</a:t>
              </a:r>
              <a:endParaRPr lang="en-US" sz="1200" dirty="0">
                <a:solidFill>
                  <a:srgbClr val="008000"/>
                </a:solidFill>
                <a:latin typeface="Times New Roman"/>
                <a:cs typeface="Times New Roman"/>
              </a:endParaRP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function Class1.get 0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   push static 0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   push static 1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   sub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   return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88521" y="891642"/>
              <a:ext cx="2254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000"/>
                </a:spcBef>
              </a:pPr>
              <a:r>
                <a:rPr lang="en-US" sz="1200" dirty="0">
                  <a:latin typeface="Consolas"/>
                  <a:cs typeface="Consolas"/>
                </a:rPr>
                <a:t>class1.vm</a:t>
              </a:r>
              <a:endParaRPr lang="en-US" sz="1400" dirty="0">
                <a:solidFill>
                  <a:srgbClr val="983C01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315039" y="1929862"/>
            <a:ext cx="5440325" cy="3726218"/>
            <a:chOff x="3350556" y="896182"/>
            <a:chExt cx="5440325" cy="3726218"/>
          </a:xfrm>
        </p:grpSpPr>
        <p:sp>
          <p:nvSpPr>
            <p:cNvPr id="14" name="Text Box 3"/>
            <p:cNvSpPr txBox="1">
              <a:spLocks noChangeArrowheads="1"/>
            </p:cNvSpPr>
            <p:nvPr/>
          </p:nvSpPr>
          <p:spPr bwMode="auto">
            <a:xfrm>
              <a:off x="3350556" y="1165193"/>
              <a:ext cx="4053195" cy="345720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97200" rIns="9360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// Stores two supplied arguments in 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static</a:t>
              </a: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0</a:t>
              </a: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 and 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static</a:t>
              </a: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1</a:t>
              </a:r>
              <a:endParaRPr lang="en-US" sz="1200" dirty="0">
                <a:solidFill>
                  <a:srgbClr val="008000"/>
                </a:solidFill>
                <a:latin typeface="Times New Roman"/>
                <a:cs typeface="Times New Roman"/>
              </a:endParaRP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function Class2.set 0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   push argument 0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   pop static 0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   push argument 1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   pop static 1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   push constant 0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   return</a:t>
              </a:r>
            </a:p>
            <a:p>
              <a:pPr>
                <a:spcBef>
                  <a:spcPts val="300"/>
                </a:spcBef>
                <a:defRPr/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// Returns (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static</a:t>
              </a: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0)</a:t>
              </a: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 – (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static</a:t>
              </a: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1)</a:t>
              </a:r>
              <a:endParaRPr lang="en-US" sz="1200" dirty="0">
                <a:solidFill>
                  <a:srgbClr val="008000"/>
                </a:solidFill>
                <a:latin typeface="Times New Roman"/>
                <a:cs typeface="Times New Roman"/>
              </a:endParaRP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function Class2.get 0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   push static 0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   push static 1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   sub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   return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36841" y="896182"/>
              <a:ext cx="2254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000"/>
                </a:spcBef>
              </a:pPr>
              <a:r>
                <a:rPr lang="en-US" sz="1200" dirty="0">
                  <a:latin typeface="Consolas"/>
                  <a:cs typeface="Consolas"/>
                </a:rPr>
                <a:t>class2.vm</a:t>
              </a:r>
              <a:endParaRPr lang="en-US" sz="1400" dirty="0">
                <a:solidFill>
                  <a:srgbClr val="983C01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Test programs: </a:t>
            </a:r>
            <a:r>
              <a:rPr lang="en-US" sz="1600" dirty="0">
                <a:latin typeface="Consolas"/>
                <a:cs typeface="Consolas"/>
              </a:rPr>
              <a:t>StaticsTest</a:t>
            </a:r>
            <a:endParaRPr lang="en-US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325372" y="5195488"/>
            <a:ext cx="3689487" cy="1088829"/>
          </a:xfrm>
          <a:prstGeom prst="wedgeRoundRectCallout">
            <a:avLst>
              <a:gd name="adj1" fmla="val 46068"/>
              <a:gd name="adj2" fmla="val -8182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72000" rtlCol="0" anchor="t" anchorCtr="0"/>
          <a:lstStyle/>
          <a:p>
            <a:pPr marL="174625" indent="-174625">
              <a:spcBef>
                <a:spcPts val="1200"/>
              </a:spcBef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The two class files have the same logic</a:t>
            </a:r>
          </a:p>
          <a:p>
            <a:pPr marL="174625" indent="-174625">
              <a:spcBef>
                <a:spcPts val="1200"/>
              </a:spcBef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But, different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.vm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files should have different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segments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821255" y="1136489"/>
            <a:ext cx="2422128" cy="38572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00000"/>
              <a:buNone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ProgramFlow:</a:t>
            </a:r>
          </a:p>
          <a:p>
            <a:pPr marL="347663" lvl="1" indent="-17145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60000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BasicLoop</a:t>
            </a:r>
          </a:p>
          <a:p>
            <a:pPr marL="347663" lvl="1" indent="-17145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60000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FibonacciSeries</a:t>
            </a:r>
          </a:p>
          <a:p>
            <a:pPr marL="0" indent="-312737">
              <a:spcBef>
                <a:spcPts val="18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FunctionCalls:</a:t>
            </a:r>
          </a:p>
          <a:p>
            <a:pPr marL="347663" lvl="1" indent="-171450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60000"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SimpleFunction</a:t>
            </a:r>
          </a:p>
          <a:p>
            <a:pPr marL="347663" lvl="1" indent="-171450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60000"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NestedCall</a:t>
            </a:r>
          </a:p>
          <a:p>
            <a:pPr marL="347663" lvl="1" indent="-171450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60000"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FibonacciElement</a:t>
            </a:r>
          </a:p>
          <a:p>
            <a:pPr marL="347663" lvl="1" indent="-171450">
              <a:spcBef>
                <a:spcPts val="600"/>
              </a:spcBef>
              <a:buClr>
                <a:srgbClr val="A70000"/>
              </a:buClr>
              <a:buSzPct val="60000"/>
              <a:buFont typeface="Wingdings" charset="2"/>
              <a:buChar char="u"/>
            </a:pPr>
            <a:r>
              <a:rPr lang="en-US" sz="1200" dirty="0">
                <a:latin typeface="Consolas"/>
                <a:cs typeface="Consolas"/>
              </a:rPr>
              <a:t>StaticsTest</a:t>
            </a:r>
          </a:p>
          <a:p>
            <a:pPr marL="5365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b="1" dirty="0">
                <a:latin typeface="Consolas"/>
                <a:cs typeface="Consolas"/>
              </a:rPr>
              <a:t>Class1.vm</a:t>
            </a:r>
          </a:p>
          <a:p>
            <a:pPr marL="5365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b="1" dirty="0">
                <a:latin typeface="Consolas"/>
                <a:cs typeface="Consolas"/>
              </a:rPr>
              <a:t>Class2.vm</a:t>
            </a:r>
          </a:p>
          <a:p>
            <a:pPr marL="5365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b="1" dirty="0">
                <a:latin typeface="Consolas"/>
                <a:cs typeface="Consolas"/>
              </a:rPr>
              <a:t>Sys.vm</a:t>
            </a:r>
          </a:p>
          <a:p>
            <a:pPr marL="5365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StaticsTestVME.tst</a:t>
            </a:r>
          </a:p>
          <a:p>
            <a:pPr marL="5365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StaticsTest.tst</a:t>
            </a:r>
          </a:p>
          <a:p>
            <a:pPr marL="536575" lvl="3" indent="0">
              <a:spcBef>
                <a:spcPts val="6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latin typeface="Consolas"/>
                <a:cs typeface="Consolas"/>
              </a:rPr>
              <a:t>StaticsTest.cmp</a:t>
            </a:r>
          </a:p>
          <a:p>
            <a:pPr marL="176213" lvl="1" indent="0">
              <a:spcBef>
                <a:spcPts val="600"/>
              </a:spcBef>
              <a:buClr>
                <a:schemeClr val="tx1"/>
              </a:buClr>
              <a:buSzPct val="60000"/>
              <a:buNone/>
            </a:pPr>
            <a:endParaRPr lang="en-US" sz="1200" dirty="0">
              <a:latin typeface="Consolas"/>
              <a:cs typeface="Consola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3513956-E8E0-F141-9C56-C69A0B82DD69}"/>
              </a:ext>
            </a:extLst>
          </p:cNvPr>
          <p:cNvGrpSpPr/>
          <p:nvPr/>
        </p:nvGrpSpPr>
        <p:grpSpPr>
          <a:xfrm>
            <a:off x="4116459" y="2907518"/>
            <a:ext cx="4937000" cy="3888237"/>
            <a:chOff x="4116459" y="2907518"/>
            <a:chExt cx="4937000" cy="3888237"/>
          </a:xfrm>
        </p:grpSpPr>
        <p:sp>
          <p:nvSpPr>
            <p:cNvPr id="19" name="Text Box 3">
              <a:extLst>
                <a:ext uri="{FF2B5EF4-FFF2-40B4-BE49-F238E27FC236}">
                  <a16:creationId xmlns:a16="http://schemas.microsoft.com/office/drawing/2014/main" id="{059A6B86-97D4-1140-9619-64E994644B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16459" y="3191668"/>
              <a:ext cx="3394465" cy="36040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50400" rIns="93600" bIns="504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function Sys.init 0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     // Calls 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Class1.set</a:t>
              </a: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 with 6 and 8 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   push constant 6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   push constant 8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   call Class1.set 2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   pop temp 0    </a:t>
              </a: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// dumps the return value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      // Calls 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Class2.set</a:t>
              </a: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 with 23 and 15 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   push constant 23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   push constant 15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   call Class2.set 2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   pop temp 0    </a:t>
              </a: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// dumps the return value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       // Checks the two resulting 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static</a:t>
              </a: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 segments </a:t>
              </a: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   call Class1.get 0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   call Class2.get 0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label WHILE</a:t>
              </a:r>
              <a:endParaRPr lang="en-US" sz="1200" dirty="0">
                <a:solidFill>
                  <a:srgbClr val="008000"/>
                </a:solidFill>
                <a:latin typeface="Times New Roman"/>
                <a:cs typeface="Times New Roman"/>
              </a:endParaRP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   goto WHILE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E0F2CEC-73C2-6742-A4F1-880BACC407DB}"/>
                </a:ext>
              </a:extLst>
            </p:cNvPr>
            <p:cNvSpPr txBox="1"/>
            <p:nvPr/>
          </p:nvSpPr>
          <p:spPr>
            <a:xfrm>
              <a:off x="6799419" y="2907518"/>
              <a:ext cx="2254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000"/>
                </a:spcBef>
              </a:pPr>
              <a:r>
                <a:rPr lang="en-US" sz="1200" dirty="0">
                  <a:latin typeface="Consolas"/>
                  <a:cs typeface="Consolas"/>
                </a:rPr>
                <a:t>Sys.vm</a:t>
              </a:r>
              <a:endParaRPr lang="en-US" sz="1400" dirty="0">
                <a:solidFill>
                  <a:srgbClr val="983C01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4" name="AutoShape 4">
            <a:extLst>
              <a:ext uri="{FF2B5EF4-FFF2-40B4-BE49-F238E27FC236}">
                <a16:creationId xmlns:a16="http://schemas.microsoft.com/office/drawing/2014/main" id="{4C439498-8A48-2CF1-F0F1-A0612106D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981927"/>
            <a:ext cx="369682" cy="232062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128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8: Tools and resources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50784" y="1249885"/>
            <a:ext cx="779469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3050" indent="-2730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Source, test, compare files: </a:t>
            </a:r>
            <a:r>
              <a:rPr lang="en-US" sz="1400" dirty="0">
                <a:latin typeface="Consolas"/>
                <a:cs typeface="Consolas"/>
              </a:rPr>
              <a:t>nand2tetris/projects/08</a:t>
            </a:r>
          </a:p>
          <a:p>
            <a:pPr marL="273050" indent="-2730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Reference: chapter 8 in </a:t>
            </a:r>
            <a:r>
              <a:rPr lang="en-US" i="1" dirty="0">
                <a:latin typeface="Times New Roman"/>
                <a:cs typeface="Times New Roman"/>
              </a:rPr>
              <a:t>The Elements of Computing Systems</a:t>
            </a:r>
            <a:endParaRPr lang="en-US" dirty="0">
              <a:latin typeface="Consolas"/>
              <a:cs typeface="Consolas"/>
            </a:endParaRPr>
          </a:p>
          <a:p>
            <a:pPr marL="273050" indent="-2730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Experimenting with the source VM programs: the supplied </a:t>
            </a:r>
            <a:r>
              <a:rPr lang="en-US" i="1" dirty="0">
                <a:latin typeface="Times New Roman"/>
                <a:cs typeface="Times New Roman"/>
              </a:rPr>
              <a:t>VM emulator</a:t>
            </a:r>
            <a:endParaRPr lang="en-US" sz="1400" i="1" dirty="0">
              <a:latin typeface="Consolas"/>
              <a:cs typeface="Consolas"/>
            </a:endParaRPr>
          </a:p>
          <a:p>
            <a:pPr marL="273050" indent="-2730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Translating the source VM programs into assembly: your </a:t>
            </a:r>
            <a:r>
              <a:rPr lang="en-US" i="1" dirty="0">
                <a:latin typeface="Times New Roman"/>
                <a:cs typeface="Times New Roman"/>
              </a:rPr>
              <a:t>VM translator</a:t>
            </a:r>
          </a:p>
          <a:p>
            <a:pPr marL="273050" indent="-2730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Testing the resulting assembly code: the supplied </a:t>
            </a:r>
            <a:r>
              <a:rPr lang="en-US" i="1" dirty="0">
                <a:latin typeface="Times New Roman"/>
                <a:cs typeface="Times New Roman"/>
              </a:rPr>
              <a:t>CPU emulator </a:t>
            </a:r>
          </a:p>
          <a:p>
            <a:pPr marL="273050" indent="-2730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Programming language for implementing your VM translator: Java, Python, ...</a:t>
            </a:r>
          </a:p>
          <a:p>
            <a:pPr marL="273050" indent="-2730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Tutorials: VM emulator, CPU emulator (</a:t>
            </a:r>
            <a:r>
              <a:rPr lang="en-US" sz="1400" dirty="0">
                <a:latin typeface="Consolas"/>
                <a:cs typeface="Consolas"/>
              </a:rPr>
              <a:t>nand2tetris</a:t>
            </a:r>
            <a:r>
              <a:rPr lang="en-US" dirty="0">
                <a:latin typeface="Times New Roman"/>
                <a:cs typeface="Times New Roman"/>
              </a:rPr>
              <a:t> web site)</a:t>
            </a:r>
          </a:p>
        </p:txBody>
      </p:sp>
    </p:spTree>
    <p:extLst>
      <p:ext uri="{BB962C8B-B14F-4D97-AF65-F5344CB8AC3E}">
        <p14:creationId xmlns:p14="http://schemas.microsoft.com/office/powerpoint/2010/main" val="88361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362767" y="1204942"/>
            <a:ext cx="3560638" cy="125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>
              <a:spcBef>
                <a:spcPts val="3000"/>
              </a:spcBef>
              <a:buSzPct val="100000"/>
              <a:defRPr/>
            </a:pPr>
            <a:r>
              <a:rPr lang="en-US" u="sng" dirty="0">
                <a:latin typeface="Times New Roman"/>
                <a:cs typeface="Times New Roman"/>
              </a:rPr>
              <a:t>Abstraction</a:t>
            </a:r>
          </a:p>
          <a:p>
            <a:pPr marL="444500" lvl="1" indent="-177800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VM branching commands</a:t>
            </a:r>
          </a:p>
          <a:p>
            <a:pPr marL="444500" lvl="1" indent="-177800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VM function commands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plan</a:t>
            </a:r>
            <a:endParaRPr lang="en-US" sz="1800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434803" y="4023624"/>
            <a:ext cx="4539188" cy="1641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>
              <a:spcBef>
                <a:spcPts val="3000"/>
              </a:spcBef>
              <a:buSzPct val="100000"/>
              <a:defRPr/>
            </a:pPr>
            <a:r>
              <a:rPr lang="en-US" u="sng" dirty="0">
                <a:latin typeface="Times New Roman"/>
                <a:cs typeface="Times New Roman"/>
              </a:rPr>
              <a:t>The Virtual Machine</a:t>
            </a:r>
          </a:p>
          <a:p>
            <a:pPr marL="492125" indent="-225425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Program translation</a:t>
            </a:r>
          </a:p>
          <a:p>
            <a:pPr marL="492125" indent="-225425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Standard mapping</a:t>
            </a:r>
          </a:p>
          <a:p>
            <a:pPr marL="492125" indent="-225425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VM translator</a:t>
            </a:r>
          </a:p>
          <a:p>
            <a:pPr marL="492125" indent="-225425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Project 8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26F6A0A-BB26-034E-ADB0-39304DA60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767" y="2540116"/>
            <a:ext cx="3560638" cy="125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>
              <a:spcBef>
                <a:spcPts val="3000"/>
              </a:spcBef>
              <a:buSzPct val="100000"/>
              <a:defRPr/>
            </a:pPr>
            <a:r>
              <a:rPr lang="en-US" u="sng" dirty="0">
                <a:latin typeface="Times New Roman"/>
                <a:cs typeface="Times New Roman"/>
              </a:rPr>
              <a:t>Implementation</a:t>
            </a:r>
          </a:p>
          <a:p>
            <a:pPr marL="444500" lvl="1" indent="-177800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VM branching commands</a:t>
            </a:r>
          </a:p>
          <a:p>
            <a:pPr marL="444500" lvl="1" indent="-177800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VM function commands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C86DFC-8876-2741-A710-DB3BF879AC47}"/>
              </a:ext>
            </a:extLst>
          </p:cNvPr>
          <p:cNvGrpSpPr/>
          <p:nvPr/>
        </p:nvGrpSpPr>
        <p:grpSpPr>
          <a:xfrm>
            <a:off x="4968741" y="1163378"/>
            <a:ext cx="3668743" cy="4959176"/>
            <a:chOff x="4968741" y="1163378"/>
            <a:chExt cx="3668743" cy="495917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953997-EAE6-F24A-8AEB-E1B5EAE66A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850" t="6283" r="24533" b="7896"/>
            <a:stretch/>
          </p:blipFill>
          <p:spPr>
            <a:xfrm>
              <a:off x="4968741" y="1163378"/>
              <a:ext cx="3668743" cy="4959176"/>
            </a:xfrm>
            <a:prstGeom prst="rect">
              <a:avLst/>
            </a:prstGeom>
          </p:spPr>
        </p:pic>
        <p:sp>
          <p:nvSpPr>
            <p:cNvPr id="14" name="Rounded Rectangular Callout 13">
              <a:extLst>
                <a:ext uri="{FF2B5EF4-FFF2-40B4-BE49-F238E27FC236}">
                  <a16:creationId xmlns:a16="http://schemas.microsoft.com/office/drawing/2014/main" id="{D2955B89-FDD8-5841-BCCD-D942A4485C2E}"/>
                </a:ext>
              </a:extLst>
            </p:cNvPr>
            <p:cNvSpPr/>
            <p:nvPr/>
          </p:nvSpPr>
          <p:spPr>
            <a:xfrm>
              <a:off x="5290277" y="1280938"/>
              <a:ext cx="1581495" cy="405283"/>
            </a:xfrm>
            <a:prstGeom prst="wedgeRoundRectCallout">
              <a:avLst>
                <a:gd name="adj1" fmla="val -47256"/>
                <a:gd name="adj2" fmla="val 25699"/>
                <a:gd name="adj3" fmla="val 16667"/>
              </a:avLst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abstraction</a:t>
              </a:r>
            </a:p>
          </p:txBody>
        </p:sp>
        <p:sp>
          <p:nvSpPr>
            <p:cNvPr id="15" name="Rounded Rectangular Callout 14">
              <a:extLst>
                <a:ext uri="{FF2B5EF4-FFF2-40B4-BE49-F238E27FC236}">
                  <a16:creationId xmlns:a16="http://schemas.microsoft.com/office/drawing/2014/main" id="{33EF9CE6-5D0F-AE42-83AA-9C73EAA0A916}"/>
                </a:ext>
              </a:extLst>
            </p:cNvPr>
            <p:cNvSpPr/>
            <p:nvPr/>
          </p:nvSpPr>
          <p:spPr>
            <a:xfrm>
              <a:off x="5206946" y="2739976"/>
              <a:ext cx="1923818" cy="405283"/>
            </a:xfrm>
            <a:prstGeom prst="wedgeRoundRectCallout">
              <a:avLst>
                <a:gd name="adj1" fmla="val -47256"/>
                <a:gd name="adj2" fmla="val 25699"/>
                <a:gd name="adj3" fmla="val 16667"/>
              </a:avLst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implementation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1EB70B3-006C-E944-87BB-08CE5BEFEC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7" r="20213"/>
          <a:stretch/>
        </p:blipFill>
        <p:spPr>
          <a:xfrm>
            <a:off x="1079268" y="1243160"/>
            <a:ext cx="329074" cy="3278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48DA23-538E-E943-8DD5-25222A43FF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7" r="20213"/>
          <a:stretch/>
        </p:blipFill>
        <p:spPr>
          <a:xfrm>
            <a:off x="1058158" y="2576071"/>
            <a:ext cx="329074" cy="3278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95A097-B9DC-6EF8-92EC-6EF06267D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7" r="20213"/>
          <a:stretch/>
        </p:blipFill>
        <p:spPr>
          <a:xfrm>
            <a:off x="1105729" y="4077364"/>
            <a:ext cx="329074" cy="32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3310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157" y="1061743"/>
            <a:ext cx="764427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n-US" sz="2000" dirty="0">
                <a:latin typeface="Times New Roman"/>
                <a:cs typeface="Times New Roman"/>
              </a:rPr>
              <a:t>TBD</a:t>
            </a:r>
            <a:endParaRPr lang="en-US" dirty="0">
              <a:latin typeface="Times New Roman"/>
              <a:cs typeface="Times New Roman"/>
            </a:endParaRPr>
          </a:p>
          <a:p>
            <a:pPr marL="266700" indent="-266700">
              <a:spcBef>
                <a:spcPts val="1800"/>
              </a:spcBef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2388923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7">
            <a:extLst>
              <a:ext uri="{FF2B5EF4-FFF2-40B4-BE49-F238E27FC236}">
                <a16:creationId xmlns:a16="http://schemas.microsoft.com/office/drawing/2014/main" id="{56462FE1-BB48-390D-2CA1-7C2362D4E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1035" y="3762345"/>
            <a:ext cx="95038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assembler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997935-8654-4C46-CD0F-F0DF696DC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653" y="4540719"/>
            <a:ext cx="1569692" cy="126538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F651643-FAB1-A2BA-3AFE-4030BCEDB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Recap / Next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EFBEB13-08ED-D78D-D53A-E964C374E46B}"/>
              </a:ext>
            </a:extLst>
          </p:cNvPr>
          <p:cNvSpPr/>
          <p:nvPr/>
        </p:nvSpPr>
        <p:spPr>
          <a:xfrm>
            <a:off x="564292" y="1169441"/>
            <a:ext cx="8073191" cy="22828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9B000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19" name="Line 128">
            <a:extLst>
              <a:ext uri="{FF2B5EF4-FFF2-40B4-BE49-F238E27FC236}">
                <a16:creationId xmlns:a16="http://schemas.microsoft.com/office/drawing/2014/main" id="{C5894E57-A7AB-61D8-93B4-49D6E7C99EA8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9969" y="2562204"/>
            <a:ext cx="1123660" cy="441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9577AD-A2ED-E027-D3CD-1F37832174FC}"/>
              </a:ext>
            </a:extLst>
          </p:cNvPr>
          <p:cNvGrpSpPr/>
          <p:nvPr/>
        </p:nvGrpSpPr>
        <p:grpSpPr>
          <a:xfrm>
            <a:off x="768259" y="1375166"/>
            <a:ext cx="1031791" cy="771296"/>
            <a:chOff x="506028" y="1375166"/>
            <a:chExt cx="1031791" cy="771296"/>
          </a:xfrm>
        </p:grpSpPr>
        <p:sp>
          <p:nvSpPr>
            <p:cNvPr id="21" name="Freeform 98">
              <a:extLst>
                <a:ext uri="{FF2B5EF4-FFF2-40B4-BE49-F238E27FC236}">
                  <a16:creationId xmlns:a16="http://schemas.microsoft.com/office/drawing/2014/main" id="{7A5A6AEA-18E8-9E97-DD33-020EED6EF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028" y="1375166"/>
              <a:ext cx="1031791" cy="771296"/>
            </a:xfrm>
            <a:custGeom>
              <a:avLst/>
              <a:gdLst>
                <a:gd name="T0" fmla="*/ 106363 w 748"/>
                <a:gd name="T1" fmla="*/ 304800 h 445"/>
                <a:gd name="T2" fmla="*/ 7938 w 748"/>
                <a:gd name="T3" fmla="*/ 333375 h 445"/>
                <a:gd name="T4" fmla="*/ 122238 w 748"/>
                <a:gd name="T5" fmla="*/ 373062 h 445"/>
                <a:gd name="T6" fmla="*/ 28575 w 748"/>
                <a:gd name="T7" fmla="*/ 458787 h 445"/>
                <a:gd name="T8" fmla="*/ 153988 w 748"/>
                <a:gd name="T9" fmla="*/ 498475 h 445"/>
                <a:gd name="T10" fmla="*/ 84138 w 748"/>
                <a:gd name="T11" fmla="*/ 581025 h 445"/>
                <a:gd name="T12" fmla="*/ 241300 w 748"/>
                <a:gd name="T13" fmla="*/ 596900 h 445"/>
                <a:gd name="T14" fmla="*/ 265113 w 748"/>
                <a:gd name="T15" fmla="*/ 693737 h 445"/>
                <a:gd name="T16" fmla="*/ 400050 w 748"/>
                <a:gd name="T17" fmla="*/ 657225 h 445"/>
                <a:gd name="T18" fmla="*/ 501650 w 748"/>
                <a:gd name="T19" fmla="*/ 706437 h 445"/>
                <a:gd name="T20" fmla="*/ 576263 w 748"/>
                <a:gd name="T21" fmla="*/ 658812 h 445"/>
                <a:gd name="T22" fmla="*/ 655638 w 748"/>
                <a:gd name="T23" fmla="*/ 706437 h 445"/>
                <a:gd name="T24" fmla="*/ 727075 w 748"/>
                <a:gd name="T25" fmla="*/ 649287 h 445"/>
                <a:gd name="T26" fmla="*/ 830263 w 748"/>
                <a:gd name="T27" fmla="*/ 688975 h 445"/>
                <a:gd name="T28" fmla="*/ 923925 w 748"/>
                <a:gd name="T29" fmla="*/ 612775 h 445"/>
                <a:gd name="T30" fmla="*/ 1093788 w 748"/>
                <a:gd name="T31" fmla="*/ 636587 h 445"/>
                <a:gd name="T32" fmla="*/ 1050925 w 748"/>
                <a:gd name="T33" fmla="*/ 547687 h 445"/>
                <a:gd name="T34" fmla="*/ 1166813 w 748"/>
                <a:gd name="T35" fmla="*/ 536575 h 445"/>
                <a:gd name="T36" fmla="*/ 1087438 w 748"/>
                <a:gd name="T37" fmla="*/ 434975 h 445"/>
                <a:gd name="T38" fmla="*/ 1187450 w 748"/>
                <a:gd name="T39" fmla="*/ 381000 h 445"/>
                <a:gd name="T40" fmla="*/ 1058863 w 748"/>
                <a:gd name="T41" fmla="*/ 317500 h 445"/>
                <a:gd name="T42" fmla="*/ 1130300 w 748"/>
                <a:gd name="T43" fmla="*/ 228600 h 445"/>
                <a:gd name="T44" fmla="*/ 995363 w 748"/>
                <a:gd name="T45" fmla="*/ 223837 h 445"/>
                <a:gd name="T46" fmla="*/ 1050925 w 748"/>
                <a:gd name="T47" fmla="*/ 122237 h 445"/>
                <a:gd name="T48" fmla="*/ 882650 w 748"/>
                <a:gd name="T49" fmla="*/ 134937 h 445"/>
                <a:gd name="T50" fmla="*/ 871538 w 748"/>
                <a:gd name="T51" fmla="*/ 30162 h 445"/>
                <a:gd name="T52" fmla="*/ 700088 w 748"/>
                <a:gd name="T53" fmla="*/ 77787 h 445"/>
                <a:gd name="T54" fmla="*/ 638175 w 748"/>
                <a:gd name="T55" fmla="*/ 0 h 445"/>
                <a:gd name="T56" fmla="*/ 528638 w 748"/>
                <a:gd name="T57" fmla="*/ 69850 h 445"/>
                <a:gd name="T58" fmla="*/ 423863 w 748"/>
                <a:gd name="T59" fmla="*/ 0 h 445"/>
                <a:gd name="T60" fmla="*/ 358775 w 748"/>
                <a:gd name="T61" fmla="*/ 106362 h 445"/>
                <a:gd name="T62" fmla="*/ 241300 w 748"/>
                <a:gd name="T63" fmla="*/ 49212 h 445"/>
                <a:gd name="T64" fmla="*/ 246063 w 748"/>
                <a:gd name="T65" fmla="*/ 142875 h 445"/>
                <a:gd name="T66" fmla="*/ 98425 w 748"/>
                <a:gd name="T67" fmla="*/ 114300 h 445"/>
                <a:gd name="T68" fmla="*/ 134938 w 748"/>
                <a:gd name="T69" fmla="*/ 211137 h 445"/>
                <a:gd name="T70" fmla="*/ 0 w 748"/>
                <a:gd name="T71" fmla="*/ 204787 h 445"/>
                <a:gd name="T72" fmla="*/ 106363 w 748"/>
                <a:gd name="T73" fmla="*/ 304800 h 44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748" h="445">
                  <a:moveTo>
                    <a:pt x="67" y="192"/>
                  </a:moveTo>
                  <a:lnTo>
                    <a:pt x="5" y="210"/>
                  </a:lnTo>
                  <a:lnTo>
                    <a:pt x="77" y="235"/>
                  </a:lnTo>
                  <a:lnTo>
                    <a:pt x="18" y="289"/>
                  </a:lnTo>
                  <a:lnTo>
                    <a:pt x="97" y="314"/>
                  </a:lnTo>
                  <a:lnTo>
                    <a:pt x="53" y="366"/>
                  </a:lnTo>
                  <a:lnTo>
                    <a:pt x="152" y="376"/>
                  </a:lnTo>
                  <a:lnTo>
                    <a:pt x="167" y="437"/>
                  </a:lnTo>
                  <a:lnTo>
                    <a:pt x="252" y="414"/>
                  </a:lnTo>
                  <a:lnTo>
                    <a:pt x="316" y="445"/>
                  </a:lnTo>
                  <a:lnTo>
                    <a:pt x="363" y="415"/>
                  </a:lnTo>
                  <a:lnTo>
                    <a:pt x="413" y="445"/>
                  </a:lnTo>
                  <a:lnTo>
                    <a:pt x="458" y="409"/>
                  </a:lnTo>
                  <a:lnTo>
                    <a:pt x="523" y="434"/>
                  </a:lnTo>
                  <a:lnTo>
                    <a:pt x="582" y="386"/>
                  </a:lnTo>
                  <a:lnTo>
                    <a:pt x="689" y="401"/>
                  </a:lnTo>
                  <a:lnTo>
                    <a:pt x="662" y="345"/>
                  </a:lnTo>
                  <a:lnTo>
                    <a:pt x="735" y="338"/>
                  </a:lnTo>
                  <a:lnTo>
                    <a:pt x="685" y="274"/>
                  </a:lnTo>
                  <a:lnTo>
                    <a:pt x="748" y="240"/>
                  </a:lnTo>
                  <a:lnTo>
                    <a:pt x="667" y="200"/>
                  </a:lnTo>
                  <a:lnTo>
                    <a:pt x="712" y="144"/>
                  </a:lnTo>
                  <a:lnTo>
                    <a:pt x="627" y="141"/>
                  </a:lnTo>
                  <a:lnTo>
                    <a:pt x="662" y="77"/>
                  </a:lnTo>
                  <a:lnTo>
                    <a:pt x="556" y="85"/>
                  </a:lnTo>
                  <a:lnTo>
                    <a:pt x="549" y="19"/>
                  </a:lnTo>
                  <a:lnTo>
                    <a:pt x="441" y="49"/>
                  </a:lnTo>
                  <a:lnTo>
                    <a:pt x="402" y="0"/>
                  </a:lnTo>
                  <a:lnTo>
                    <a:pt x="333" y="44"/>
                  </a:lnTo>
                  <a:lnTo>
                    <a:pt x="267" y="0"/>
                  </a:lnTo>
                  <a:lnTo>
                    <a:pt x="226" y="67"/>
                  </a:lnTo>
                  <a:lnTo>
                    <a:pt x="152" y="31"/>
                  </a:lnTo>
                  <a:lnTo>
                    <a:pt x="155" y="90"/>
                  </a:lnTo>
                  <a:lnTo>
                    <a:pt x="62" y="72"/>
                  </a:lnTo>
                  <a:lnTo>
                    <a:pt x="85" y="133"/>
                  </a:lnTo>
                  <a:lnTo>
                    <a:pt x="0" y="129"/>
                  </a:lnTo>
                  <a:lnTo>
                    <a:pt x="67" y="192"/>
                  </a:lnTo>
                  <a:close/>
                </a:path>
              </a:pathLst>
            </a:custGeom>
            <a:solidFill>
              <a:srgbClr val="FFFF00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00" dirty="0"/>
            </a:p>
          </p:txBody>
        </p:sp>
        <p:sp>
          <p:nvSpPr>
            <p:cNvPr id="22" name="Rectangle 99">
              <a:extLst>
                <a:ext uri="{FF2B5EF4-FFF2-40B4-BE49-F238E27FC236}">
                  <a16:creationId xmlns:a16="http://schemas.microsoft.com/office/drawing/2014/main" id="{8055EC06-4D15-35A2-91C9-E8C69ED0D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135" y="1547770"/>
              <a:ext cx="51296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human</a:t>
              </a:r>
              <a:endParaRPr lang="en-US" sz="1400" dirty="0"/>
            </a:p>
          </p:txBody>
        </p:sp>
        <p:sp>
          <p:nvSpPr>
            <p:cNvPr id="23" name="Rectangle 100">
              <a:extLst>
                <a:ext uri="{FF2B5EF4-FFF2-40B4-BE49-F238E27FC236}">
                  <a16:creationId xmlns:a16="http://schemas.microsoft.com/office/drawing/2014/main" id="{CC7994A7-BED8-86CA-F2E5-037212723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802" y="1763456"/>
              <a:ext cx="58342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thought</a:t>
              </a:r>
              <a:endParaRPr lang="en-US" sz="1400" dirty="0"/>
            </a:p>
          </p:txBody>
        </p:sp>
      </p:grpSp>
      <p:sp>
        <p:nvSpPr>
          <p:cNvPr id="24" name="Line 126">
            <a:extLst>
              <a:ext uri="{FF2B5EF4-FFF2-40B4-BE49-F238E27FC236}">
                <a16:creationId xmlns:a16="http://schemas.microsoft.com/office/drawing/2014/main" id="{6B9DAFBA-3007-6D24-6652-6EFF848A1B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1575" y="2185034"/>
            <a:ext cx="1243478" cy="4878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25" name="Line 124">
            <a:extLst>
              <a:ext uri="{FF2B5EF4-FFF2-40B4-BE49-F238E27FC236}">
                <a16:creationId xmlns:a16="http://schemas.microsoft.com/office/drawing/2014/main" id="{90413871-0F97-74A5-F3AD-65FED73EB0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52219" y="1801423"/>
            <a:ext cx="1003985" cy="3985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27" name="Text Box 111">
            <a:extLst>
              <a:ext uri="{FF2B5EF4-FFF2-40B4-BE49-F238E27FC236}">
                <a16:creationId xmlns:a16="http://schemas.microsoft.com/office/drawing/2014/main" id="{EBBBA5D2-B654-3FD1-47DD-ECE5F9A26F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5053" y="1993051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28" name="Text Box 110">
            <a:extLst>
              <a:ext uri="{FF2B5EF4-FFF2-40B4-BE49-F238E27FC236}">
                <a16:creationId xmlns:a16="http://schemas.microsoft.com/office/drawing/2014/main" id="{B785ACBA-FE1B-57E4-7C52-EBB551986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5053" y="2328457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/>
              <a:t>VM code</a:t>
            </a:r>
          </a:p>
        </p:txBody>
      </p:sp>
      <p:sp>
        <p:nvSpPr>
          <p:cNvPr id="29" name="Text Box 111">
            <a:extLst>
              <a:ext uri="{FF2B5EF4-FFF2-40B4-BE49-F238E27FC236}">
                <a16:creationId xmlns:a16="http://schemas.microsoft.com/office/drawing/2014/main" id="{50422285-1E5C-40AE-579B-294431BD4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373297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31" name="Text Box 110">
            <a:extLst>
              <a:ext uri="{FF2B5EF4-FFF2-40B4-BE49-F238E27FC236}">
                <a16:creationId xmlns:a16="http://schemas.microsoft.com/office/drawing/2014/main" id="{6E014A7B-2103-C68A-C308-291CC005D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708703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machine language</a:t>
            </a:r>
          </a:p>
        </p:txBody>
      </p:sp>
      <p:sp>
        <p:nvSpPr>
          <p:cNvPr id="32" name="Rectangle 65">
            <a:extLst>
              <a:ext uri="{FF2B5EF4-FFF2-40B4-BE49-F238E27FC236}">
                <a16:creationId xmlns:a16="http://schemas.microsoft.com/office/drawing/2014/main" id="{1193D173-8B4E-9FEB-75E6-5B9E519B4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129" y="1351185"/>
            <a:ext cx="19123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hierarchy</a:t>
            </a:r>
          </a:p>
        </p:txBody>
      </p:sp>
      <p:sp>
        <p:nvSpPr>
          <p:cNvPr id="33" name="Rectangle 102">
            <a:extLst>
              <a:ext uri="{FF2B5EF4-FFF2-40B4-BE49-F238E27FC236}">
                <a16:creationId xmlns:a16="http://schemas.microsoft.com/office/drawing/2014/main" id="{5A9B5846-5EBF-DE69-6F9D-B947E0850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9645" y="1880328"/>
            <a:ext cx="8048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</a:p>
        </p:txBody>
      </p:sp>
      <p:sp>
        <p:nvSpPr>
          <p:cNvPr id="34" name="Rectangle 125">
            <a:extLst>
              <a:ext uri="{FF2B5EF4-FFF2-40B4-BE49-F238E27FC236}">
                <a16:creationId xmlns:a16="http://schemas.microsoft.com/office/drawing/2014/main" id="{A23F8B50-26DC-FFB4-0E6E-A4609DD1E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8959" y="2241738"/>
            <a:ext cx="8048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compiler</a:t>
            </a:r>
          </a:p>
        </p:txBody>
      </p:sp>
      <p:sp>
        <p:nvSpPr>
          <p:cNvPr id="36" name="Text Box 111">
            <a:extLst>
              <a:ext uri="{FF2B5EF4-FFF2-40B4-BE49-F238E27FC236}">
                <a16:creationId xmlns:a16="http://schemas.microsoft.com/office/drawing/2014/main" id="{5050E36A-BD31-90A9-633C-BAF9799F1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641232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2F7B861-B374-4956-B50F-6BDF695E467E}"/>
              </a:ext>
            </a:extLst>
          </p:cNvPr>
          <p:cNvGrpSpPr/>
          <p:nvPr/>
        </p:nvGrpSpPr>
        <p:grpSpPr>
          <a:xfrm>
            <a:off x="2742293" y="2092728"/>
            <a:ext cx="1060456" cy="607162"/>
            <a:chOff x="2607287" y="2101540"/>
            <a:chExt cx="1060456" cy="607162"/>
          </a:xfrm>
        </p:grpSpPr>
        <p:sp>
          <p:nvSpPr>
            <p:cNvPr id="38" name="Text Box 111">
              <a:extLst>
                <a:ext uri="{FF2B5EF4-FFF2-40B4-BE49-F238E27FC236}">
                  <a16:creationId xmlns:a16="http://schemas.microsoft.com/office/drawing/2014/main" id="{DE19AD56-3205-0EFD-3322-9B7CC49E8D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287" y="2101540"/>
              <a:ext cx="1060055" cy="161639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0" name="Text Box 110">
              <a:extLst>
                <a:ext uri="{FF2B5EF4-FFF2-40B4-BE49-F238E27FC236}">
                  <a16:creationId xmlns:a16="http://schemas.microsoft.com/office/drawing/2014/main" id="{8F68A5E2-8617-3B8C-4B3E-6A8B5215A4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688" y="2259127"/>
              <a:ext cx="1060055" cy="44957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rIns="0" bIns="46800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41" name="Rectangle 127">
              <a:extLst>
                <a:ext uri="{FF2B5EF4-FFF2-40B4-BE49-F238E27FC236}">
                  <a16:creationId xmlns:a16="http://schemas.microsoft.com/office/drawing/2014/main" id="{71B6A648-E899-4ACC-C67F-185C6AE9A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2865" y="2477890"/>
              <a:ext cx="41041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2" name="Text Box 110">
            <a:extLst>
              <a:ext uri="{FF2B5EF4-FFF2-40B4-BE49-F238E27FC236}">
                <a16:creationId xmlns:a16="http://schemas.microsoft.com/office/drawing/2014/main" id="{C5E43984-9833-23DB-FBB2-4FFDBAC1F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976638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dirty="0">
                <a:solidFill>
                  <a:srgbClr val="000000"/>
                </a:solidFill>
              </a:rPr>
              <a:t>high-level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language</a:t>
            </a:r>
          </a:p>
        </p:txBody>
      </p:sp>
      <p:sp>
        <p:nvSpPr>
          <p:cNvPr id="9" name="Line 136">
            <a:extLst>
              <a:ext uri="{FF2B5EF4-FFF2-40B4-BE49-F238E27FC236}">
                <a16:creationId xmlns:a16="http://schemas.microsoft.com/office/drawing/2014/main" id="{64924349-A1A6-B927-F8B5-98246A1C3176}"/>
              </a:ext>
            </a:extLst>
          </p:cNvPr>
          <p:cNvSpPr>
            <a:spLocks noChangeShapeType="1"/>
          </p:cNvSpPr>
          <p:nvPr/>
        </p:nvSpPr>
        <p:spPr bwMode="auto">
          <a:xfrm>
            <a:off x="7835550" y="3246945"/>
            <a:ext cx="38450" cy="1293774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FDEDE4-066D-472D-FA37-5EAABC3FC578}"/>
              </a:ext>
            </a:extLst>
          </p:cNvPr>
          <p:cNvSpPr txBox="1"/>
          <p:nvPr/>
        </p:nvSpPr>
        <p:spPr>
          <a:xfrm>
            <a:off x="11128075" y="3899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sp>
        <p:nvSpPr>
          <p:cNvPr id="12" name="Rectangle 127">
            <a:extLst>
              <a:ext uri="{FF2B5EF4-FFF2-40B4-BE49-F238E27FC236}">
                <a16:creationId xmlns:a16="http://schemas.microsoft.com/office/drawing/2014/main" id="{313BEC3C-9D4E-2272-2499-1FC2EDACD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289" y="2613795"/>
            <a:ext cx="94669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VM translator</a:t>
            </a:r>
          </a:p>
        </p:txBody>
      </p:sp>
    </p:spTree>
    <p:extLst>
      <p:ext uri="{BB962C8B-B14F-4D97-AF65-F5344CB8AC3E}">
        <p14:creationId xmlns:p14="http://schemas.microsoft.com/office/powerpoint/2010/main" val="36648453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7">
            <a:extLst>
              <a:ext uri="{FF2B5EF4-FFF2-40B4-BE49-F238E27FC236}">
                <a16:creationId xmlns:a16="http://schemas.microsoft.com/office/drawing/2014/main" id="{56462FE1-BB48-390D-2CA1-7C2362D4E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1035" y="3762345"/>
            <a:ext cx="95038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assembler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997935-8654-4C46-CD0F-F0DF696DC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653" y="4540719"/>
            <a:ext cx="1569692" cy="126538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F651643-FAB1-A2BA-3AFE-4030BCEDB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Recap / Next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EFBEB13-08ED-D78D-D53A-E964C374E46B}"/>
              </a:ext>
            </a:extLst>
          </p:cNvPr>
          <p:cNvSpPr/>
          <p:nvPr/>
        </p:nvSpPr>
        <p:spPr>
          <a:xfrm>
            <a:off x="564292" y="1169441"/>
            <a:ext cx="8073191" cy="22828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9B000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19" name="Line 128">
            <a:extLst>
              <a:ext uri="{FF2B5EF4-FFF2-40B4-BE49-F238E27FC236}">
                <a16:creationId xmlns:a16="http://schemas.microsoft.com/office/drawing/2014/main" id="{C5894E57-A7AB-61D8-93B4-49D6E7C99EA8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9969" y="2562204"/>
            <a:ext cx="1123660" cy="441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9577AD-A2ED-E027-D3CD-1F37832174FC}"/>
              </a:ext>
            </a:extLst>
          </p:cNvPr>
          <p:cNvGrpSpPr/>
          <p:nvPr/>
        </p:nvGrpSpPr>
        <p:grpSpPr>
          <a:xfrm>
            <a:off x="768259" y="1375166"/>
            <a:ext cx="1031791" cy="771296"/>
            <a:chOff x="506028" y="1375166"/>
            <a:chExt cx="1031791" cy="771296"/>
          </a:xfrm>
        </p:grpSpPr>
        <p:sp>
          <p:nvSpPr>
            <p:cNvPr id="21" name="Freeform 98">
              <a:extLst>
                <a:ext uri="{FF2B5EF4-FFF2-40B4-BE49-F238E27FC236}">
                  <a16:creationId xmlns:a16="http://schemas.microsoft.com/office/drawing/2014/main" id="{7A5A6AEA-18E8-9E97-DD33-020EED6EF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028" y="1375166"/>
              <a:ext cx="1031791" cy="771296"/>
            </a:xfrm>
            <a:custGeom>
              <a:avLst/>
              <a:gdLst>
                <a:gd name="T0" fmla="*/ 106363 w 748"/>
                <a:gd name="T1" fmla="*/ 304800 h 445"/>
                <a:gd name="T2" fmla="*/ 7938 w 748"/>
                <a:gd name="T3" fmla="*/ 333375 h 445"/>
                <a:gd name="T4" fmla="*/ 122238 w 748"/>
                <a:gd name="T5" fmla="*/ 373062 h 445"/>
                <a:gd name="T6" fmla="*/ 28575 w 748"/>
                <a:gd name="T7" fmla="*/ 458787 h 445"/>
                <a:gd name="T8" fmla="*/ 153988 w 748"/>
                <a:gd name="T9" fmla="*/ 498475 h 445"/>
                <a:gd name="T10" fmla="*/ 84138 w 748"/>
                <a:gd name="T11" fmla="*/ 581025 h 445"/>
                <a:gd name="T12" fmla="*/ 241300 w 748"/>
                <a:gd name="T13" fmla="*/ 596900 h 445"/>
                <a:gd name="T14" fmla="*/ 265113 w 748"/>
                <a:gd name="T15" fmla="*/ 693737 h 445"/>
                <a:gd name="T16" fmla="*/ 400050 w 748"/>
                <a:gd name="T17" fmla="*/ 657225 h 445"/>
                <a:gd name="T18" fmla="*/ 501650 w 748"/>
                <a:gd name="T19" fmla="*/ 706437 h 445"/>
                <a:gd name="T20" fmla="*/ 576263 w 748"/>
                <a:gd name="T21" fmla="*/ 658812 h 445"/>
                <a:gd name="T22" fmla="*/ 655638 w 748"/>
                <a:gd name="T23" fmla="*/ 706437 h 445"/>
                <a:gd name="T24" fmla="*/ 727075 w 748"/>
                <a:gd name="T25" fmla="*/ 649287 h 445"/>
                <a:gd name="T26" fmla="*/ 830263 w 748"/>
                <a:gd name="T27" fmla="*/ 688975 h 445"/>
                <a:gd name="T28" fmla="*/ 923925 w 748"/>
                <a:gd name="T29" fmla="*/ 612775 h 445"/>
                <a:gd name="T30" fmla="*/ 1093788 w 748"/>
                <a:gd name="T31" fmla="*/ 636587 h 445"/>
                <a:gd name="T32" fmla="*/ 1050925 w 748"/>
                <a:gd name="T33" fmla="*/ 547687 h 445"/>
                <a:gd name="T34" fmla="*/ 1166813 w 748"/>
                <a:gd name="T35" fmla="*/ 536575 h 445"/>
                <a:gd name="T36" fmla="*/ 1087438 w 748"/>
                <a:gd name="T37" fmla="*/ 434975 h 445"/>
                <a:gd name="T38" fmla="*/ 1187450 w 748"/>
                <a:gd name="T39" fmla="*/ 381000 h 445"/>
                <a:gd name="T40" fmla="*/ 1058863 w 748"/>
                <a:gd name="T41" fmla="*/ 317500 h 445"/>
                <a:gd name="T42" fmla="*/ 1130300 w 748"/>
                <a:gd name="T43" fmla="*/ 228600 h 445"/>
                <a:gd name="T44" fmla="*/ 995363 w 748"/>
                <a:gd name="T45" fmla="*/ 223837 h 445"/>
                <a:gd name="T46" fmla="*/ 1050925 w 748"/>
                <a:gd name="T47" fmla="*/ 122237 h 445"/>
                <a:gd name="T48" fmla="*/ 882650 w 748"/>
                <a:gd name="T49" fmla="*/ 134937 h 445"/>
                <a:gd name="T50" fmla="*/ 871538 w 748"/>
                <a:gd name="T51" fmla="*/ 30162 h 445"/>
                <a:gd name="T52" fmla="*/ 700088 w 748"/>
                <a:gd name="T53" fmla="*/ 77787 h 445"/>
                <a:gd name="T54" fmla="*/ 638175 w 748"/>
                <a:gd name="T55" fmla="*/ 0 h 445"/>
                <a:gd name="T56" fmla="*/ 528638 w 748"/>
                <a:gd name="T57" fmla="*/ 69850 h 445"/>
                <a:gd name="T58" fmla="*/ 423863 w 748"/>
                <a:gd name="T59" fmla="*/ 0 h 445"/>
                <a:gd name="T60" fmla="*/ 358775 w 748"/>
                <a:gd name="T61" fmla="*/ 106362 h 445"/>
                <a:gd name="T62" fmla="*/ 241300 w 748"/>
                <a:gd name="T63" fmla="*/ 49212 h 445"/>
                <a:gd name="T64" fmla="*/ 246063 w 748"/>
                <a:gd name="T65" fmla="*/ 142875 h 445"/>
                <a:gd name="T66" fmla="*/ 98425 w 748"/>
                <a:gd name="T67" fmla="*/ 114300 h 445"/>
                <a:gd name="T68" fmla="*/ 134938 w 748"/>
                <a:gd name="T69" fmla="*/ 211137 h 445"/>
                <a:gd name="T70" fmla="*/ 0 w 748"/>
                <a:gd name="T71" fmla="*/ 204787 h 445"/>
                <a:gd name="T72" fmla="*/ 106363 w 748"/>
                <a:gd name="T73" fmla="*/ 304800 h 44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748" h="445">
                  <a:moveTo>
                    <a:pt x="67" y="192"/>
                  </a:moveTo>
                  <a:lnTo>
                    <a:pt x="5" y="210"/>
                  </a:lnTo>
                  <a:lnTo>
                    <a:pt x="77" y="235"/>
                  </a:lnTo>
                  <a:lnTo>
                    <a:pt x="18" y="289"/>
                  </a:lnTo>
                  <a:lnTo>
                    <a:pt x="97" y="314"/>
                  </a:lnTo>
                  <a:lnTo>
                    <a:pt x="53" y="366"/>
                  </a:lnTo>
                  <a:lnTo>
                    <a:pt x="152" y="376"/>
                  </a:lnTo>
                  <a:lnTo>
                    <a:pt x="167" y="437"/>
                  </a:lnTo>
                  <a:lnTo>
                    <a:pt x="252" y="414"/>
                  </a:lnTo>
                  <a:lnTo>
                    <a:pt x="316" y="445"/>
                  </a:lnTo>
                  <a:lnTo>
                    <a:pt x="363" y="415"/>
                  </a:lnTo>
                  <a:lnTo>
                    <a:pt x="413" y="445"/>
                  </a:lnTo>
                  <a:lnTo>
                    <a:pt x="458" y="409"/>
                  </a:lnTo>
                  <a:lnTo>
                    <a:pt x="523" y="434"/>
                  </a:lnTo>
                  <a:lnTo>
                    <a:pt x="582" y="386"/>
                  </a:lnTo>
                  <a:lnTo>
                    <a:pt x="689" y="401"/>
                  </a:lnTo>
                  <a:lnTo>
                    <a:pt x="662" y="345"/>
                  </a:lnTo>
                  <a:lnTo>
                    <a:pt x="735" y="338"/>
                  </a:lnTo>
                  <a:lnTo>
                    <a:pt x="685" y="274"/>
                  </a:lnTo>
                  <a:lnTo>
                    <a:pt x="748" y="240"/>
                  </a:lnTo>
                  <a:lnTo>
                    <a:pt x="667" y="200"/>
                  </a:lnTo>
                  <a:lnTo>
                    <a:pt x="712" y="144"/>
                  </a:lnTo>
                  <a:lnTo>
                    <a:pt x="627" y="141"/>
                  </a:lnTo>
                  <a:lnTo>
                    <a:pt x="662" y="77"/>
                  </a:lnTo>
                  <a:lnTo>
                    <a:pt x="556" y="85"/>
                  </a:lnTo>
                  <a:lnTo>
                    <a:pt x="549" y="19"/>
                  </a:lnTo>
                  <a:lnTo>
                    <a:pt x="441" y="49"/>
                  </a:lnTo>
                  <a:lnTo>
                    <a:pt x="402" y="0"/>
                  </a:lnTo>
                  <a:lnTo>
                    <a:pt x="333" y="44"/>
                  </a:lnTo>
                  <a:lnTo>
                    <a:pt x="267" y="0"/>
                  </a:lnTo>
                  <a:lnTo>
                    <a:pt x="226" y="67"/>
                  </a:lnTo>
                  <a:lnTo>
                    <a:pt x="152" y="31"/>
                  </a:lnTo>
                  <a:lnTo>
                    <a:pt x="155" y="90"/>
                  </a:lnTo>
                  <a:lnTo>
                    <a:pt x="62" y="72"/>
                  </a:lnTo>
                  <a:lnTo>
                    <a:pt x="85" y="133"/>
                  </a:lnTo>
                  <a:lnTo>
                    <a:pt x="0" y="129"/>
                  </a:lnTo>
                  <a:lnTo>
                    <a:pt x="67" y="192"/>
                  </a:lnTo>
                  <a:close/>
                </a:path>
              </a:pathLst>
            </a:custGeom>
            <a:solidFill>
              <a:srgbClr val="FFFF00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00" dirty="0"/>
            </a:p>
          </p:txBody>
        </p:sp>
        <p:sp>
          <p:nvSpPr>
            <p:cNvPr id="22" name="Rectangle 99">
              <a:extLst>
                <a:ext uri="{FF2B5EF4-FFF2-40B4-BE49-F238E27FC236}">
                  <a16:creationId xmlns:a16="http://schemas.microsoft.com/office/drawing/2014/main" id="{8055EC06-4D15-35A2-91C9-E8C69ED0D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135" y="1547770"/>
              <a:ext cx="51296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human</a:t>
              </a:r>
              <a:endParaRPr lang="en-US" sz="1400" dirty="0"/>
            </a:p>
          </p:txBody>
        </p:sp>
        <p:sp>
          <p:nvSpPr>
            <p:cNvPr id="23" name="Rectangle 100">
              <a:extLst>
                <a:ext uri="{FF2B5EF4-FFF2-40B4-BE49-F238E27FC236}">
                  <a16:creationId xmlns:a16="http://schemas.microsoft.com/office/drawing/2014/main" id="{CC7994A7-BED8-86CA-F2E5-037212723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802" y="1763456"/>
              <a:ext cx="58342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thought</a:t>
              </a:r>
              <a:endParaRPr lang="en-US" sz="1400" dirty="0"/>
            </a:p>
          </p:txBody>
        </p:sp>
      </p:grpSp>
      <p:sp>
        <p:nvSpPr>
          <p:cNvPr id="24" name="Line 126">
            <a:extLst>
              <a:ext uri="{FF2B5EF4-FFF2-40B4-BE49-F238E27FC236}">
                <a16:creationId xmlns:a16="http://schemas.microsoft.com/office/drawing/2014/main" id="{6B9DAFBA-3007-6D24-6652-6EFF848A1B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1575" y="2185034"/>
            <a:ext cx="1243478" cy="4878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25" name="Line 124">
            <a:extLst>
              <a:ext uri="{FF2B5EF4-FFF2-40B4-BE49-F238E27FC236}">
                <a16:creationId xmlns:a16="http://schemas.microsoft.com/office/drawing/2014/main" id="{90413871-0F97-74A5-F3AD-65FED73EB0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52219" y="1801423"/>
            <a:ext cx="1003985" cy="3985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3612EF-9CDC-06C6-4D41-C2774F48A8F6}"/>
              </a:ext>
            </a:extLst>
          </p:cNvPr>
          <p:cNvSpPr txBox="1"/>
          <p:nvPr/>
        </p:nvSpPr>
        <p:spPr>
          <a:xfrm>
            <a:off x="9466729" y="18556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sp>
        <p:nvSpPr>
          <p:cNvPr id="27" name="Text Box 111">
            <a:extLst>
              <a:ext uri="{FF2B5EF4-FFF2-40B4-BE49-F238E27FC236}">
                <a16:creationId xmlns:a16="http://schemas.microsoft.com/office/drawing/2014/main" id="{EBBBA5D2-B654-3FD1-47DD-ECE5F9A26F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5053" y="1993051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28" name="Text Box 110">
            <a:extLst>
              <a:ext uri="{FF2B5EF4-FFF2-40B4-BE49-F238E27FC236}">
                <a16:creationId xmlns:a16="http://schemas.microsoft.com/office/drawing/2014/main" id="{B785ACBA-FE1B-57E4-7C52-EBB551986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5053" y="2328457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/>
              <a:t>VM code</a:t>
            </a:r>
          </a:p>
        </p:txBody>
      </p:sp>
      <p:sp>
        <p:nvSpPr>
          <p:cNvPr id="29" name="Text Box 111">
            <a:extLst>
              <a:ext uri="{FF2B5EF4-FFF2-40B4-BE49-F238E27FC236}">
                <a16:creationId xmlns:a16="http://schemas.microsoft.com/office/drawing/2014/main" id="{50422285-1E5C-40AE-579B-294431BD4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373297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31" name="Text Box 110">
            <a:extLst>
              <a:ext uri="{FF2B5EF4-FFF2-40B4-BE49-F238E27FC236}">
                <a16:creationId xmlns:a16="http://schemas.microsoft.com/office/drawing/2014/main" id="{6E014A7B-2103-C68A-C308-291CC005D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708703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machine language</a:t>
            </a:r>
          </a:p>
        </p:txBody>
      </p:sp>
      <p:sp>
        <p:nvSpPr>
          <p:cNvPr id="32" name="Rectangle 65">
            <a:extLst>
              <a:ext uri="{FF2B5EF4-FFF2-40B4-BE49-F238E27FC236}">
                <a16:creationId xmlns:a16="http://schemas.microsoft.com/office/drawing/2014/main" id="{1193D173-8B4E-9FEB-75E6-5B9E519B4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129" y="1351185"/>
            <a:ext cx="19123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hierarchy</a:t>
            </a:r>
          </a:p>
        </p:txBody>
      </p:sp>
      <p:sp>
        <p:nvSpPr>
          <p:cNvPr id="33" name="Rectangle 102">
            <a:extLst>
              <a:ext uri="{FF2B5EF4-FFF2-40B4-BE49-F238E27FC236}">
                <a16:creationId xmlns:a16="http://schemas.microsoft.com/office/drawing/2014/main" id="{5A9B5846-5EBF-DE69-6F9D-B947E0850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9645" y="1880328"/>
            <a:ext cx="8048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</a:p>
        </p:txBody>
      </p:sp>
      <p:sp>
        <p:nvSpPr>
          <p:cNvPr id="34" name="Rectangle 125">
            <a:extLst>
              <a:ext uri="{FF2B5EF4-FFF2-40B4-BE49-F238E27FC236}">
                <a16:creationId xmlns:a16="http://schemas.microsoft.com/office/drawing/2014/main" id="{A23F8B50-26DC-FFB4-0E6E-A4609DD1E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8959" y="2241738"/>
            <a:ext cx="8048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compiler</a:t>
            </a:r>
          </a:p>
        </p:txBody>
      </p:sp>
      <p:sp>
        <p:nvSpPr>
          <p:cNvPr id="36" name="Text Box 111">
            <a:extLst>
              <a:ext uri="{FF2B5EF4-FFF2-40B4-BE49-F238E27FC236}">
                <a16:creationId xmlns:a16="http://schemas.microsoft.com/office/drawing/2014/main" id="{5050E36A-BD31-90A9-633C-BAF9799F1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641232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2F7B861-B374-4956-B50F-6BDF695E467E}"/>
              </a:ext>
            </a:extLst>
          </p:cNvPr>
          <p:cNvGrpSpPr/>
          <p:nvPr/>
        </p:nvGrpSpPr>
        <p:grpSpPr>
          <a:xfrm>
            <a:off x="2742293" y="2092728"/>
            <a:ext cx="1060456" cy="607162"/>
            <a:chOff x="2607287" y="2101540"/>
            <a:chExt cx="1060456" cy="607162"/>
          </a:xfrm>
        </p:grpSpPr>
        <p:sp>
          <p:nvSpPr>
            <p:cNvPr id="38" name="Text Box 111">
              <a:extLst>
                <a:ext uri="{FF2B5EF4-FFF2-40B4-BE49-F238E27FC236}">
                  <a16:creationId xmlns:a16="http://schemas.microsoft.com/office/drawing/2014/main" id="{DE19AD56-3205-0EFD-3322-9B7CC49E8D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287" y="2101540"/>
              <a:ext cx="1060055" cy="161639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0" name="Text Box 110">
              <a:extLst>
                <a:ext uri="{FF2B5EF4-FFF2-40B4-BE49-F238E27FC236}">
                  <a16:creationId xmlns:a16="http://schemas.microsoft.com/office/drawing/2014/main" id="{8F68A5E2-8617-3B8C-4B3E-6A8B5215A4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688" y="2259127"/>
              <a:ext cx="1060055" cy="44957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rIns="0" bIns="46800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41" name="Rectangle 127">
              <a:extLst>
                <a:ext uri="{FF2B5EF4-FFF2-40B4-BE49-F238E27FC236}">
                  <a16:creationId xmlns:a16="http://schemas.microsoft.com/office/drawing/2014/main" id="{71B6A648-E899-4ACC-C67F-185C6AE9A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2865" y="2477890"/>
              <a:ext cx="41041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2" name="Text Box 110">
            <a:extLst>
              <a:ext uri="{FF2B5EF4-FFF2-40B4-BE49-F238E27FC236}">
                <a16:creationId xmlns:a16="http://schemas.microsoft.com/office/drawing/2014/main" id="{C5E43984-9833-23DB-FBB2-4FFDBAC1F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976638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dirty="0">
                <a:solidFill>
                  <a:srgbClr val="000000"/>
                </a:solidFill>
              </a:rPr>
              <a:t>high-level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language</a:t>
            </a:r>
          </a:p>
        </p:txBody>
      </p:sp>
      <p:sp>
        <p:nvSpPr>
          <p:cNvPr id="9" name="Line 136">
            <a:extLst>
              <a:ext uri="{FF2B5EF4-FFF2-40B4-BE49-F238E27FC236}">
                <a16:creationId xmlns:a16="http://schemas.microsoft.com/office/drawing/2014/main" id="{64924349-A1A6-B927-F8B5-98246A1C3176}"/>
              </a:ext>
            </a:extLst>
          </p:cNvPr>
          <p:cNvSpPr>
            <a:spLocks noChangeShapeType="1"/>
          </p:cNvSpPr>
          <p:nvPr/>
        </p:nvSpPr>
        <p:spPr bwMode="auto">
          <a:xfrm>
            <a:off x="7835550" y="3246945"/>
            <a:ext cx="38450" cy="1293774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FDEDE4-066D-472D-FA37-5EAABC3FC578}"/>
              </a:ext>
            </a:extLst>
          </p:cNvPr>
          <p:cNvSpPr txBox="1"/>
          <p:nvPr/>
        </p:nvSpPr>
        <p:spPr>
          <a:xfrm>
            <a:off x="11128075" y="3899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sp>
        <p:nvSpPr>
          <p:cNvPr id="12" name="Rectangle 127">
            <a:extLst>
              <a:ext uri="{FF2B5EF4-FFF2-40B4-BE49-F238E27FC236}">
                <a16:creationId xmlns:a16="http://schemas.microsoft.com/office/drawing/2014/main" id="{313BEC3C-9D4E-2272-2499-1FC2EDACD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289" y="2613795"/>
            <a:ext cx="94669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VM translator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9F4CE6-9C6A-DF99-2EAE-F5B13681C566}"/>
              </a:ext>
            </a:extLst>
          </p:cNvPr>
          <p:cNvSpPr txBox="1">
            <a:spLocks/>
          </p:cNvSpPr>
          <p:nvPr/>
        </p:nvSpPr>
        <p:spPr>
          <a:xfrm>
            <a:off x="880409" y="3924084"/>
            <a:ext cx="5595045" cy="20294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600"/>
              </a:spcBef>
              <a:buNone/>
            </a:pPr>
            <a:r>
              <a:rPr lang="en-US" sz="2000" u="sng" dirty="0"/>
              <a:t>Work plan</a:t>
            </a:r>
            <a:endParaRPr lang="en-US" sz="2000" dirty="0"/>
          </a:p>
          <a:p>
            <a:pPr>
              <a:spcBef>
                <a:spcPts val="1600"/>
              </a:spcBef>
            </a:pPr>
            <a:r>
              <a:rPr lang="en-US" sz="2000" dirty="0"/>
              <a:t>Projects 7,8: VM translator </a:t>
            </a:r>
            <a:r>
              <a:rPr lang="en-US" sz="1600" dirty="0"/>
              <a:t>(compiler’s backend)</a:t>
            </a:r>
          </a:p>
          <a:p>
            <a:pPr>
              <a:spcBef>
                <a:spcPts val="1600"/>
              </a:spcBef>
            </a:pPr>
            <a:r>
              <a:rPr lang="en-US" sz="2000" dirty="0"/>
              <a:t>Projects 10,11: Compiler </a:t>
            </a:r>
            <a:r>
              <a:rPr lang="en-US" sz="1600" dirty="0"/>
              <a:t>(compiler’s frontend)</a:t>
            </a:r>
          </a:p>
          <a:p>
            <a:pPr>
              <a:spcBef>
                <a:spcPts val="1600"/>
              </a:spcBef>
            </a:pPr>
            <a:r>
              <a:rPr lang="en-US" sz="2000" dirty="0"/>
              <a:t>Project 9: High-level language</a:t>
            </a:r>
          </a:p>
          <a:p>
            <a:pPr>
              <a:spcBef>
                <a:spcPts val="1600"/>
              </a:spcBef>
            </a:pPr>
            <a:r>
              <a:rPr lang="en-US" sz="2000" dirty="0"/>
              <a:t>Project 12: Operating system.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80C4A22-E095-411F-A837-FC888E00DB23}"/>
              </a:ext>
            </a:extLst>
          </p:cNvPr>
          <p:cNvSpPr/>
          <p:nvPr/>
        </p:nvSpPr>
        <p:spPr>
          <a:xfrm>
            <a:off x="6293565" y="1990217"/>
            <a:ext cx="341067" cy="255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p7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1FD1646-C956-70AA-4772-CA2B836079C5}"/>
              </a:ext>
            </a:extLst>
          </p:cNvPr>
          <p:cNvSpPr/>
          <p:nvPr/>
        </p:nvSpPr>
        <p:spPr>
          <a:xfrm>
            <a:off x="6714721" y="1990217"/>
            <a:ext cx="341067" cy="255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p8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4244365-2E05-51AA-E907-C7CB6A2D240C}"/>
              </a:ext>
            </a:extLst>
          </p:cNvPr>
          <p:cNvSpPr/>
          <p:nvPr/>
        </p:nvSpPr>
        <p:spPr>
          <a:xfrm>
            <a:off x="2167363" y="1288329"/>
            <a:ext cx="341067" cy="255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p9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CE9D9B2-C66E-7E84-7AE4-54FC9CCE32BB}"/>
              </a:ext>
            </a:extLst>
          </p:cNvPr>
          <p:cNvSpPr/>
          <p:nvPr/>
        </p:nvSpPr>
        <p:spPr>
          <a:xfrm>
            <a:off x="4077197" y="1629872"/>
            <a:ext cx="341067" cy="255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p10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022B487-57C7-7530-0D42-E3826D650F85}"/>
              </a:ext>
            </a:extLst>
          </p:cNvPr>
          <p:cNvSpPr/>
          <p:nvPr/>
        </p:nvSpPr>
        <p:spPr>
          <a:xfrm>
            <a:off x="4502681" y="1642769"/>
            <a:ext cx="341067" cy="255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p11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C1C8586-B9E0-956B-7EFC-F9E9514E02F4}"/>
              </a:ext>
            </a:extLst>
          </p:cNvPr>
          <p:cNvSpPr/>
          <p:nvPr/>
        </p:nvSpPr>
        <p:spPr>
          <a:xfrm>
            <a:off x="3083261" y="2782107"/>
            <a:ext cx="341067" cy="255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p12</a:t>
            </a:r>
          </a:p>
        </p:txBody>
      </p:sp>
      <p:sp>
        <p:nvSpPr>
          <p:cNvPr id="16" name="Rectangle 125">
            <a:extLst>
              <a:ext uri="{FF2B5EF4-FFF2-40B4-BE49-F238E27FC236}">
                <a16:creationId xmlns:a16="http://schemas.microsoft.com/office/drawing/2014/main" id="{F7E9F1AB-FAC6-B9AD-6CE3-A45CF4E4E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4063" y="2310867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a</a:t>
            </a:r>
          </a:p>
        </p:txBody>
      </p:sp>
      <p:sp>
        <p:nvSpPr>
          <p:cNvPr id="17" name="Rectangle 102">
            <a:extLst>
              <a:ext uri="{FF2B5EF4-FFF2-40B4-BE49-F238E27FC236}">
                <a16:creationId xmlns:a16="http://schemas.microsoft.com/office/drawing/2014/main" id="{B2615B86-1401-9710-E745-8C8B79771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4783" y="1555163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 a</a:t>
            </a:r>
          </a:p>
        </p:txBody>
      </p:sp>
      <p:sp>
        <p:nvSpPr>
          <p:cNvPr id="30" name="Rectangle 125">
            <a:extLst>
              <a:ext uri="{FF2B5EF4-FFF2-40B4-BE49-F238E27FC236}">
                <a16:creationId xmlns:a16="http://schemas.microsoft.com/office/drawing/2014/main" id="{9EE3E76F-3C2A-3432-DF73-08488A210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1368" y="1933022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a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7B5F9BE-8F67-FAC0-67A0-2765BE46F555}"/>
              </a:ext>
            </a:extLst>
          </p:cNvPr>
          <p:cNvGrpSpPr/>
          <p:nvPr/>
        </p:nvGrpSpPr>
        <p:grpSpPr>
          <a:xfrm>
            <a:off x="635624" y="4343373"/>
            <a:ext cx="565537" cy="1345186"/>
            <a:chOff x="635624" y="4343373"/>
            <a:chExt cx="565537" cy="134518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3CFC669-EBE8-BA17-2C88-9837B28DB0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477" r="20213"/>
            <a:stretch/>
          </p:blipFill>
          <p:spPr>
            <a:xfrm>
              <a:off x="804948" y="4343373"/>
              <a:ext cx="396213" cy="394691"/>
            </a:xfrm>
            <a:prstGeom prst="rect">
              <a:avLst/>
            </a:prstGeom>
          </p:spPr>
        </p:pic>
        <p:sp>
          <p:nvSpPr>
            <p:cNvPr id="39" name="AutoShape 4">
              <a:extLst>
                <a:ext uri="{FF2B5EF4-FFF2-40B4-BE49-F238E27FC236}">
                  <a16:creationId xmlns:a16="http://schemas.microsoft.com/office/drawing/2014/main" id="{F5C782B1-488B-7991-D72A-C35F801B4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24" y="5366803"/>
              <a:ext cx="489414" cy="321756"/>
            </a:xfrm>
            <a:prstGeom prst="rightArrow">
              <a:avLst>
                <a:gd name="adj1" fmla="val 50000"/>
                <a:gd name="adj2" fmla="val 5625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286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541565" y="2113034"/>
            <a:ext cx="3466297" cy="580147"/>
          </a:xfrm>
        </p:spPr>
        <p:txBody>
          <a:bodyPr/>
          <a:lstStyle/>
          <a:p>
            <a:r>
              <a:rPr lang="en-US" dirty="0"/>
              <a:t>Chapter 8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83502" y="2748042"/>
            <a:ext cx="6893078" cy="770121"/>
          </a:xfrm>
        </p:spPr>
        <p:txBody>
          <a:bodyPr/>
          <a:lstStyle/>
          <a:p>
            <a:r>
              <a:rPr lang="en-US" dirty="0"/>
              <a:t>Virtual Machine, Part II</a:t>
            </a:r>
          </a:p>
        </p:txBody>
      </p:sp>
    </p:spTree>
    <p:extLst>
      <p:ext uri="{BB962C8B-B14F-4D97-AF65-F5344CB8AC3E}">
        <p14:creationId xmlns:p14="http://schemas.microsoft.com/office/powerpoint/2010/main" val="599691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commands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E0C5419-E440-EE47-9FA0-B8213B1F9D4E}"/>
              </a:ext>
            </a:extLst>
          </p:cNvPr>
          <p:cNvGrpSpPr/>
          <p:nvPr/>
        </p:nvGrpSpPr>
        <p:grpSpPr>
          <a:xfrm>
            <a:off x="5759310" y="1685334"/>
            <a:ext cx="3329705" cy="2228269"/>
            <a:chOff x="5903685" y="1685334"/>
            <a:chExt cx="3329705" cy="2228269"/>
          </a:xfrm>
        </p:grpSpPr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88BC6CF0-92FD-BE49-8571-E9040D173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0834" y="1685334"/>
              <a:ext cx="321551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u="sng" dirty="0">
                  <a:latin typeface="Times New Roman"/>
                  <a:cs typeface="Times New Roman"/>
                </a:rPr>
                <a:t>Syntax</a:t>
              </a:r>
            </a:p>
          </p:txBody>
        </p:sp>
        <p:sp>
          <p:nvSpPr>
            <p:cNvPr id="14" name="Rectangle 10">
              <a:extLst>
                <a:ext uri="{FF2B5EF4-FFF2-40B4-BE49-F238E27FC236}">
                  <a16:creationId xmlns:a16="http://schemas.microsoft.com/office/drawing/2014/main" id="{048A472F-B33E-064D-BA11-F0D51E136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3685" y="2043471"/>
              <a:ext cx="2773297" cy="458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latin typeface="Consolas"/>
                  <a:cs typeface="Consolas"/>
                </a:rPr>
                <a:t>label</a:t>
              </a:r>
              <a:r>
                <a:rPr lang="en-US" sz="1400" dirty="0">
                  <a:latin typeface="Times New Roman"/>
                  <a:cs typeface="Times New Roman"/>
                </a:rPr>
                <a:t> </a:t>
              </a:r>
              <a:r>
                <a:rPr lang="en-US" sz="1400" i="1" dirty="0">
                  <a:latin typeface="Times New Roman"/>
                  <a:cs typeface="Times New Roman"/>
                </a:rPr>
                <a:t>label</a:t>
              </a:r>
              <a:endParaRPr lang="en-US" sz="1600" i="1" dirty="0">
                <a:latin typeface="Times New Roman"/>
                <a:cs typeface="Times New Roman"/>
              </a:endParaRPr>
            </a:p>
          </p:txBody>
        </p:sp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8A5BA32B-8BDA-6241-99B0-2BE25777A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0834" y="2558222"/>
              <a:ext cx="3312556" cy="1355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600" u="sng" dirty="0">
                  <a:latin typeface="Times New Roman"/>
                  <a:cs typeface="Times New Roman"/>
                </a:rPr>
                <a:t>Semantics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/>
                  <a:cs typeface="Times New Roman"/>
                </a:rPr>
                <a:t>Marks the destination of</a:t>
              </a:r>
              <a:br>
                <a:rPr lang="en-US" sz="1600" dirty="0">
                  <a:latin typeface="Times New Roman"/>
                  <a:cs typeface="Times New Roman"/>
                </a:rPr>
              </a:b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goto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600" dirty="0">
                  <a:latin typeface="Times New Roman"/>
                  <a:cs typeface="Times New Roman"/>
                </a:rPr>
                <a:t>commands.</a:t>
              </a:r>
              <a:endParaRPr lang="en-US" sz="16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18" name="Rectangle 10">
            <a:extLst>
              <a:ext uri="{FF2B5EF4-FFF2-40B4-BE49-F238E27FC236}">
                <a16:creationId xmlns:a16="http://schemas.microsoft.com/office/drawing/2014/main" id="{73038FDC-5CFA-524F-AA4A-1CD8AB5CB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026" y="1623606"/>
            <a:ext cx="2821318" cy="1961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>
              <a:spcBef>
                <a:spcPts val="696"/>
              </a:spcBef>
              <a:spcAft>
                <a:spcPts val="912"/>
              </a:spcAft>
              <a:buSzPct val="100000"/>
            </a:pP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VM branching commands</a:t>
            </a:r>
          </a:p>
          <a:p>
            <a:pPr marL="271463" indent="-271463">
              <a:spcBef>
                <a:spcPts val="600"/>
              </a:spcBef>
              <a:buSzPct val="100000"/>
              <a:buFont typeface="Arial"/>
              <a:buChar char="•"/>
            </a:pPr>
            <a:r>
              <a:rPr lang="en-US" sz="1400" dirty="0">
                <a:latin typeface="Consolas"/>
                <a:cs typeface="Consolas"/>
              </a:rPr>
              <a:t>label</a:t>
            </a:r>
            <a:endParaRPr lang="en-US" sz="1400" i="1" dirty="0">
              <a:latin typeface="Times New Roman"/>
              <a:cs typeface="Times New Roman"/>
            </a:endParaRPr>
          </a:p>
          <a:p>
            <a:pPr marL="271463" indent="-271463">
              <a:spcBef>
                <a:spcPts val="1000"/>
              </a:spcBef>
              <a:buSzPct val="100000"/>
              <a:buFont typeface="Arial"/>
              <a:buChar char="•"/>
            </a:pPr>
            <a:r>
              <a:rPr lang="en-US" sz="1400" dirty="0">
                <a:latin typeface="Consolas"/>
                <a:cs typeface="Consolas"/>
              </a:rPr>
              <a:t>goto</a:t>
            </a:r>
            <a:endParaRPr lang="en-US" sz="1400" i="1" dirty="0">
              <a:latin typeface="Consolas"/>
              <a:cs typeface="Consolas"/>
            </a:endParaRPr>
          </a:p>
          <a:p>
            <a:pPr marL="271463" indent="-271463">
              <a:spcBef>
                <a:spcPts val="1000"/>
              </a:spcBef>
              <a:buSzPct val="100000"/>
              <a:buFont typeface="Arial"/>
              <a:buChar char="•"/>
            </a:pPr>
            <a:r>
              <a:rPr lang="en-US" sz="1400" dirty="0">
                <a:latin typeface="Consolas"/>
                <a:cs typeface="Consolas"/>
              </a:rPr>
              <a:t>if-goto</a:t>
            </a:r>
            <a:endParaRPr lang="en-US" sz="1400" i="1" dirty="0">
              <a:latin typeface="Times New Roman"/>
              <a:cs typeface="Times New Roman"/>
            </a:endParaRPr>
          </a:p>
          <a:p>
            <a:pPr marL="342900" indent="-342900"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endParaRPr lang="en-US" i="1" dirty="0">
              <a:latin typeface="Times New Roman"/>
              <a:cs typeface="Times New Roman"/>
            </a:endParaRPr>
          </a:p>
          <a:p>
            <a:pPr marL="342900" indent="-342900"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FE48B93E-99DE-5345-BA0D-B385E2AFEE81}"/>
              </a:ext>
            </a:extLst>
          </p:cNvPr>
          <p:cNvSpPr/>
          <p:nvPr/>
        </p:nvSpPr>
        <p:spPr>
          <a:xfrm>
            <a:off x="381760" y="2086745"/>
            <a:ext cx="482531" cy="32758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557F6D6B-9E82-4D4E-A7C0-1BD8247FC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9969" y="1269993"/>
            <a:ext cx="2100309" cy="513080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190800" rIns="9360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x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*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y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function mult 2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push 0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pop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push 1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pop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label WHILE_LOOP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y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gt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if-goto END_LOOP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x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add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pop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1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add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pop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solidFill>
                  <a:srgbClr val="0432FF"/>
                </a:solidFill>
                <a:latin typeface="Consolas"/>
                <a:ea typeface="Consolas"/>
                <a:cs typeface="Consolas"/>
              </a:rPr>
              <a:t>goto WHILE_LOOP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label END_LOOP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push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return</a:t>
            </a:r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A15D92F0-5D1D-9B42-8801-206CF0C2B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600" y="959148"/>
            <a:ext cx="3429149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VM code </a:t>
            </a:r>
            <a:r>
              <a:rPr lang="en-US" sz="1200" dirty="0">
                <a:latin typeface="Times New Roman"/>
                <a:cs typeface="Times New Roman"/>
              </a:rPr>
              <a:t>(with symbols)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7CA1CA-F1C9-DD4D-8C8F-0FEAB604FA5D}"/>
              </a:ext>
            </a:extLst>
          </p:cNvPr>
          <p:cNvSpPr/>
          <p:nvPr/>
        </p:nvSpPr>
        <p:spPr>
          <a:xfrm>
            <a:off x="3475955" y="2587603"/>
            <a:ext cx="1462219" cy="260825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74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commands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3DD32E6-1E68-3949-928B-D25F1958A0CC}"/>
              </a:ext>
            </a:extLst>
          </p:cNvPr>
          <p:cNvGrpSpPr/>
          <p:nvPr/>
        </p:nvGrpSpPr>
        <p:grpSpPr>
          <a:xfrm>
            <a:off x="5776459" y="1685334"/>
            <a:ext cx="3312556" cy="2274582"/>
            <a:chOff x="5920834" y="1685334"/>
            <a:chExt cx="3312556" cy="2274582"/>
          </a:xfrm>
        </p:grpSpPr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DEA30821-A3E8-8C44-AAE8-C2CEAAFFA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0834" y="1685334"/>
              <a:ext cx="321551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u="sng" dirty="0">
                  <a:latin typeface="Times New Roman"/>
                  <a:cs typeface="Times New Roman"/>
                </a:rPr>
                <a:t>Syntax</a:t>
              </a:r>
            </a:p>
          </p:txBody>
        </p:sp>
        <p:sp>
          <p:nvSpPr>
            <p:cNvPr id="20" name="Rectangle 10">
              <a:extLst>
                <a:ext uri="{FF2B5EF4-FFF2-40B4-BE49-F238E27FC236}">
                  <a16:creationId xmlns:a16="http://schemas.microsoft.com/office/drawing/2014/main" id="{46066C3D-427D-C246-BD1C-FB06A6EF8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0834" y="2066334"/>
              <a:ext cx="2773297" cy="458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latin typeface="Consolas"/>
                  <a:cs typeface="Consolas"/>
                </a:rPr>
                <a:t>goto</a:t>
              </a:r>
              <a:r>
                <a:rPr lang="en-US" sz="1400" dirty="0">
                  <a:latin typeface="Times New Roman"/>
                  <a:cs typeface="Times New Roman"/>
                </a:rPr>
                <a:t> </a:t>
              </a:r>
              <a:r>
                <a:rPr lang="en-US" sz="1400" i="1" dirty="0">
                  <a:latin typeface="Times New Roman"/>
                  <a:cs typeface="Times New Roman"/>
                </a:rPr>
                <a:t>label</a:t>
              </a:r>
              <a:endParaRPr lang="en-US" sz="1600" i="1" dirty="0">
                <a:latin typeface="Times New Roman"/>
                <a:cs typeface="Times New Roman"/>
              </a:endParaRPr>
            </a:p>
          </p:txBody>
        </p:sp>
        <p:sp>
          <p:nvSpPr>
            <p:cNvPr id="21" name="Rectangle 10">
              <a:extLst>
                <a:ext uri="{FF2B5EF4-FFF2-40B4-BE49-F238E27FC236}">
                  <a16:creationId xmlns:a16="http://schemas.microsoft.com/office/drawing/2014/main" id="{CD774053-E082-864C-9243-28BD8094AE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0834" y="2604535"/>
              <a:ext cx="3312556" cy="1355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600" u="sng" dirty="0">
                  <a:latin typeface="Times New Roman"/>
                  <a:cs typeface="Times New Roman"/>
                </a:rPr>
                <a:t>Semantics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/>
                  <a:cs typeface="Times New Roman"/>
                </a:rPr>
                <a:t>Jump to execute the </a:t>
              </a:r>
              <a:br>
                <a:rPr lang="en-US" sz="1600" dirty="0">
                  <a:latin typeface="Times New Roman"/>
                  <a:cs typeface="Times New Roman"/>
                </a:rPr>
              </a:br>
              <a:r>
                <a:rPr lang="en-US" sz="1600" dirty="0">
                  <a:latin typeface="Times New Roman"/>
                  <a:cs typeface="Times New Roman"/>
                </a:rPr>
                <a:t>command just after </a:t>
              </a:r>
              <a:r>
                <a:rPr lang="en-US" sz="1600" i="1" dirty="0">
                  <a:latin typeface="Times New Roman"/>
                  <a:cs typeface="Times New Roman"/>
                </a:rPr>
                <a:t>label.</a:t>
              </a:r>
            </a:p>
          </p:txBody>
        </p:sp>
      </p:grpSp>
      <p:sp>
        <p:nvSpPr>
          <p:cNvPr id="17" name="Rectangle 10">
            <a:extLst>
              <a:ext uri="{FF2B5EF4-FFF2-40B4-BE49-F238E27FC236}">
                <a16:creationId xmlns:a16="http://schemas.microsoft.com/office/drawing/2014/main" id="{1FA8A83E-8AB6-7441-85E2-4C9CDC3F8D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026" y="1623606"/>
            <a:ext cx="2821318" cy="1961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>
              <a:spcBef>
                <a:spcPts val="696"/>
              </a:spcBef>
              <a:spcAft>
                <a:spcPts val="912"/>
              </a:spcAft>
              <a:buSzPct val="100000"/>
            </a:pP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VM branching commands</a:t>
            </a:r>
          </a:p>
          <a:p>
            <a:pPr marL="271463" indent="-271463">
              <a:spcBef>
                <a:spcPts val="600"/>
              </a:spcBef>
              <a:buSzPct val="100000"/>
              <a:buFont typeface="Arial"/>
              <a:buChar char="•"/>
            </a:pPr>
            <a:r>
              <a:rPr lang="en-US" sz="1400" dirty="0">
                <a:latin typeface="Consolas"/>
                <a:cs typeface="Consolas"/>
              </a:rPr>
              <a:t>label</a:t>
            </a:r>
            <a:endParaRPr lang="en-US" sz="1400" i="1" dirty="0">
              <a:latin typeface="Times New Roman"/>
              <a:cs typeface="Times New Roman"/>
            </a:endParaRPr>
          </a:p>
          <a:p>
            <a:pPr marL="271463" indent="-271463">
              <a:spcBef>
                <a:spcPts val="1000"/>
              </a:spcBef>
              <a:buSzPct val="100000"/>
              <a:buFont typeface="Arial"/>
              <a:buChar char="•"/>
            </a:pPr>
            <a:r>
              <a:rPr lang="en-US" sz="1400" dirty="0">
                <a:latin typeface="Consolas"/>
                <a:cs typeface="Consolas"/>
              </a:rPr>
              <a:t>goto</a:t>
            </a:r>
            <a:endParaRPr lang="en-US" sz="1400" i="1" dirty="0">
              <a:latin typeface="Consolas"/>
              <a:cs typeface="Consolas"/>
            </a:endParaRPr>
          </a:p>
          <a:p>
            <a:pPr marL="271463" indent="-271463">
              <a:spcBef>
                <a:spcPts val="1000"/>
              </a:spcBef>
              <a:buSzPct val="100000"/>
              <a:buFont typeface="Arial"/>
              <a:buChar char="•"/>
            </a:pPr>
            <a:r>
              <a:rPr lang="en-US" sz="1400" dirty="0">
                <a:latin typeface="Consolas"/>
                <a:cs typeface="Consolas"/>
              </a:rPr>
              <a:t>if-goto</a:t>
            </a:r>
            <a:endParaRPr lang="en-US" sz="1400" i="1" dirty="0">
              <a:latin typeface="Times New Roman"/>
              <a:cs typeface="Times New Roman"/>
            </a:endParaRPr>
          </a:p>
          <a:p>
            <a:pPr marL="342900" indent="-342900"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endParaRPr lang="en-US" i="1" dirty="0">
              <a:latin typeface="Times New Roman"/>
              <a:cs typeface="Times New Roman"/>
            </a:endParaRPr>
          </a:p>
          <a:p>
            <a:pPr marL="342900" indent="-342900"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56D6EB74-44DA-D543-80B3-DAC04B0443ED}"/>
              </a:ext>
            </a:extLst>
          </p:cNvPr>
          <p:cNvSpPr/>
          <p:nvPr/>
        </p:nvSpPr>
        <p:spPr>
          <a:xfrm>
            <a:off x="381760" y="2381461"/>
            <a:ext cx="482531" cy="32758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299F2E1C-20C3-A64C-9088-56A8FCF38E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9969" y="1269993"/>
            <a:ext cx="2100309" cy="513080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190800" rIns="9360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x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*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y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function mult 2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push 0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pop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push 1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pop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432FF"/>
                </a:solidFill>
                <a:latin typeface="Consolas"/>
                <a:ea typeface="Consolas"/>
                <a:cs typeface="Consolas"/>
              </a:rPr>
              <a:t>label WHILE_LOOP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y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gt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if-goto END_LOOP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x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add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pop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1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add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pop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goto WHILE_LOOP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label END_LOOP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latin typeface="Consolas"/>
                <a:cs typeface="Consolas"/>
              </a:rPr>
              <a:t>return</a:t>
            </a:r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6901901D-FCF5-3941-AE22-6EB35AE33C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600" y="959148"/>
            <a:ext cx="3429149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VM code </a:t>
            </a:r>
            <a:r>
              <a:rPr lang="en-US" sz="1200" dirty="0">
                <a:latin typeface="Times New Roman"/>
                <a:cs typeface="Times New Roman"/>
              </a:rPr>
              <a:t>(with symbols)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5DEA8C-C960-AC4E-A9E5-F1D9F9048FE9}"/>
              </a:ext>
            </a:extLst>
          </p:cNvPr>
          <p:cNvSpPr/>
          <p:nvPr/>
        </p:nvSpPr>
        <p:spPr>
          <a:xfrm>
            <a:off x="3687711" y="5476844"/>
            <a:ext cx="1462219" cy="260825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88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commands</a:t>
            </a: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C9166F69-A5EB-EF45-B336-E8DBA6CA8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026" y="1623606"/>
            <a:ext cx="2821318" cy="1961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>
              <a:spcBef>
                <a:spcPts val="696"/>
              </a:spcBef>
              <a:spcAft>
                <a:spcPts val="912"/>
              </a:spcAft>
              <a:buSzPct val="100000"/>
            </a:pP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VM branching commands</a:t>
            </a:r>
          </a:p>
          <a:p>
            <a:pPr marL="271463" indent="-271463">
              <a:spcBef>
                <a:spcPts val="600"/>
              </a:spcBef>
              <a:buSzPct val="100000"/>
              <a:buFont typeface="Arial"/>
              <a:buChar char="•"/>
            </a:pPr>
            <a:r>
              <a:rPr lang="en-US" sz="1400" dirty="0">
                <a:latin typeface="Consolas"/>
                <a:cs typeface="Consolas"/>
              </a:rPr>
              <a:t>label</a:t>
            </a:r>
            <a:endParaRPr lang="en-US" sz="1400" i="1" dirty="0">
              <a:latin typeface="Times New Roman"/>
              <a:cs typeface="Times New Roman"/>
            </a:endParaRPr>
          </a:p>
          <a:p>
            <a:pPr marL="271463" indent="-271463">
              <a:spcBef>
                <a:spcPts val="1000"/>
              </a:spcBef>
              <a:buSzPct val="100000"/>
              <a:buFont typeface="Arial"/>
              <a:buChar char="•"/>
            </a:pPr>
            <a:r>
              <a:rPr lang="en-US" sz="1400" dirty="0">
                <a:latin typeface="Consolas"/>
                <a:cs typeface="Consolas"/>
              </a:rPr>
              <a:t>goto</a:t>
            </a:r>
            <a:endParaRPr lang="en-US" sz="1400" i="1" dirty="0">
              <a:latin typeface="Consolas"/>
              <a:cs typeface="Consolas"/>
            </a:endParaRPr>
          </a:p>
          <a:p>
            <a:pPr marL="271463" indent="-271463">
              <a:spcBef>
                <a:spcPts val="1000"/>
              </a:spcBef>
              <a:buSzPct val="100000"/>
              <a:buFont typeface="Arial"/>
              <a:buChar char="•"/>
            </a:pPr>
            <a:r>
              <a:rPr lang="en-US" sz="1400" dirty="0">
                <a:latin typeface="Consolas"/>
                <a:cs typeface="Consolas"/>
              </a:rPr>
              <a:t>if-goto</a:t>
            </a:r>
            <a:endParaRPr lang="en-US" sz="1400" i="1" dirty="0">
              <a:latin typeface="Times New Roman"/>
              <a:cs typeface="Times New Roman"/>
            </a:endParaRPr>
          </a:p>
          <a:p>
            <a:pPr marL="342900" indent="-342900"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endParaRPr lang="en-US" i="1" dirty="0">
              <a:latin typeface="Times New Roman"/>
              <a:cs typeface="Times New Roman"/>
            </a:endParaRPr>
          </a:p>
          <a:p>
            <a:pPr marL="342900" indent="-342900"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119395-5234-8949-A0C6-B28CE5C764F4}"/>
              </a:ext>
            </a:extLst>
          </p:cNvPr>
          <p:cNvSpPr/>
          <p:nvPr/>
        </p:nvSpPr>
        <p:spPr>
          <a:xfrm>
            <a:off x="381760" y="2709049"/>
            <a:ext cx="482531" cy="32758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D72F8E96-E38B-AC4B-91D4-955F33240E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9969" y="1269993"/>
            <a:ext cx="2100309" cy="513080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190800" rIns="9360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x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*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y</a:t>
            </a:r>
            <a:endParaRPr lang="en-US" sz="1200" b="1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function mult 2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push 0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pop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push 1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pop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label WHILE_LOOP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y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gt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if-goto END_LOOP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x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add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pop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1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add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pop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goto WHILE_LOOP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432FF"/>
                </a:solidFill>
                <a:latin typeface="Consolas"/>
                <a:cs typeface="Consolas"/>
              </a:rPr>
              <a:t>label END_LOOP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push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return</a:t>
            </a:r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8DD1DDDE-DD79-774C-8CA7-8E5975457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600" y="959148"/>
            <a:ext cx="3429149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VM code </a:t>
            </a:r>
            <a:r>
              <a:rPr lang="en-US" sz="1200" dirty="0">
                <a:latin typeface="Times New Roman"/>
                <a:cs typeface="Times New Roman"/>
              </a:rPr>
              <a:t>(with symbols)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D7B6FB-5D46-6748-8C46-499463DE6F84}"/>
              </a:ext>
            </a:extLst>
          </p:cNvPr>
          <p:cNvSpPr/>
          <p:nvPr/>
        </p:nvSpPr>
        <p:spPr>
          <a:xfrm>
            <a:off x="3619013" y="3505200"/>
            <a:ext cx="1606130" cy="25346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187A5B-FDFD-B946-8C6E-56BC444FB08D}"/>
              </a:ext>
            </a:extLst>
          </p:cNvPr>
          <p:cNvGrpSpPr/>
          <p:nvPr/>
        </p:nvGrpSpPr>
        <p:grpSpPr>
          <a:xfrm>
            <a:off x="5745939" y="1196526"/>
            <a:ext cx="4716725" cy="2214097"/>
            <a:chOff x="5745939" y="1196526"/>
            <a:chExt cx="4716725" cy="2214097"/>
          </a:xfrm>
        </p:grpSpPr>
        <p:sp>
          <p:nvSpPr>
            <p:cNvPr id="27" name="Rectangle 10">
              <a:extLst>
                <a:ext uri="{FF2B5EF4-FFF2-40B4-BE49-F238E27FC236}">
                  <a16:creationId xmlns:a16="http://schemas.microsoft.com/office/drawing/2014/main" id="{FFD67A85-98B4-8C46-978D-0B16B1B22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4837" y="1196526"/>
              <a:ext cx="321551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u="sng" dirty="0">
                  <a:latin typeface="Times New Roman"/>
                  <a:cs typeface="Times New Roman"/>
                </a:rPr>
                <a:t>Syntax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36B591E-8552-4A47-8F64-A309FA112A42}"/>
                </a:ext>
              </a:extLst>
            </p:cNvPr>
            <p:cNvGrpSpPr/>
            <p:nvPr/>
          </p:nvGrpSpPr>
          <p:grpSpPr>
            <a:xfrm>
              <a:off x="5745939" y="1196526"/>
              <a:ext cx="4716725" cy="2214097"/>
              <a:chOff x="5745939" y="1196526"/>
              <a:chExt cx="4716725" cy="2214097"/>
            </a:xfrm>
          </p:grpSpPr>
          <p:sp>
            <p:nvSpPr>
              <p:cNvPr id="29" name="Rectangle 10">
                <a:extLst>
                  <a:ext uri="{FF2B5EF4-FFF2-40B4-BE49-F238E27FC236}">
                    <a16:creationId xmlns:a16="http://schemas.microsoft.com/office/drawing/2014/main" id="{91FB4C2A-61FE-9C4C-96FE-166F0B6815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4837" y="1196526"/>
                <a:ext cx="3215510" cy="381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/>
              <a:lstStyle/>
              <a:p>
                <a:pPr marL="342900" indent="-342900" algn="l">
                  <a:spcBef>
                    <a:spcPct val="60000"/>
                  </a:spcBef>
                  <a:spcAft>
                    <a:spcPct val="70000"/>
                  </a:spcAft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600" u="sng" dirty="0">
                    <a:latin typeface="Times New Roman"/>
                    <a:cs typeface="Times New Roman"/>
                  </a:rPr>
                  <a:t>Syntax</a:t>
                </a:r>
              </a:p>
            </p:txBody>
          </p:sp>
          <p:sp>
            <p:nvSpPr>
              <p:cNvPr id="30" name="Rectangle 10">
                <a:extLst>
                  <a:ext uri="{FF2B5EF4-FFF2-40B4-BE49-F238E27FC236}">
                    <a16:creationId xmlns:a16="http://schemas.microsoft.com/office/drawing/2014/main" id="{B06558EF-8D46-7546-B352-269EBF0F9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5939" y="1507688"/>
                <a:ext cx="4716725" cy="1902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/>
              <a:lstStyle/>
              <a:p>
                <a:pPr marL="342900" indent="-342900" algn="l">
                  <a:spcBef>
                    <a:spcPct val="60000"/>
                  </a:spcBef>
                  <a:spcAft>
                    <a:spcPct val="70000"/>
                  </a:spcAft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400" dirty="0">
                    <a:latin typeface="Consolas"/>
                    <a:cs typeface="Consolas"/>
                  </a:rPr>
                  <a:t>if-goto</a:t>
                </a:r>
                <a:r>
                  <a:rPr lang="en-US" sz="1400" dirty="0">
                    <a:latin typeface="Times New Roman"/>
                    <a:cs typeface="Times New Roman"/>
                  </a:rPr>
                  <a:t> </a:t>
                </a:r>
                <a:r>
                  <a:rPr lang="en-US" sz="1400" i="1" dirty="0">
                    <a:latin typeface="Times New Roman"/>
                    <a:cs typeface="Times New Roman"/>
                  </a:rPr>
                  <a:t>label</a:t>
                </a:r>
                <a:endParaRPr lang="en-US" sz="1600" i="1" dirty="0">
                  <a:latin typeface="Times New Roman"/>
                  <a:cs typeface="Times New Roman"/>
                </a:endParaRPr>
              </a:p>
              <a:p>
                <a:pPr>
                  <a:spcBef>
                    <a:spcPts val="300"/>
                  </a:spcBef>
                  <a:buClr>
                    <a:srgbClr val="006600"/>
                  </a:buClr>
                  <a:buSzPct val="85000"/>
                </a:pPr>
                <a:r>
                  <a:rPr lang="en-US" sz="1600" u="sng" dirty="0">
                    <a:latin typeface="Times New Roman"/>
                    <a:cs typeface="Times New Roman"/>
                  </a:rPr>
                  <a:t>Semantics</a:t>
                </a:r>
              </a:p>
              <a:p>
                <a:pPr marL="180975" indent="-180975">
                  <a:spcBef>
                    <a:spcPts val="300"/>
                  </a:spcBef>
                  <a:buSzPct val="60000"/>
                  <a:buFont typeface="+mj-lt"/>
                  <a:buAutoNum type="arabicPeriod"/>
                  <a:tabLst>
                    <a:tab pos="268288" algn="l"/>
                  </a:tabLst>
                </a:pPr>
                <a:r>
                  <a:rPr lang="en-US" dirty="0">
                    <a:latin typeface="Times New Roman"/>
                    <a:cs typeface="Times New Roman"/>
                  </a:rPr>
                  <a:t> </a:t>
                </a:r>
                <a:r>
                  <a:rPr lang="en-US" sz="1400" dirty="0">
                    <a:latin typeface="Times New Roman"/>
                    <a:cs typeface="Times New Roman"/>
                  </a:rPr>
                  <a:t>let</a:t>
                </a:r>
                <a:r>
                  <a:rPr lang="en-US" dirty="0">
                    <a:latin typeface="Times New Roman"/>
                    <a:cs typeface="Times New Roman"/>
                  </a:rPr>
                  <a:t> </a:t>
                </a:r>
                <a:r>
                  <a:rPr lang="en-US" sz="1400" i="1" dirty="0">
                    <a:latin typeface="Times New Roman"/>
                    <a:cs typeface="Times New Roman"/>
                  </a:rPr>
                  <a:t>cond</a:t>
                </a:r>
                <a:r>
                  <a:rPr lang="en-US" sz="1400" dirty="0">
                    <a:latin typeface="Times New Roman"/>
                    <a:cs typeface="Times New Roman"/>
                  </a:rPr>
                  <a:t> = </a:t>
                </a:r>
                <a:r>
                  <a:rPr lang="en-US" sz="1200" dirty="0">
                    <a:latin typeface="Consolas"/>
                    <a:cs typeface="Consolas"/>
                  </a:rPr>
                  <a:t>pop</a:t>
                </a:r>
                <a:endParaRPr lang="en-US" sz="1400" dirty="0">
                  <a:latin typeface="Times New Roman"/>
                  <a:cs typeface="Times New Roman"/>
                </a:endParaRPr>
              </a:p>
              <a:p>
                <a:pPr marL="180975" indent="-180975">
                  <a:spcBef>
                    <a:spcPts val="300"/>
                  </a:spcBef>
                  <a:buSzPct val="60000"/>
                  <a:buFont typeface="+mj-lt"/>
                  <a:buAutoNum type="arabicPeriod"/>
                  <a:tabLst>
                    <a:tab pos="268288" algn="l"/>
                  </a:tabLst>
                </a:pPr>
                <a:r>
                  <a:rPr lang="en-US" dirty="0">
                    <a:latin typeface="Times New Roman"/>
                    <a:cs typeface="Times New Roman"/>
                  </a:rPr>
                  <a:t> </a:t>
                </a:r>
                <a:r>
                  <a:rPr lang="en-US" sz="1400" dirty="0">
                    <a:latin typeface="Times New Roman"/>
                    <a:cs typeface="Times New Roman"/>
                  </a:rPr>
                  <a:t>if </a:t>
                </a:r>
                <a:r>
                  <a:rPr lang="en-US" sz="1400" i="1" dirty="0">
                    <a:latin typeface="Times New Roman"/>
                    <a:cs typeface="Times New Roman"/>
                  </a:rPr>
                  <a:t>cond</a:t>
                </a:r>
                <a:r>
                  <a:rPr lang="en-US" sz="1400" dirty="0">
                    <a:latin typeface="Times New Roman"/>
                    <a:cs typeface="Times New Roman"/>
                  </a:rPr>
                  <a:t>  jump to execute the</a:t>
                </a:r>
                <a:br>
                  <a:rPr lang="en-US" sz="1400" dirty="0">
                    <a:latin typeface="Times New Roman"/>
                    <a:cs typeface="Times New Roman"/>
                  </a:rPr>
                </a:br>
                <a:r>
                  <a:rPr lang="en-US" sz="1400" dirty="0">
                    <a:latin typeface="Times New Roman"/>
                    <a:cs typeface="Times New Roman"/>
                  </a:rPr>
                  <a:t>              command just after </a:t>
                </a:r>
                <a:r>
                  <a:rPr lang="en-US" sz="1400" i="1" dirty="0">
                    <a:latin typeface="Times New Roman"/>
                    <a:cs typeface="Times New Roman"/>
                  </a:rPr>
                  <a:t>label</a:t>
                </a:r>
                <a:br>
                  <a:rPr lang="en-US" sz="1400" i="1" dirty="0">
                    <a:latin typeface="Times New Roman"/>
                    <a:cs typeface="Times New Roman"/>
                  </a:rPr>
                </a:br>
                <a:r>
                  <a:rPr lang="en-US" sz="1400" i="1" dirty="0">
                    <a:latin typeface="Times New Roman"/>
                    <a:cs typeface="Times New Roman"/>
                  </a:rPr>
                  <a:t> </a:t>
                </a:r>
                <a:r>
                  <a:rPr lang="en-US" sz="1400" dirty="0">
                    <a:latin typeface="Times New Roman"/>
                    <a:cs typeface="Times New Roman"/>
                  </a:rPr>
                  <a:t>else execute the next command.</a:t>
                </a:r>
                <a:endParaRPr lang="en-US" sz="1600" dirty="0">
                  <a:latin typeface="Times New Roman"/>
                  <a:cs typeface="Times New Roman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5897BFF-8E90-BF08-CE2F-3C3AFBA7BF5E}"/>
              </a:ext>
            </a:extLst>
          </p:cNvPr>
          <p:cNvSpPr txBox="1"/>
          <p:nvPr/>
        </p:nvSpPr>
        <p:spPr>
          <a:xfrm>
            <a:off x="11870871" y="24492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5982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commands</a:t>
            </a: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4765DA21-A3F5-5940-944D-3C5FD88D3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4837" y="1196526"/>
            <a:ext cx="321551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u="sng" dirty="0">
                <a:latin typeface="Times New Roman"/>
                <a:cs typeface="Times New Roman"/>
              </a:rPr>
              <a:t>Syntax</a:t>
            </a:r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1757BE6D-F8ED-B64F-ABE7-4AA1866C46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5940" y="3396071"/>
            <a:ext cx="3359960" cy="1347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u="sng" dirty="0">
                <a:latin typeface="Times New Roman"/>
                <a:cs typeface="Times New Roman"/>
              </a:rPr>
              <a:t>Assumption: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</a:p>
          <a:p>
            <a:pPr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The code writer is expected to write code that  pushes the condition (a logical expression) to the stack before the </a:t>
            </a:r>
            <a:r>
              <a:rPr lang="en-US" sz="1200" dirty="0">
                <a:latin typeface="Consolas"/>
                <a:cs typeface="Consolas"/>
              </a:rPr>
              <a:t>if-goto</a:t>
            </a:r>
            <a:r>
              <a:rPr lang="en-US" sz="1400" dirty="0">
                <a:latin typeface="Times New Roman"/>
                <a:cs typeface="Times New Roman"/>
              </a:rPr>
              <a:t> command.</a:t>
            </a:r>
          </a:p>
          <a:p>
            <a:pPr algn="l">
              <a:spcBef>
                <a:spcPts val="6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In this example, the highlighted code implements the abstraction:</a:t>
            </a:r>
            <a:br>
              <a:rPr lang="en-US" sz="1400" dirty="0">
                <a:latin typeface="Times New Roman"/>
                <a:cs typeface="Times New Roman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1400" dirty="0">
                <a:latin typeface="Times New Roman"/>
                <a:cs typeface="Times New Roman"/>
              </a:rPr>
              <a:t> (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y)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END_LOOP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C9166F69-A5EB-EF45-B336-E8DBA6CA8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026" y="1623606"/>
            <a:ext cx="2821318" cy="1961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>
              <a:spcBef>
                <a:spcPts val="696"/>
              </a:spcBef>
              <a:spcAft>
                <a:spcPts val="912"/>
              </a:spcAft>
              <a:buSzPct val="100000"/>
            </a:pP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VM branching commands</a:t>
            </a:r>
          </a:p>
          <a:p>
            <a:pPr marL="271463" indent="-271463">
              <a:spcBef>
                <a:spcPts val="600"/>
              </a:spcBef>
              <a:buSzPct val="100000"/>
              <a:buFont typeface="Arial"/>
              <a:buChar char="•"/>
            </a:pPr>
            <a:r>
              <a:rPr lang="en-US" sz="1400" dirty="0">
                <a:latin typeface="Consolas"/>
                <a:cs typeface="Consolas"/>
              </a:rPr>
              <a:t>label</a:t>
            </a:r>
            <a:endParaRPr lang="en-US" sz="1400" i="1" dirty="0">
              <a:latin typeface="Times New Roman"/>
              <a:cs typeface="Times New Roman"/>
            </a:endParaRPr>
          </a:p>
          <a:p>
            <a:pPr marL="271463" indent="-271463">
              <a:spcBef>
                <a:spcPts val="1000"/>
              </a:spcBef>
              <a:buSzPct val="100000"/>
              <a:buFont typeface="Arial"/>
              <a:buChar char="•"/>
            </a:pPr>
            <a:r>
              <a:rPr lang="en-US" sz="1400" dirty="0">
                <a:latin typeface="Consolas"/>
                <a:cs typeface="Consolas"/>
              </a:rPr>
              <a:t>goto</a:t>
            </a:r>
            <a:endParaRPr lang="en-US" sz="1400" i="1" dirty="0">
              <a:latin typeface="Consolas"/>
              <a:cs typeface="Consolas"/>
            </a:endParaRPr>
          </a:p>
          <a:p>
            <a:pPr marL="271463" indent="-271463">
              <a:spcBef>
                <a:spcPts val="1000"/>
              </a:spcBef>
              <a:buSzPct val="100000"/>
              <a:buFont typeface="Arial"/>
              <a:buChar char="•"/>
            </a:pPr>
            <a:r>
              <a:rPr lang="en-US" sz="1400" dirty="0">
                <a:latin typeface="Consolas"/>
                <a:cs typeface="Consolas"/>
              </a:rPr>
              <a:t>if-goto</a:t>
            </a:r>
            <a:endParaRPr lang="en-US" sz="1400" i="1" dirty="0">
              <a:latin typeface="Times New Roman"/>
              <a:cs typeface="Times New Roman"/>
            </a:endParaRPr>
          </a:p>
          <a:p>
            <a:pPr marL="342900" indent="-342900"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endParaRPr lang="en-US" i="1" dirty="0">
              <a:latin typeface="Times New Roman"/>
              <a:cs typeface="Times New Roman"/>
            </a:endParaRPr>
          </a:p>
          <a:p>
            <a:pPr marL="342900" indent="-342900"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119395-5234-8949-A0C6-B28CE5C764F4}"/>
              </a:ext>
            </a:extLst>
          </p:cNvPr>
          <p:cNvSpPr/>
          <p:nvPr/>
        </p:nvSpPr>
        <p:spPr>
          <a:xfrm>
            <a:off x="381760" y="2709049"/>
            <a:ext cx="482531" cy="32758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315250E8-E68C-9C40-8339-7E89310D5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4837" y="1196526"/>
            <a:ext cx="321551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u="sng" dirty="0">
                <a:latin typeface="Times New Roman"/>
                <a:cs typeface="Times New Roman"/>
              </a:rPr>
              <a:t>Syntax</a:t>
            </a:r>
          </a:p>
        </p:txBody>
      </p:sp>
      <p:sp>
        <p:nvSpPr>
          <p:cNvPr id="27" name="Text Box 3">
            <a:extLst>
              <a:ext uri="{FF2B5EF4-FFF2-40B4-BE49-F238E27FC236}">
                <a16:creationId xmlns:a16="http://schemas.microsoft.com/office/drawing/2014/main" id="{48E045F7-F851-E645-8078-74C03DD164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9969" y="1269993"/>
            <a:ext cx="2100309" cy="513080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190800" rIns="9360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x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*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y 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function mult 2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push 0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pop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push 1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pop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label WHILE_LOOP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solidFill>
                  <a:srgbClr val="0432FF"/>
                </a:solidFill>
                <a:latin typeface="Consolas"/>
                <a:ea typeface="Consolas"/>
                <a:cs typeface="Consolas"/>
              </a:rPr>
              <a:t>push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432FF"/>
                </a:solidFill>
                <a:latin typeface="Consolas"/>
                <a:ea typeface="Consolas"/>
                <a:cs typeface="Consolas"/>
              </a:rPr>
              <a:t>   push y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432FF"/>
                </a:solidFill>
                <a:latin typeface="Consolas"/>
                <a:ea typeface="Consolas"/>
                <a:cs typeface="Consolas"/>
              </a:rPr>
              <a:t>   gt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solidFill>
                  <a:srgbClr val="0432FF"/>
                </a:solidFill>
                <a:latin typeface="Consolas"/>
                <a:ea typeface="Consolas"/>
                <a:cs typeface="Consolas"/>
              </a:rPr>
              <a:t>if-goto END_LOOP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x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add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pop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1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add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pop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goto WHILE_LOOP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432FF"/>
                </a:solidFill>
                <a:latin typeface="Consolas"/>
                <a:cs typeface="Consolas"/>
              </a:rPr>
              <a:t>label END_LOOP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push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return</a:t>
            </a:r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B1A149C3-1FE5-284E-A04E-C56B00738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600" y="959148"/>
            <a:ext cx="3429149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VM code </a:t>
            </a:r>
            <a:r>
              <a:rPr lang="en-US" sz="1200" dirty="0">
                <a:latin typeface="Times New Roman"/>
                <a:cs typeface="Times New Roman"/>
              </a:rPr>
              <a:t>(with symbols)</a:t>
            </a: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C9FA601B-5A0B-5BE4-E35F-53CDC55A3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5939" y="1507688"/>
            <a:ext cx="4716725" cy="1902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Consolas"/>
                <a:cs typeface="Consolas"/>
              </a:rPr>
              <a:t>if-goto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label</a:t>
            </a:r>
            <a:endParaRPr lang="en-US" sz="1600" i="1" dirty="0">
              <a:latin typeface="Times New Roman"/>
              <a:cs typeface="Times New Roman"/>
            </a:endParaRP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600" u="sng" dirty="0">
                <a:latin typeface="Times New Roman"/>
                <a:cs typeface="Times New Roman"/>
              </a:rPr>
              <a:t>Semantics</a:t>
            </a:r>
          </a:p>
          <a:p>
            <a:pPr marL="180975" indent="-180975">
              <a:spcBef>
                <a:spcPts val="300"/>
              </a:spcBef>
              <a:buSzPct val="60000"/>
              <a:buFont typeface="+mj-lt"/>
              <a:buAutoNum type="arabicPeriod"/>
              <a:tabLst>
                <a:tab pos="268288" algn="l"/>
              </a:tabLst>
            </a:pP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let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cond</a:t>
            </a:r>
            <a:r>
              <a:rPr lang="en-US" sz="1400" dirty="0">
                <a:latin typeface="Times New Roman"/>
                <a:cs typeface="Times New Roman"/>
              </a:rPr>
              <a:t> = </a:t>
            </a:r>
            <a:r>
              <a:rPr lang="en-US" sz="1200" dirty="0">
                <a:latin typeface="Consolas"/>
                <a:cs typeface="Consolas"/>
              </a:rPr>
              <a:t>pop</a:t>
            </a:r>
            <a:endParaRPr lang="en-US" sz="1400" dirty="0">
              <a:latin typeface="Times New Roman"/>
              <a:cs typeface="Times New Roman"/>
            </a:endParaRPr>
          </a:p>
          <a:p>
            <a:pPr marL="180975" indent="-180975">
              <a:spcBef>
                <a:spcPts val="300"/>
              </a:spcBef>
              <a:buSzPct val="60000"/>
              <a:buFont typeface="+mj-lt"/>
              <a:buAutoNum type="arabicPeriod"/>
              <a:tabLst>
                <a:tab pos="268288" algn="l"/>
              </a:tabLst>
            </a:pP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if </a:t>
            </a:r>
            <a:r>
              <a:rPr lang="en-US" sz="1400" i="1" dirty="0">
                <a:latin typeface="Times New Roman"/>
                <a:cs typeface="Times New Roman"/>
              </a:rPr>
              <a:t>cond</a:t>
            </a:r>
            <a:r>
              <a:rPr lang="en-US" sz="1400" dirty="0">
                <a:latin typeface="Times New Roman"/>
                <a:cs typeface="Times New Roman"/>
              </a:rPr>
              <a:t>  jump to execute the</a:t>
            </a:r>
            <a:br>
              <a:rPr lang="en-US" sz="1400" dirty="0">
                <a:latin typeface="Times New Roman"/>
                <a:cs typeface="Times New Roman"/>
              </a:rPr>
            </a:br>
            <a:r>
              <a:rPr lang="en-US" sz="1400" dirty="0">
                <a:latin typeface="Times New Roman"/>
                <a:cs typeface="Times New Roman"/>
              </a:rPr>
              <a:t>              command just after </a:t>
            </a:r>
            <a:r>
              <a:rPr lang="en-US" sz="1400" i="1" dirty="0">
                <a:latin typeface="Times New Roman"/>
                <a:cs typeface="Times New Roman"/>
              </a:rPr>
              <a:t>label</a:t>
            </a:r>
            <a:br>
              <a:rPr lang="en-US" sz="1400" i="1" dirty="0">
                <a:latin typeface="Times New Roman"/>
                <a:cs typeface="Times New Roman"/>
              </a:rPr>
            </a:br>
            <a:r>
              <a:rPr lang="en-US" sz="1400" i="1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else execute the next command.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60589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commands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406013" y="3935056"/>
            <a:ext cx="1292620" cy="1333253"/>
            <a:chOff x="827729" y="3538149"/>
            <a:chExt cx="1292620" cy="1333253"/>
          </a:xfrm>
        </p:grpSpPr>
        <p:sp>
          <p:nvSpPr>
            <p:cNvPr id="6" name="TextBox 5"/>
            <p:cNvSpPr txBox="1"/>
            <p:nvPr/>
          </p:nvSpPr>
          <p:spPr>
            <a:xfrm>
              <a:off x="1065845" y="4502070"/>
              <a:ext cx="1054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compiler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827729" y="3538149"/>
              <a:ext cx="578276" cy="601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3223600" y="959148"/>
            <a:ext cx="3429149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VM code </a:t>
            </a:r>
            <a:r>
              <a:rPr lang="en-US" sz="1200" dirty="0">
                <a:latin typeface="Times New Roman"/>
                <a:cs typeface="Times New Roman"/>
              </a:rPr>
              <a:t>(with symbols)</a:t>
            </a: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C9166F69-A5EB-EF45-B336-E8DBA6CA8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026" y="1623606"/>
            <a:ext cx="2821318" cy="1961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>
              <a:spcBef>
                <a:spcPts val="696"/>
              </a:spcBef>
              <a:spcAft>
                <a:spcPts val="912"/>
              </a:spcAft>
              <a:buSzPct val="100000"/>
            </a:pP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VM branching commands</a:t>
            </a:r>
          </a:p>
          <a:p>
            <a:pPr marL="271463" indent="-271463">
              <a:spcBef>
                <a:spcPts val="600"/>
              </a:spcBef>
              <a:buSzPct val="100000"/>
              <a:buFont typeface="Arial"/>
              <a:buChar char="•"/>
            </a:pPr>
            <a:r>
              <a:rPr lang="en-US" sz="1400" dirty="0">
                <a:latin typeface="Consolas"/>
                <a:cs typeface="Consolas"/>
              </a:rPr>
              <a:t>label</a:t>
            </a:r>
            <a:endParaRPr lang="en-US" sz="1400" i="1" dirty="0">
              <a:latin typeface="Times New Roman"/>
              <a:cs typeface="Times New Roman"/>
            </a:endParaRPr>
          </a:p>
          <a:p>
            <a:pPr marL="271463" indent="-271463">
              <a:spcBef>
                <a:spcPts val="1000"/>
              </a:spcBef>
              <a:buSzPct val="100000"/>
              <a:buFont typeface="Arial"/>
              <a:buChar char="•"/>
            </a:pPr>
            <a:r>
              <a:rPr lang="en-US" sz="1400" dirty="0">
                <a:latin typeface="Consolas"/>
                <a:cs typeface="Consolas"/>
              </a:rPr>
              <a:t>goto</a:t>
            </a:r>
            <a:endParaRPr lang="en-US" sz="1400" i="1" dirty="0">
              <a:latin typeface="Consolas"/>
              <a:cs typeface="Consolas"/>
            </a:endParaRPr>
          </a:p>
          <a:p>
            <a:pPr marL="271463" indent="-271463">
              <a:spcBef>
                <a:spcPts val="1000"/>
              </a:spcBef>
              <a:buSzPct val="100000"/>
              <a:buFont typeface="Arial"/>
              <a:buChar char="•"/>
            </a:pPr>
            <a:r>
              <a:rPr lang="en-US" sz="1400" dirty="0">
                <a:latin typeface="Consolas"/>
                <a:cs typeface="Consolas"/>
              </a:rPr>
              <a:t>if-goto</a:t>
            </a:r>
            <a:endParaRPr lang="en-US" sz="1400" i="1" dirty="0">
              <a:latin typeface="Times New Roman"/>
              <a:cs typeface="Times New Roman"/>
            </a:endParaRPr>
          </a:p>
          <a:p>
            <a:pPr marL="342900" indent="-342900"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endParaRPr lang="en-US" i="1" dirty="0">
              <a:latin typeface="Times New Roman"/>
              <a:cs typeface="Times New Roman"/>
            </a:endParaRPr>
          </a:p>
          <a:p>
            <a:pPr marL="342900" indent="-342900"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9FB15B5F-0A42-1349-B189-5C277D365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1022" y="1548963"/>
            <a:ext cx="3016462" cy="2286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u="sng" dirty="0">
                <a:latin typeface="Times New Roman"/>
                <a:cs typeface="Times New Roman"/>
              </a:rPr>
              <a:t>Exercise</a:t>
            </a:r>
            <a:endParaRPr lang="en-US" sz="1600" dirty="0">
              <a:latin typeface="Times New Roman"/>
              <a:cs typeface="Times New Roman"/>
            </a:endParaRP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Now that we’ve described the VM branching commands, inspect the code and convince yourself that it computes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</a:p>
          <a:p>
            <a:pPr>
              <a:spcBef>
                <a:spcPts val="1200"/>
              </a:spcBef>
              <a:buClr>
                <a:srgbClr val="006600"/>
              </a:buClr>
              <a:buSzPct val="85000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Click “Tip” if you need one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27205877-5B87-93DF-E4A6-5C5A207228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9969" y="1269993"/>
            <a:ext cx="2100309" cy="513080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190800" rIns="9360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x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*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y</a:t>
            </a:r>
            <a:endParaRPr lang="en-US" sz="1200" b="1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function mult 2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   push 0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   pop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1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pop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label WHILE_LOOP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y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gt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if-goto END_LOOP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x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add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pop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1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add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pop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goto WHILE_LOOP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label END_LOOP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latin typeface="Consolas"/>
                <a:cs typeface="Consolas"/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249459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commands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406013" y="3935056"/>
            <a:ext cx="1292620" cy="1333253"/>
            <a:chOff x="827729" y="3538149"/>
            <a:chExt cx="1292620" cy="1333253"/>
          </a:xfrm>
        </p:grpSpPr>
        <p:sp>
          <p:nvSpPr>
            <p:cNvPr id="6" name="TextBox 5"/>
            <p:cNvSpPr txBox="1"/>
            <p:nvPr/>
          </p:nvSpPr>
          <p:spPr>
            <a:xfrm>
              <a:off x="1065845" y="4502070"/>
              <a:ext cx="1054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compiler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827729" y="3538149"/>
              <a:ext cx="578276" cy="601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3223600" y="959148"/>
            <a:ext cx="3429149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VM code </a:t>
            </a:r>
            <a:r>
              <a:rPr lang="en-US" sz="1200" dirty="0">
                <a:latin typeface="Times New Roman"/>
                <a:cs typeface="Times New Roman"/>
              </a:rPr>
              <a:t>(with symbols)</a:t>
            </a: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C9166F69-A5EB-EF45-B336-E8DBA6CA8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026" y="1623606"/>
            <a:ext cx="2821318" cy="1961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>
              <a:spcBef>
                <a:spcPts val="696"/>
              </a:spcBef>
              <a:spcAft>
                <a:spcPts val="912"/>
              </a:spcAft>
              <a:buSzPct val="100000"/>
            </a:pP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VM branching commands</a:t>
            </a:r>
          </a:p>
          <a:p>
            <a:pPr marL="271463" indent="-271463">
              <a:spcBef>
                <a:spcPts val="600"/>
              </a:spcBef>
              <a:buSzPct val="100000"/>
              <a:buFont typeface="Arial"/>
              <a:buChar char="•"/>
            </a:pPr>
            <a:r>
              <a:rPr lang="en-US" sz="1400" dirty="0">
                <a:latin typeface="Consolas"/>
                <a:cs typeface="Consolas"/>
              </a:rPr>
              <a:t>label</a:t>
            </a:r>
            <a:endParaRPr lang="en-US" sz="1400" i="1" dirty="0">
              <a:latin typeface="Times New Roman"/>
              <a:cs typeface="Times New Roman"/>
            </a:endParaRPr>
          </a:p>
          <a:p>
            <a:pPr marL="271463" indent="-271463">
              <a:spcBef>
                <a:spcPts val="1000"/>
              </a:spcBef>
              <a:buSzPct val="100000"/>
              <a:buFont typeface="Arial"/>
              <a:buChar char="•"/>
            </a:pPr>
            <a:r>
              <a:rPr lang="en-US" sz="1400" dirty="0">
                <a:latin typeface="Consolas"/>
                <a:cs typeface="Consolas"/>
              </a:rPr>
              <a:t>goto</a:t>
            </a:r>
            <a:endParaRPr lang="en-US" sz="1400" i="1" dirty="0">
              <a:latin typeface="Consolas"/>
              <a:cs typeface="Consolas"/>
            </a:endParaRPr>
          </a:p>
          <a:p>
            <a:pPr marL="271463" indent="-271463">
              <a:spcBef>
                <a:spcPts val="1000"/>
              </a:spcBef>
              <a:buSzPct val="100000"/>
              <a:buFont typeface="Arial"/>
              <a:buChar char="•"/>
            </a:pPr>
            <a:r>
              <a:rPr lang="en-US" sz="1400" dirty="0">
                <a:latin typeface="Consolas"/>
                <a:cs typeface="Consolas"/>
              </a:rPr>
              <a:t>if-goto</a:t>
            </a:r>
            <a:endParaRPr lang="en-US" sz="1400" i="1" dirty="0">
              <a:latin typeface="Times New Roman"/>
              <a:cs typeface="Times New Roman"/>
            </a:endParaRPr>
          </a:p>
          <a:p>
            <a:pPr marL="342900" indent="-342900"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endParaRPr lang="en-US" i="1" dirty="0">
              <a:latin typeface="Times New Roman"/>
              <a:cs typeface="Times New Roman"/>
            </a:endParaRPr>
          </a:p>
          <a:p>
            <a:pPr marL="342900" indent="-342900"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9FB15B5F-0A42-1349-B189-5C277D365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1022" y="1548963"/>
            <a:ext cx="3016462" cy="2286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u="sng" dirty="0">
                <a:latin typeface="Times New Roman"/>
                <a:cs typeface="Times New Roman"/>
              </a:rPr>
              <a:t>Exercise</a:t>
            </a:r>
            <a:endParaRPr lang="en-US" sz="1600" dirty="0">
              <a:latin typeface="Times New Roman"/>
              <a:cs typeface="Times New Roman"/>
            </a:endParaRP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Now that we’ve described the VM branching commands, inspect the code and convince yourself that it computes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</a:p>
          <a:p>
            <a:pPr>
              <a:spcBef>
                <a:spcPts val="1200"/>
              </a:spcBef>
              <a:buClr>
                <a:srgbClr val="006600"/>
              </a:buClr>
              <a:buSzPct val="85000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Tip: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code adds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C7537120-BEA6-E6B3-0213-F3B3CC73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9969" y="1269993"/>
            <a:ext cx="2100309" cy="513080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190800" rIns="9360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x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*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y</a:t>
            </a:r>
            <a:endParaRPr lang="en-US" sz="1200" b="1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function mult 2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   push 0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   pop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1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pop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label WHILE_LOOP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y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gt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if-goto END_LOOP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x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add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pop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1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add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pop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goto WHILE_LOOP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label END_LOOP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latin typeface="Consolas"/>
                <a:cs typeface="Consolas"/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1240727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838199" y="997962"/>
            <a:ext cx="8061101" cy="45378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9525" lvl="1">
              <a:spcBef>
                <a:spcPts val="1200"/>
              </a:spcBef>
            </a:pPr>
            <a:r>
              <a:rPr lang="en-US" sz="1800" dirty="0">
                <a:latin typeface="Times New Roman"/>
                <a:cs typeface="Times New Roman"/>
              </a:rPr>
              <a:t>You are welcome to use this presentation, or any part of it, in Nand to Tetris courses,</a:t>
            </a:r>
            <a:r>
              <a:rPr lang="he-IL" sz="180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or in other courses, as you see fit.</a:t>
            </a:r>
          </a:p>
          <a:p>
            <a:pPr marL="9525" lvl="1">
              <a:spcBef>
                <a:spcPts val="1200"/>
              </a:spcBef>
            </a:pPr>
            <a:r>
              <a:rPr lang="en-US" sz="1800" dirty="0">
                <a:latin typeface="Times New Roman"/>
                <a:cs typeface="Times New Roman"/>
              </a:rPr>
              <a:t>Usage is free for instruction in educational, non-profit settings.</a:t>
            </a:r>
          </a:p>
          <a:p>
            <a:pPr marL="9525" lvl="1">
              <a:spcBef>
                <a:spcPts val="1200"/>
              </a:spcBef>
            </a:pPr>
            <a:r>
              <a:rPr lang="en-US" dirty="0">
                <a:latin typeface="Times New Roman"/>
                <a:cs typeface="Times New Roman"/>
              </a:rPr>
              <a:t>For permission to use the materials in other settings, contact schocken@gmail.com</a:t>
            </a:r>
            <a:endParaRPr lang="en-US" sz="1800" dirty="0">
              <a:latin typeface="Times New Roman"/>
              <a:cs typeface="Times New Roman"/>
            </a:endParaRPr>
          </a:p>
          <a:p>
            <a:pPr marL="9525" lvl="1">
              <a:spcBef>
                <a:spcPts val="1200"/>
              </a:spcBef>
            </a:pPr>
            <a:r>
              <a:rPr lang="en-US" sz="1800" dirty="0">
                <a:latin typeface="Times New Roman"/>
                <a:cs typeface="Times New Roman"/>
              </a:rPr>
              <a:t>You can use the slides as-is, or modify them as needed.</a:t>
            </a:r>
          </a:p>
          <a:p>
            <a:pPr marL="9525" lvl="1">
              <a:spcBef>
                <a:spcPts val="1200"/>
              </a:spcBef>
            </a:pPr>
            <a:r>
              <a:rPr lang="en-US" sz="1800" dirty="0">
                <a:latin typeface="Times New Roman"/>
                <a:cs typeface="Times New Roman"/>
              </a:rPr>
              <a:t>We’ll appreciate it if you will credit Nand to Tetris somewhere,</a:t>
            </a:r>
            <a:br>
              <a:rPr lang="en-US" sz="1800" dirty="0">
                <a:latin typeface="Times New Roman"/>
                <a:cs typeface="Times New Roman"/>
              </a:rPr>
            </a:br>
            <a:r>
              <a:rPr lang="en-US" sz="1800" dirty="0">
                <a:latin typeface="Times New Roman"/>
                <a:cs typeface="Times New Roman"/>
              </a:rPr>
              <a:t>and put a reference to 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www.nand2tetris.org</a:t>
            </a:r>
            <a:endParaRPr lang="en-US" sz="1800" dirty="0">
              <a:latin typeface="Times New Roman"/>
              <a:cs typeface="Times New Roman"/>
            </a:endParaRPr>
          </a:p>
          <a:p>
            <a:pPr marL="9525" lvl="1">
              <a:spcBef>
                <a:spcPts val="1200"/>
              </a:spcBef>
            </a:pPr>
            <a:r>
              <a:rPr lang="en-US" dirty="0">
                <a:latin typeface="Times New Roman"/>
                <a:cs typeface="Times New Roman"/>
              </a:rPr>
              <a:t>To stay in touch with our course team about updates and new teaching materials,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fill in </a:t>
            </a:r>
            <a:r>
              <a:rPr lang="en-US" dirty="0">
                <a:latin typeface="Times New Roman"/>
                <a:cs typeface="Times New Roman"/>
                <a:hlinkClick r:id="rId3"/>
              </a:rPr>
              <a:t>this form</a:t>
            </a:r>
            <a:r>
              <a:rPr lang="en-US" dirty="0">
                <a:latin typeface="Times New Roman"/>
                <a:cs typeface="Times New Roman"/>
              </a:rPr>
              <a:t>.</a:t>
            </a:r>
            <a:endParaRPr lang="he-IL" sz="1800" dirty="0">
              <a:latin typeface="Times New Roman"/>
              <a:cs typeface="Times New Roman"/>
            </a:endParaRPr>
          </a:p>
          <a:p>
            <a:pPr marL="9525" lvl="1">
              <a:spcBef>
                <a:spcPts val="1200"/>
              </a:spcBef>
            </a:pPr>
            <a:r>
              <a:rPr lang="en-US" sz="1800" dirty="0">
                <a:latin typeface="Times New Roman"/>
                <a:cs typeface="Times New Roman"/>
              </a:rPr>
              <a:t>Happy teaching!</a:t>
            </a:r>
          </a:p>
          <a:p>
            <a:pPr marL="9525" lvl="1">
              <a:spcBef>
                <a:spcPts val="1200"/>
              </a:spcBef>
            </a:pPr>
            <a:r>
              <a:rPr lang="en-US" sz="1800" i="1" dirty="0">
                <a:latin typeface="Times New Roman"/>
                <a:cs typeface="Times New Roman"/>
              </a:rPr>
              <a:t>Shimon Schocken </a:t>
            </a:r>
            <a:r>
              <a:rPr lang="en-US" sz="1800" dirty="0">
                <a:latin typeface="Times New Roman"/>
                <a:cs typeface="Times New Roman"/>
              </a:rPr>
              <a:t>/</a:t>
            </a:r>
            <a:r>
              <a:rPr lang="en-US" sz="1800" i="1" dirty="0">
                <a:latin typeface="Times New Roman"/>
                <a:cs typeface="Times New Roman"/>
              </a:rPr>
              <a:t> Noam Nisan</a:t>
            </a:r>
          </a:p>
          <a:p>
            <a:pPr lvl="1">
              <a:spcBef>
                <a:spcPts val="2400"/>
              </a:spcBef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Usage Notice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21850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362767" y="1204942"/>
            <a:ext cx="3560638" cy="125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>
              <a:spcBef>
                <a:spcPts val="3000"/>
              </a:spcBef>
              <a:buSzPct val="100000"/>
              <a:defRPr/>
            </a:pPr>
            <a:r>
              <a:rPr lang="en-US" u="sng" dirty="0">
                <a:latin typeface="Times New Roman"/>
                <a:cs typeface="Times New Roman"/>
              </a:rPr>
              <a:t>Abstraction</a:t>
            </a:r>
          </a:p>
          <a:p>
            <a:pPr marL="444500" lvl="1" indent="-177800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VM branching commands</a:t>
            </a:r>
          </a:p>
          <a:p>
            <a:pPr marL="444500" lvl="1" indent="-177800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VM function commands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plan</a:t>
            </a:r>
            <a:endParaRPr lang="en-US" sz="1800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434803" y="4023624"/>
            <a:ext cx="4539188" cy="1641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>
              <a:spcBef>
                <a:spcPts val="3000"/>
              </a:spcBef>
              <a:buSzPct val="100000"/>
              <a:defRPr/>
            </a:pPr>
            <a:r>
              <a:rPr lang="en-US" u="sng" dirty="0">
                <a:latin typeface="Times New Roman"/>
                <a:cs typeface="Times New Roman"/>
              </a:rPr>
              <a:t>The Virtual Machine</a:t>
            </a:r>
          </a:p>
          <a:p>
            <a:pPr marL="492125" indent="-225425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Program translation</a:t>
            </a:r>
          </a:p>
          <a:p>
            <a:pPr marL="492125" indent="-225425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Standard mapping</a:t>
            </a:r>
          </a:p>
          <a:p>
            <a:pPr marL="492125" indent="-225425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VM translator</a:t>
            </a:r>
          </a:p>
          <a:p>
            <a:pPr marL="492125" indent="-225425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Project 8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26F6A0A-BB26-034E-ADB0-39304DA60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767" y="2540116"/>
            <a:ext cx="3560638" cy="125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>
              <a:spcBef>
                <a:spcPts val="3000"/>
              </a:spcBef>
              <a:buSzPct val="100000"/>
              <a:defRPr/>
            </a:pPr>
            <a:r>
              <a:rPr lang="en-US" u="sng" dirty="0">
                <a:latin typeface="Times New Roman"/>
                <a:cs typeface="Times New Roman"/>
              </a:rPr>
              <a:t>Implementation</a:t>
            </a:r>
          </a:p>
          <a:p>
            <a:pPr marL="444500" lvl="1" indent="-177800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VM branching commands</a:t>
            </a:r>
          </a:p>
          <a:p>
            <a:pPr marL="444500" lvl="1" indent="-177800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VM function commands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1393238" y="2003954"/>
            <a:ext cx="4572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5871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commands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211662D5-0784-0E47-8A70-6292E9D41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9969" y="1269993"/>
            <a:ext cx="2100309" cy="513080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190800" rIns="9360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x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*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y</a:t>
            </a:r>
            <a:endParaRPr lang="en-US" sz="1200" b="1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function mult 2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   push 0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   pop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1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pop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label WHILE_LOOP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y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gt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if-goto END_LOOP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x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add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pop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1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add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pop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goto WHILE_LOOP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label END_LOOP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latin typeface="Consolas"/>
                <a:cs typeface="Consolas"/>
              </a:rPr>
              <a:t>return</a:t>
            </a: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E7406D5F-A4CE-8548-B600-BF7A4A5F4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600" y="959148"/>
            <a:ext cx="3429149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VM code </a:t>
            </a:r>
            <a:r>
              <a:rPr lang="en-US" sz="1200" dirty="0">
                <a:latin typeface="Times New Roman"/>
                <a:cs typeface="Times New Roman"/>
              </a:rPr>
              <a:t>(with symbols)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69423E7-C51D-9641-93C7-BE40499946DE}"/>
              </a:ext>
            </a:extLst>
          </p:cNvPr>
          <p:cNvSpPr txBox="1">
            <a:spLocks/>
          </p:cNvSpPr>
          <p:nvPr/>
        </p:nvSpPr>
        <p:spPr>
          <a:xfrm>
            <a:off x="721017" y="1517704"/>
            <a:ext cx="2462801" cy="1498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600" u="sng" dirty="0"/>
              <a:t>VM function commands</a:t>
            </a:r>
          </a:p>
          <a:p>
            <a:pPr marL="271463" indent="-260350">
              <a:lnSpc>
                <a:spcPct val="100000"/>
              </a:lnSpc>
            </a:pPr>
            <a:r>
              <a:rPr lang="en-US" sz="1400" dirty="0">
                <a:latin typeface="Consolas"/>
                <a:cs typeface="Consolas"/>
              </a:rPr>
              <a:t>call</a:t>
            </a:r>
            <a:endParaRPr lang="en-US" sz="1600" i="1" dirty="0"/>
          </a:p>
          <a:p>
            <a:pPr marL="271463" indent="-260350">
              <a:lnSpc>
                <a:spcPct val="100000"/>
              </a:lnSpc>
            </a:pPr>
            <a:r>
              <a:rPr lang="en-US" sz="1400" dirty="0">
                <a:latin typeface="Consolas"/>
                <a:cs typeface="Consolas"/>
              </a:rPr>
              <a:t>function</a:t>
            </a:r>
            <a:endParaRPr lang="en-US" sz="1600" i="1" dirty="0"/>
          </a:p>
          <a:p>
            <a:pPr marL="271463" indent="-260350">
              <a:lnSpc>
                <a:spcPct val="100000"/>
              </a:lnSpc>
            </a:pPr>
            <a:r>
              <a:rPr lang="en-US" sz="1400" dirty="0">
                <a:latin typeface="Consolas"/>
                <a:cs typeface="Consolas"/>
              </a:rPr>
              <a:t>return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8476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commands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211662D5-0784-0E47-8A70-6292E9D41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9969" y="1269993"/>
            <a:ext cx="2100309" cy="513080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190800" rIns="9360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x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*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y</a:t>
            </a:r>
            <a:endParaRPr lang="en-US" sz="1200" b="1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432FF"/>
                </a:solidFill>
                <a:latin typeface="Consolas"/>
                <a:cs typeface="Consolas"/>
              </a:rPr>
              <a:t>function mult 2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push 0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pop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push 1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pop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label WHILE_LOOP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y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gt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if-goto END_LOOP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x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add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pop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1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add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pop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goto WHILE_LOOP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label END_LOOP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push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solidFill>
                  <a:srgbClr val="0432FF"/>
                </a:solidFill>
                <a:latin typeface="Consolas"/>
                <a:cs typeface="Consolas"/>
              </a:rPr>
              <a:t>return</a:t>
            </a: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E7406D5F-A4CE-8548-B600-BF7A4A5F4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600" y="959148"/>
            <a:ext cx="3429149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VM code </a:t>
            </a:r>
            <a:r>
              <a:rPr lang="en-US" sz="1200" dirty="0">
                <a:latin typeface="Times New Roman"/>
                <a:cs typeface="Times New Roman"/>
              </a:rPr>
              <a:t>(with symbols)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69423E7-C51D-9641-93C7-BE40499946DE}"/>
              </a:ext>
            </a:extLst>
          </p:cNvPr>
          <p:cNvSpPr txBox="1">
            <a:spLocks/>
          </p:cNvSpPr>
          <p:nvPr/>
        </p:nvSpPr>
        <p:spPr>
          <a:xfrm>
            <a:off x="721017" y="1517704"/>
            <a:ext cx="2462801" cy="1498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600" u="sng" dirty="0"/>
              <a:t>VM function commands</a:t>
            </a:r>
          </a:p>
          <a:p>
            <a:pPr marL="271463" indent="-260350">
              <a:lnSpc>
                <a:spcPct val="100000"/>
              </a:lnSpc>
            </a:pPr>
            <a:r>
              <a:rPr lang="en-US" sz="1400" dirty="0">
                <a:latin typeface="Consolas"/>
                <a:cs typeface="Consolas"/>
              </a:rPr>
              <a:t>call</a:t>
            </a:r>
            <a:endParaRPr lang="en-US" sz="1600" i="1" dirty="0"/>
          </a:p>
          <a:p>
            <a:pPr marL="271463" indent="-260350">
              <a:lnSpc>
                <a:spcPct val="100000"/>
              </a:lnSpc>
            </a:pPr>
            <a:r>
              <a:rPr lang="en-US" sz="1400" dirty="0">
                <a:latin typeface="Consolas"/>
                <a:cs typeface="Consolas"/>
              </a:rPr>
              <a:t>function</a:t>
            </a:r>
            <a:endParaRPr lang="en-US" sz="1600" i="1" dirty="0"/>
          </a:p>
          <a:p>
            <a:pPr marL="271463" indent="-260350">
              <a:lnSpc>
                <a:spcPct val="100000"/>
              </a:lnSpc>
            </a:pPr>
            <a:r>
              <a:rPr lang="en-US" sz="1400" dirty="0">
                <a:latin typeface="Consolas"/>
                <a:cs typeface="Consolas"/>
              </a:rPr>
              <a:t>return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endParaRPr lang="en-US" sz="1600" dirty="0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65803741-46CF-0941-8443-C87F54464C94}"/>
              </a:ext>
            </a:extLst>
          </p:cNvPr>
          <p:cNvSpPr/>
          <p:nvPr/>
        </p:nvSpPr>
        <p:spPr>
          <a:xfrm>
            <a:off x="4780179" y="6073677"/>
            <a:ext cx="530215" cy="236413"/>
          </a:xfrm>
          <a:prstGeom prst="wedgeRoundRectCallout">
            <a:avLst>
              <a:gd name="adj1" fmla="val 9176"/>
              <a:gd name="adj2" fmla="val -4787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callee</a:t>
            </a: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BAE46A25-4AFA-6949-AD9E-FCE2020E9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962" y="2907637"/>
            <a:ext cx="3429148" cy="944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u="sng" dirty="0">
                <a:latin typeface="Times New Roman"/>
                <a:cs typeface="Times New Roman"/>
              </a:rPr>
              <a:t>Typical scenario</a:t>
            </a:r>
            <a:endParaRPr lang="en-US" sz="1600" u="sng" dirty="0">
              <a:latin typeface="Times New Roman"/>
              <a:cs typeface="Times New Roman"/>
            </a:endParaRPr>
          </a:p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en-US" sz="1600" dirty="0">
                <a:latin typeface="Times New Roman"/>
                <a:cs typeface="Times New Roman"/>
              </a:rPr>
              <a:t>The </a:t>
            </a:r>
            <a:r>
              <a:rPr lang="en-US" sz="1600" i="1" dirty="0">
                <a:latin typeface="Times New Roman"/>
                <a:cs typeface="Times New Roman"/>
              </a:rPr>
              <a:t>caller</a:t>
            </a:r>
            <a:r>
              <a:rPr lang="en-US" sz="1600" dirty="0">
                <a:latin typeface="Times New Roman"/>
                <a:cs typeface="Times New Roman"/>
              </a:rPr>
              <a:t> calls the </a:t>
            </a:r>
            <a:r>
              <a:rPr lang="en-US" sz="1600" i="1" dirty="0">
                <a:latin typeface="Times New Roman"/>
                <a:cs typeface="Times New Roman"/>
              </a:rPr>
              <a:t>callee</a:t>
            </a:r>
            <a:r>
              <a:rPr lang="en-US" sz="1600" dirty="0">
                <a:latin typeface="Times New Roman"/>
                <a:cs typeface="Times New Roman"/>
              </a:rPr>
              <a:t>, for its effect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9E96BEAE-4D72-9502-2AB6-256AECD58B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2227" y="4229100"/>
            <a:ext cx="1735629" cy="175386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0" rIns="9360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 marL="0" indent="0"/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Computes 8 * 5 + 7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push 8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push 5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432FF"/>
                </a:solidFill>
                <a:latin typeface="Consolas"/>
                <a:cs typeface="Consolas"/>
              </a:rPr>
              <a:t>call mult 2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push 7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add</a:t>
            </a:r>
          </a:p>
          <a:p>
            <a:r>
              <a:rPr lang="en-US" sz="12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C11E5F1C-CD00-4DBA-D114-C7AA17B3FB1B}"/>
              </a:ext>
            </a:extLst>
          </p:cNvPr>
          <p:cNvSpPr/>
          <p:nvPr/>
        </p:nvSpPr>
        <p:spPr>
          <a:xfrm>
            <a:off x="6261509" y="5673703"/>
            <a:ext cx="530215" cy="236413"/>
          </a:xfrm>
          <a:prstGeom prst="wedgeRoundRectCallout">
            <a:avLst>
              <a:gd name="adj1" fmla="val 9176"/>
              <a:gd name="adj2" fmla="val -4787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caller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7C5A4DEA-A35D-C841-A6DD-36D82E71F157}"/>
              </a:ext>
            </a:extLst>
          </p:cNvPr>
          <p:cNvSpPr/>
          <p:nvPr/>
        </p:nvSpPr>
        <p:spPr>
          <a:xfrm>
            <a:off x="7310246" y="4538567"/>
            <a:ext cx="1459681" cy="944844"/>
          </a:xfrm>
          <a:prstGeom prst="wedgeRoundRectCallout">
            <a:avLst>
              <a:gd name="adj1" fmla="val -96935"/>
              <a:gd name="adj2" fmla="val 2398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Such a calling code pattern can appear in any</a:t>
            </a:r>
            <a:b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VM function</a:t>
            </a:r>
          </a:p>
        </p:txBody>
      </p:sp>
    </p:spTree>
    <p:extLst>
      <p:ext uri="{BB962C8B-B14F-4D97-AF65-F5344CB8AC3E}">
        <p14:creationId xmlns:p14="http://schemas.microsoft.com/office/powerpoint/2010/main" val="1369918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commands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211662D5-0784-0E47-8A70-6292E9D41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9969" y="1269993"/>
            <a:ext cx="2100309" cy="513080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190800" rIns="9360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x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*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y</a:t>
            </a:r>
            <a:endParaRPr lang="en-US" sz="1200" b="1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432FF"/>
                </a:solidFill>
                <a:latin typeface="Consolas"/>
                <a:cs typeface="Consolas"/>
              </a:rPr>
              <a:t>function mult 2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push 0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pop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push 1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pop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label WHILE_LOOP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y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gt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if-goto END_LOOP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x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add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pop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1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add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pop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goto WHILE_LOOP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label END_LOOP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push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solidFill>
                  <a:srgbClr val="0432FF"/>
                </a:solidFill>
                <a:latin typeface="Consolas"/>
                <a:cs typeface="Consolas"/>
              </a:rPr>
              <a:t>return</a:t>
            </a: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E7406D5F-A4CE-8548-B600-BF7A4A5F4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600" y="959148"/>
            <a:ext cx="3429149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VM code </a:t>
            </a:r>
            <a:r>
              <a:rPr lang="en-US" sz="1200" dirty="0">
                <a:latin typeface="Times New Roman"/>
                <a:cs typeface="Times New Roman"/>
              </a:rPr>
              <a:t>(with symbols)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65803741-46CF-0941-8443-C87F54464C94}"/>
              </a:ext>
            </a:extLst>
          </p:cNvPr>
          <p:cNvSpPr/>
          <p:nvPr/>
        </p:nvSpPr>
        <p:spPr>
          <a:xfrm>
            <a:off x="4780179" y="6073677"/>
            <a:ext cx="530215" cy="236413"/>
          </a:xfrm>
          <a:prstGeom prst="wedgeRoundRectCallout">
            <a:avLst>
              <a:gd name="adj1" fmla="val 9176"/>
              <a:gd name="adj2" fmla="val -4787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callee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55916A-8033-AD41-86D4-EE0EC65A2FEE}"/>
              </a:ext>
            </a:extLst>
          </p:cNvPr>
          <p:cNvGrpSpPr/>
          <p:nvPr/>
        </p:nvGrpSpPr>
        <p:grpSpPr>
          <a:xfrm>
            <a:off x="5610827" y="1477285"/>
            <a:ext cx="3215510" cy="2754099"/>
            <a:chOff x="5610827" y="1477285"/>
            <a:chExt cx="3215510" cy="2754099"/>
          </a:xfrm>
        </p:grpSpPr>
        <p:sp>
          <p:nvSpPr>
            <p:cNvPr id="14" name="Rectangle 10">
              <a:extLst>
                <a:ext uri="{FF2B5EF4-FFF2-40B4-BE49-F238E27FC236}">
                  <a16:creationId xmlns:a16="http://schemas.microsoft.com/office/drawing/2014/main" id="{998F8AE3-1D57-0E4A-8207-4D99F281F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0827" y="2328449"/>
              <a:ext cx="2932642" cy="1902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600" u="sng" dirty="0">
                  <a:latin typeface="Times New Roman"/>
                  <a:cs typeface="Times New Roman"/>
                </a:rPr>
                <a:t>Semantics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latin typeface="Times New Roman"/>
                  <a:cs typeface="Times New Roman"/>
                </a:rPr>
                <a:t>Calls the function </a:t>
              </a:r>
              <a:r>
                <a:rPr lang="en-US" sz="1200" i="1" dirty="0">
                  <a:latin typeface="Times New Roman"/>
                  <a:cs typeface="Times New Roman"/>
                </a:rPr>
                <a:t>functionName</a:t>
              </a:r>
              <a:r>
                <a:rPr lang="en-US" sz="1400" dirty="0">
                  <a:latin typeface="Times New Roman"/>
                  <a:cs typeface="Times New Roman"/>
                </a:rPr>
                <a:t> for its effect, informing that </a:t>
              </a:r>
              <a:r>
                <a:rPr lang="en-US" sz="1200" i="1" dirty="0">
                  <a:latin typeface="Times New Roman"/>
                  <a:cs typeface="Times New Roman"/>
                </a:rPr>
                <a:t>nArgs</a:t>
              </a:r>
              <a:r>
                <a:rPr lang="en-US" sz="1400" dirty="0">
                  <a:latin typeface="Times New Roman"/>
                  <a:cs typeface="Times New Roman"/>
                </a:rPr>
                <a:t> argument values were pushed onto the stack prior to the call</a:t>
              </a:r>
            </a:p>
          </p:txBody>
        </p:sp>
        <p:sp>
          <p:nvSpPr>
            <p:cNvPr id="21" name="Rectangle 10">
              <a:extLst>
                <a:ext uri="{FF2B5EF4-FFF2-40B4-BE49-F238E27FC236}">
                  <a16:creationId xmlns:a16="http://schemas.microsoft.com/office/drawing/2014/main" id="{542A7854-553D-6643-B66F-4674B0684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0827" y="1477285"/>
              <a:ext cx="321551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u="sng" dirty="0">
                  <a:latin typeface="Times New Roman"/>
                  <a:cs typeface="Times New Roman"/>
                </a:rPr>
                <a:t>Syntax</a:t>
              </a:r>
            </a:p>
          </p:txBody>
        </p:sp>
        <p:sp>
          <p:nvSpPr>
            <p:cNvPr id="24" name="Rectangle 10">
              <a:extLst>
                <a:ext uri="{FF2B5EF4-FFF2-40B4-BE49-F238E27FC236}">
                  <a16:creationId xmlns:a16="http://schemas.microsoft.com/office/drawing/2014/main" id="{98044EF8-D4A8-CC41-9A8F-04F296869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0827" y="1787343"/>
              <a:ext cx="2932642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latin typeface="Consolas"/>
                  <a:cs typeface="Consolas"/>
                </a:rPr>
                <a:t>call</a:t>
              </a:r>
              <a:r>
                <a:rPr lang="en-US" sz="1400" dirty="0">
                  <a:latin typeface="Times New Roman"/>
                  <a:cs typeface="Times New Roman"/>
                </a:rPr>
                <a:t> </a:t>
              </a:r>
              <a:r>
                <a:rPr lang="en-US" sz="1400" i="1" dirty="0">
                  <a:latin typeface="Times New Roman"/>
                  <a:cs typeface="Times New Roman"/>
                </a:rPr>
                <a:t>functionName</a:t>
              </a:r>
              <a:r>
                <a:rPr lang="en-US" sz="1600" i="1" dirty="0">
                  <a:latin typeface="Times New Roman"/>
                  <a:cs typeface="Times New Roman"/>
                </a:rPr>
                <a:t> </a:t>
              </a:r>
              <a:r>
                <a:rPr lang="en-US" sz="1400" i="1" dirty="0">
                  <a:latin typeface="Times New Roman"/>
                  <a:cs typeface="Times New Roman"/>
                </a:rPr>
                <a:t>nArgs</a:t>
              </a:r>
              <a:endParaRPr lang="en-US" sz="16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69423E7-C51D-9641-93C7-BE40499946DE}"/>
              </a:ext>
            </a:extLst>
          </p:cNvPr>
          <p:cNvSpPr txBox="1">
            <a:spLocks/>
          </p:cNvSpPr>
          <p:nvPr/>
        </p:nvSpPr>
        <p:spPr>
          <a:xfrm>
            <a:off x="721017" y="1517704"/>
            <a:ext cx="2462801" cy="1498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600" u="sng" dirty="0"/>
              <a:t>VM function commands</a:t>
            </a:r>
          </a:p>
          <a:p>
            <a:pPr marL="271463" indent="-260350">
              <a:lnSpc>
                <a:spcPct val="100000"/>
              </a:lnSpc>
            </a:pPr>
            <a:r>
              <a:rPr lang="en-US" sz="1400" dirty="0">
                <a:latin typeface="Consolas"/>
                <a:cs typeface="Consolas"/>
              </a:rPr>
              <a:t>call</a:t>
            </a:r>
            <a:endParaRPr lang="en-US" sz="1600" i="1" dirty="0"/>
          </a:p>
          <a:p>
            <a:pPr marL="271463" indent="-260350">
              <a:lnSpc>
                <a:spcPct val="100000"/>
              </a:lnSpc>
            </a:pPr>
            <a:r>
              <a:rPr lang="en-US" sz="1400" dirty="0">
                <a:latin typeface="Consolas"/>
                <a:cs typeface="Consolas"/>
              </a:rPr>
              <a:t>function</a:t>
            </a:r>
            <a:endParaRPr lang="en-US" sz="1600" i="1" dirty="0"/>
          </a:p>
          <a:p>
            <a:pPr marL="271463" indent="-260350">
              <a:lnSpc>
                <a:spcPct val="100000"/>
              </a:lnSpc>
            </a:pPr>
            <a:r>
              <a:rPr lang="en-US" sz="1400" dirty="0">
                <a:latin typeface="Consolas"/>
                <a:cs typeface="Consolas"/>
              </a:rPr>
              <a:t>return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endParaRPr lang="en-US" sz="1600" dirty="0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8F6692EA-EA07-5040-B8DC-901E078941D9}"/>
              </a:ext>
            </a:extLst>
          </p:cNvPr>
          <p:cNvSpPr/>
          <p:nvPr/>
        </p:nvSpPr>
        <p:spPr>
          <a:xfrm>
            <a:off x="489376" y="1888937"/>
            <a:ext cx="482531" cy="32758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D6A6B8E4-C0BA-CD20-859B-205D0D3712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2227" y="4229100"/>
            <a:ext cx="1735629" cy="175386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0" rIns="9360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 marL="0" indent="0"/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Computes 8 * 5 + 7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432FF"/>
                </a:solidFill>
                <a:latin typeface="Consolas"/>
                <a:cs typeface="Consolas"/>
              </a:rPr>
              <a:t>push 8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432FF"/>
                </a:solidFill>
                <a:latin typeface="Consolas"/>
                <a:cs typeface="Consolas"/>
              </a:rPr>
              <a:t>push 5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432FF"/>
                </a:solidFill>
                <a:latin typeface="Consolas"/>
                <a:cs typeface="Consolas"/>
              </a:rPr>
              <a:t>call mult 2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push 7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add</a:t>
            </a:r>
          </a:p>
          <a:p>
            <a:r>
              <a:rPr lang="en-US" sz="12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DEC36F5B-9C7F-38F8-E032-7CB31E1DB203}"/>
              </a:ext>
            </a:extLst>
          </p:cNvPr>
          <p:cNvSpPr/>
          <p:nvPr/>
        </p:nvSpPr>
        <p:spPr>
          <a:xfrm>
            <a:off x="6261509" y="5673703"/>
            <a:ext cx="530215" cy="236413"/>
          </a:xfrm>
          <a:prstGeom prst="wedgeRoundRectCallout">
            <a:avLst>
              <a:gd name="adj1" fmla="val 9176"/>
              <a:gd name="adj2" fmla="val -4787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caller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D32B511B-E7BD-47FF-6408-BA38327AB637}"/>
              </a:ext>
            </a:extLst>
          </p:cNvPr>
          <p:cNvSpPr/>
          <p:nvPr/>
        </p:nvSpPr>
        <p:spPr>
          <a:xfrm>
            <a:off x="7310246" y="4538567"/>
            <a:ext cx="1459681" cy="944844"/>
          </a:xfrm>
          <a:prstGeom prst="wedgeRoundRectCallout">
            <a:avLst>
              <a:gd name="adj1" fmla="val -96935"/>
              <a:gd name="adj2" fmla="val 2398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Such a calling code pattern can appear in any</a:t>
            </a:r>
            <a:b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VM function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D3D410-ED38-0F35-A94B-2A20D15C9EEE}"/>
              </a:ext>
            </a:extLst>
          </p:cNvPr>
          <p:cNvSpPr/>
          <p:nvPr/>
        </p:nvSpPr>
        <p:spPr>
          <a:xfrm>
            <a:off x="5359569" y="5082940"/>
            <a:ext cx="1031603" cy="213507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086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commands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211662D5-0784-0E47-8A70-6292E9D41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9969" y="1269993"/>
            <a:ext cx="2100309" cy="513080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190800" rIns="9360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x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*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y 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432FF"/>
                </a:solidFill>
                <a:latin typeface="Consolas"/>
                <a:cs typeface="Consolas"/>
              </a:rPr>
              <a:t>function mult 2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push 0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pop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push 1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pop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label WHILE_LOOP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y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gt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if-goto END_LOOP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x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add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pop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1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add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pop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goto WHILE_LOOP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label END_LOOP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push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return</a:t>
            </a: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E7406D5F-A4CE-8548-B600-BF7A4A5F4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600" y="959148"/>
            <a:ext cx="3429149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VM code </a:t>
            </a:r>
            <a:r>
              <a:rPr lang="en-US" sz="1200" dirty="0">
                <a:latin typeface="Times New Roman"/>
                <a:cs typeface="Times New Roman"/>
              </a:rPr>
              <a:t>(with symbols)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693F7DD4-C074-8C42-818F-9EFC01BB8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0827" y="2174939"/>
            <a:ext cx="3126137" cy="2279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7938" indent="-7938" algn="l">
              <a:spcBef>
                <a:spcPts val="6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u="sng" dirty="0">
                <a:latin typeface="Times New Roman"/>
                <a:cs typeface="Times New Roman"/>
              </a:rPr>
              <a:t>Assumptions</a:t>
            </a:r>
          </a:p>
          <a:p>
            <a:pPr marL="182563" indent="-182563" algn="l"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/>
                <a:cs typeface="Times New Roman"/>
              </a:rPr>
              <a:t>The code writer is expected to push </a:t>
            </a:r>
            <a:r>
              <a:rPr lang="en-US" sz="1400" i="1" dirty="0">
                <a:latin typeface="Times New Roman"/>
                <a:cs typeface="Times New Roman"/>
              </a:rPr>
              <a:t>nArg</a:t>
            </a:r>
            <a:r>
              <a:rPr lang="en-US" sz="1400" dirty="0">
                <a:latin typeface="Times New Roman"/>
                <a:cs typeface="Times New Roman"/>
              </a:rPr>
              <a:t> arguments onto the stack before the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  <a:r>
              <a:rPr lang="en-US" sz="1400" dirty="0">
                <a:latin typeface="Times New Roman"/>
                <a:cs typeface="Times New Roman"/>
              </a:rPr>
              <a:t> command</a:t>
            </a:r>
          </a:p>
          <a:p>
            <a:pPr marL="182563" indent="-182563" algn="l"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/>
                <a:cs typeface="Times New Roman"/>
              </a:rPr>
              <a:t>When </a:t>
            </a:r>
            <a:r>
              <a:rPr lang="en-US" sz="1400" i="1" dirty="0">
                <a:latin typeface="Times New Roman"/>
                <a:cs typeface="Times New Roman"/>
              </a:rPr>
              <a:t>functionName</a:t>
            </a:r>
            <a:r>
              <a:rPr lang="en-US" sz="1400" dirty="0">
                <a:latin typeface="Times New Roman"/>
                <a:cs typeface="Times New Roman"/>
              </a:rPr>
              <a:t> terminates,</a:t>
            </a:r>
            <a:br>
              <a:rPr lang="en-US" sz="1400" dirty="0">
                <a:latin typeface="Times New Roman"/>
                <a:cs typeface="Times New Roman"/>
              </a:rPr>
            </a:br>
            <a:r>
              <a:rPr lang="en-US" sz="1400" dirty="0">
                <a:latin typeface="Times New Roman"/>
                <a:cs typeface="Times New Roman"/>
              </a:rPr>
              <a:t>the argument values pushed by the caller will be replaced with the value returned by the callee.</a:t>
            </a:r>
            <a:endParaRPr lang="en-US" sz="1400" i="1" dirty="0">
              <a:latin typeface="Times New Roman"/>
              <a:cs typeface="Times New Roman"/>
            </a:endParaRP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7D0DF75B-29E9-7D4F-8B4B-1EFBE7463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0827" y="1477285"/>
            <a:ext cx="321551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u="sng" dirty="0">
                <a:latin typeface="Times New Roman"/>
                <a:cs typeface="Times New Roman"/>
              </a:rPr>
              <a:t>Syntax</a:t>
            </a: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383F460E-2568-934A-AA78-BC0B6DB6F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0827" y="1787343"/>
            <a:ext cx="293264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Consolas"/>
                <a:cs typeface="Consolas"/>
              </a:rPr>
              <a:t>call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functionName</a:t>
            </a:r>
            <a:r>
              <a:rPr lang="en-US" sz="1600" i="1" dirty="0">
                <a:latin typeface="Times New Roman"/>
                <a:cs typeface="Times New Roman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nArgs</a:t>
            </a:r>
            <a:endParaRPr lang="en-US" sz="1600" i="1" dirty="0">
              <a:latin typeface="Times New Roman"/>
              <a:cs typeface="Times New Roman"/>
            </a:endParaRP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41036894-6C47-434F-91F1-60EDA0D4E845}"/>
              </a:ext>
            </a:extLst>
          </p:cNvPr>
          <p:cNvSpPr/>
          <p:nvPr/>
        </p:nvSpPr>
        <p:spPr>
          <a:xfrm>
            <a:off x="4780179" y="6073677"/>
            <a:ext cx="530215" cy="236413"/>
          </a:xfrm>
          <a:prstGeom prst="wedgeRoundRectCallout">
            <a:avLst>
              <a:gd name="adj1" fmla="val 9176"/>
              <a:gd name="adj2" fmla="val -4787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callee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C68D7E9-8DB1-384E-9CD4-D8AF1B8BC896}"/>
              </a:ext>
            </a:extLst>
          </p:cNvPr>
          <p:cNvSpPr txBox="1">
            <a:spLocks/>
          </p:cNvSpPr>
          <p:nvPr/>
        </p:nvSpPr>
        <p:spPr>
          <a:xfrm>
            <a:off x="721017" y="1517704"/>
            <a:ext cx="2462801" cy="1498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600" u="sng" dirty="0"/>
              <a:t>VM function commands</a:t>
            </a:r>
          </a:p>
          <a:p>
            <a:pPr marL="271463" indent="-260350">
              <a:lnSpc>
                <a:spcPct val="100000"/>
              </a:lnSpc>
            </a:pPr>
            <a:r>
              <a:rPr lang="en-US" sz="1400" dirty="0">
                <a:latin typeface="Consolas"/>
                <a:cs typeface="Consolas"/>
              </a:rPr>
              <a:t>call</a:t>
            </a:r>
            <a:endParaRPr lang="en-US" sz="1600" i="1" dirty="0"/>
          </a:p>
          <a:p>
            <a:pPr marL="271463" indent="-260350">
              <a:lnSpc>
                <a:spcPct val="100000"/>
              </a:lnSpc>
            </a:pPr>
            <a:r>
              <a:rPr lang="en-US" sz="1400" dirty="0">
                <a:latin typeface="Consolas"/>
                <a:cs typeface="Consolas"/>
              </a:rPr>
              <a:t>function</a:t>
            </a:r>
            <a:endParaRPr lang="en-US" sz="1600" i="1" dirty="0"/>
          </a:p>
          <a:p>
            <a:pPr marL="271463" indent="-260350">
              <a:lnSpc>
                <a:spcPct val="100000"/>
              </a:lnSpc>
            </a:pPr>
            <a:r>
              <a:rPr lang="en-US" sz="1400" dirty="0">
                <a:latin typeface="Consolas"/>
                <a:cs typeface="Consolas"/>
              </a:rPr>
              <a:t>return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endParaRPr lang="en-US" sz="1600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4A48227E-F4F3-7048-9DAC-AC365DA7EA18}"/>
              </a:ext>
            </a:extLst>
          </p:cNvPr>
          <p:cNvSpPr/>
          <p:nvPr/>
        </p:nvSpPr>
        <p:spPr>
          <a:xfrm>
            <a:off x="489376" y="1888937"/>
            <a:ext cx="482531" cy="32758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19D91D6B-59D6-AF53-1422-6B607BFCD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2227" y="4229100"/>
            <a:ext cx="1735629" cy="175386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0" rIns="9360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 marL="0" indent="0"/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Computes 8 * 5 + 7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432FF"/>
                </a:solidFill>
                <a:latin typeface="Consolas"/>
                <a:cs typeface="Consolas"/>
              </a:rPr>
              <a:t>push 8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432FF"/>
                </a:solidFill>
                <a:latin typeface="Consolas"/>
                <a:cs typeface="Consolas"/>
              </a:rPr>
              <a:t>push 5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432FF"/>
                </a:solidFill>
                <a:latin typeface="Consolas"/>
                <a:cs typeface="Consolas"/>
              </a:rPr>
              <a:t>call mult 2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push 7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add</a:t>
            </a:r>
          </a:p>
          <a:p>
            <a:r>
              <a:rPr lang="en-US" sz="12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A3C1802C-1462-4FBB-8AEE-B26C24778B1A}"/>
              </a:ext>
            </a:extLst>
          </p:cNvPr>
          <p:cNvSpPr/>
          <p:nvPr/>
        </p:nvSpPr>
        <p:spPr>
          <a:xfrm>
            <a:off x="6261509" y="5673703"/>
            <a:ext cx="530215" cy="236413"/>
          </a:xfrm>
          <a:prstGeom prst="wedgeRoundRectCallout">
            <a:avLst>
              <a:gd name="adj1" fmla="val 9176"/>
              <a:gd name="adj2" fmla="val -4787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2F2363-E2CB-801D-D526-BB46A5571320}"/>
              </a:ext>
            </a:extLst>
          </p:cNvPr>
          <p:cNvSpPr/>
          <p:nvPr/>
        </p:nvSpPr>
        <p:spPr>
          <a:xfrm>
            <a:off x="5359569" y="5082940"/>
            <a:ext cx="1031603" cy="213507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651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commands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B47EAB6-81E9-1F44-B9B6-2F13D02DA7FB}"/>
              </a:ext>
            </a:extLst>
          </p:cNvPr>
          <p:cNvGrpSpPr/>
          <p:nvPr/>
        </p:nvGrpSpPr>
        <p:grpSpPr>
          <a:xfrm>
            <a:off x="5577559" y="1472908"/>
            <a:ext cx="3233441" cy="3506659"/>
            <a:chOff x="5441787" y="1720959"/>
            <a:chExt cx="3233441" cy="3506659"/>
          </a:xfrm>
        </p:grpSpPr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AF48220A-C8A8-AC49-849F-76415206BB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9718" y="1720959"/>
              <a:ext cx="321551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u="sng" dirty="0">
                  <a:latin typeface="Times New Roman"/>
                  <a:cs typeface="Times New Roman"/>
                </a:rPr>
                <a:t>Syntax</a:t>
              </a:r>
              <a:endParaRPr lang="en-US" u="sng" dirty="0">
                <a:latin typeface="Times New Roman"/>
                <a:cs typeface="Times New Roman"/>
              </a:endParaRPr>
            </a:p>
          </p:txBody>
        </p:sp>
        <p:sp>
          <p:nvSpPr>
            <p:cNvPr id="14" name="Rectangle 10">
              <a:extLst>
                <a:ext uri="{FF2B5EF4-FFF2-40B4-BE49-F238E27FC236}">
                  <a16:creationId xmlns:a16="http://schemas.microsoft.com/office/drawing/2014/main" id="{998F8AE3-1D57-0E4A-8207-4D99F281F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787" y="2043312"/>
              <a:ext cx="3215509" cy="3184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latin typeface="Consolas"/>
                  <a:cs typeface="Consolas"/>
                </a:rPr>
                <a:t>function</a:t>
              </a:r>
              <a:r>
                <a:rPr lang="en-US" sz="1400" dirty="0">
                  <a:latin typeface="Times New Roman"/>
                  <a:cs typeface="Times New Roman"/>
                </a:rPr>
                <a:t> </a:t>
              </a:r>
              <a:r>
                <a:rPr lang="en-US" sz="1400" i="1" dirty="0">
                  <a:latin typeface="Times New Roman"/>
                  <a:cs typeface="Times New Roman"/>
                </a:rPr>
                <a:t>functionName</a:t>
              </a:r>
              <a:r>
                <a:rPr lang="en-US" sz="1600" i="1" dirty="0">
                  <a:latin typeface="Times New Roman"/>
                  <a:cs typeface="Times New Roman"/>
                </a:rPr>
                <a:t> </a:t>
              </a:r>
              <a:r>
                <a:rPr lang="en-US" sz="1400" i="1" dirty="0">
                  <a:latin typeface="Times New Roman"/>
                  <a:cs typeface="Times New Roman"/>
                </a:rPr>
                <a:t>nVars</a:t>
              </a:r>
              <a:endParaRPr lang="en-US" sz="1600" i="1" dirty="0">
                <a:latin typeface="Times New Roman"/>
                <a:cs typeface="Times New Roman"/>
              </a:endParaRP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600" u="sng" dirty="0">
                  <a:latin typeface="Times New Roman"/>
                  <a:cs typeface="Times New Roman"/>
                </a:rPr>
                <a:t>Semantics</a:t>
              </a:r>
            </a:p>
            <a:p>
              <a:pPr marL="182563" indent="-182563">
                <a:spcBef>
                  <a:spcPts val="300"/>
                </a:spcBef>
                <a:buSzPct val="85000"/>
                <a:buFont typeface="Arial" panose="020B0604020202020204" pitchFamily="34" charset="0"/>
                <a:buChar char="•"/>
                <a:tabLst>
                  <a:tab pos="268288" algn="l"/>
                </a:tabLst>
              </a:pPr>
              <a:r>
                <a:rPr lang="en-US" sz="1400" dirty="0">
                  <a:latin typeface="Times New Roman"/>
                  <a:cs typeface="Times New Roman"/>
                </a:rPr>
                <a:t>Here starts the declaration</a:t>
              </a:r>
              <a:br>
                <a:rPr lang="en-US" sz="1400" dirty="0">
                  <a:latin typeface="Times New Roman"/>
                  <a:cs typeface="Times New Roman"/>
                </a:rPr>
              </a:br>
              <a:r>
                <a:rPr lang="en-US" sz="1400" dirty="0">
                  <a:latin typeface="Times New Roman"/>
                  <a:cs typeface="Times New Roman"/>
                </a:rPr>
                <a:t>of a function that has</a:t>
              </a:r>
              <a:br>
                <a:rPr lang="en-US" sz="1400" dirty="0">
                  <a:latin typeface="Times New Roman"/>
                  <a:cs typeface="Times New Roman"/>
                </a:rPr>
              </a:br>
              <a:r>
                <a:rPr lang="en-US" sz="1400" dirty="0">
                  <a:latin typeface="Times New Roman"/>
                  <a:cs typeface="Times New Roman"/>
                </a:rPr>
                <a:t>name </a:t>
              </a:r>
              <a:r>
                <a:rPr lang="en-US" sz="1200" i="1" dirty="0">
                  <a:latin typeface="Times New Roman"/>
                  <a:cs typeface="Times New Roman"/>
                </a:rPr>
                <a:t>functionName</a:t>
              </a:r>
              <a:r>
                <a:rPr lang="en-US" sz="1400" dirty="0">
                  <a:latin typeface="Times New Roman"/>
                  <a:cs typeface="Times New Roman"/>
                </a:rPr>
                <a:t> and</a:t>
              </a:r>
              <a:br>
                <a:rPr lang="en-US" sz="1400" dirty="0">
                  <a:latin typeface="Times New Roman"/>
                  <a:cs typeface="Times New Roman"/>
                </a:rPr>
              </a:br>
              <a:r>
                <a:rPr lang="en-US" sz="1200" i="1" dirty="0">
                  <a:latin typeface="Times New Roman"/>
                  <a:cs typeface="Times New Roman"/>
                </a:rPr>
                <a:t>nVars</a:t>
              </a:r>
              <a:r>
                <a:rPr lang="en-US" sz="1400" dirty="0">
                  <a:latin typeface="Times New Roman"/>
                  <a:cs typeface="Times New Roman"/>
                </a:rPr>
                <a:t> local variables</a:t>
              </a:r>
            </a:p>
            <a:p>
              <a:pPr marL="182563" indent="-182563">
                <a:spcBef>
                  <a:spcPts val="600"/>
                </a:spcBef>
                <a:buSzPct val="85000"/>
                <a:buFont typeface="Arial" panose="020B0604020202020204" pitchFamily="34" charset="0"/>
                <a:buChar char="•"/>
                <a:tabLst>
                  <a:tab pos="268288" algn="l"/>
                </a:tabLst>
              </a:pPr>
              <a:r>
                <a:rPr lang="en-US" sz="1400" dirty="0">
                  <a:latin typeface="Times New Roman"/>
                  <a:cs typeface="Times New Roman"/>
                </a:rPr>
                <a:t>Marks the entry point (destination) of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call</a:t>
              </a:r>
              <a:r>
                <a:rPr lang="en-US" sz="1400" dirty="0">
                  <a:latin typeface="Times New Roman"/>
                  <a:cs typeface="Times New Roman"/>
                </a:rPr>
                <a:t> </a:t>
              </a:r>
              <a:r>
                <a:rPr lang="en-US" sz="1200" i="1" dirty="0">
                  <a:latin typeface="Times New Roman"/>
                  <a:cs typeface="Times New Roman"/>
                </a:rPr>
                <a:t>functionName</a:t>
              </a:r>
              <a:r>
                <a:rPr lang="en-US" sz="1400" dirty="0">
                  <a:latin typeface="Times New Roman"/>
                  <a:cs typeface="Times New Roman"/>
                </a:rPr>
                <a:t> commands</a:t>
              </a:r>
            </a:p>
          </p:txBody>
        </p:sp>
      </p:grpSp>
      <p:sp>
        <p:nvSpPr>
          <p:cNvPr id="19" name="Text Box 3">
            <a:extLst>
              <a:ext uri="{FF2B5EF4-FFF2-40B4-BE49-F238E27FC236}">
                <a16:creationId xmlns:a16="http://schemas.microsoft.com/office/drawing/2014/main" id="{9E55A41E-7E8B-1141-A04F-36303324EB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9969" y="1269993"/>
            <a:ext cx="2100309" cy="513080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190800" rIns="9360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x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*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y</a:t>
            </a:r>
            <a:endParaRPr lang="en-US" sz="1200" b="1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function mult 2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push 0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pop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push 1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pop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label WHILE_LOOP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y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gt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if-goto END_LOOP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x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add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pop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1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add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pop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goto WHILE_LOOP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label END_LOOP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push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return</a:t>
            </a: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A2F5B11C-AF28-3E41-84DE-DCFBD9A3C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600" y="959148"/>
            <a:ext cx="3429149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VM code </a:t>
            </a:r>
            <a:r>
              <a:rPr lang="en-US" sz="1200" dirty="0">
                <a:latin typeface="Times New Roman"/>
                <a:cs typeface="Times New Roman"/>
              </a:rPr>
              <a:t>(with symbols)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C987FE-C742-8B41-A7F9-DBA7B57140B8}"/>
              </a:ext>
            </a:extLst>
          </p:cNvPr>
          <p:cNvSpPr/>
          <p:nvPr/>
        </p:nvSpPr>
        <p:spPr>
          <a:xfrm>
            <a:off x="3413584" y="1517704"/>
            <a:ext cx="1462219" cy="211803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11F890C2-A7B2-1E46-A289-2BFECA9CBC0E}"/>
              </a:ext>
            </a:extLst>
          </p:cNvPr>
          <p:cNvSpPr/>
          <p:nvPr/>
        </p:nvSpPr>
        <p:spPr>
          <a:xfrm>
            <a:off x="4780179" y="6073677"/>
            <a:ext cx="530215" cy="236413"/>
          </a:xfrm>
          <a:prstGeom prst="wedgeRoundRectCallout">
            <a:avLst>
              <a:gd name="adj1" fmla="val 9176"/>
              <a:gd name="adj2" fmla="val -4787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callee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C10C8513-59A7-FB43-9162-A0760C5211BD}"/>
              </a:ext>
            </a:extLst>
          </p:cNvPr>
          <p:cNvSpPr txBox="1">
            <a:spLocks/>
          </p:cNvSpPr>
          <p:nvPr/>
        </p:nvSpPr>
        <p:spPr>
          <a:xfrm>
            <a:off x="721017" y="1517704"/>
            <a:ext cx="2462801" cy="1498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600" u="sng" dirty="0"/>
              <a:t>VM function commands</a:t>
            </a:r>
          </a:p>
          <a:p>
            <a:pPr marL="271463" indent="-260350">
              <a:lnSpc>
                <a:spcPct val="100000"/>
              </a:lnSpc>
            </a:pPr>
            <a:r>
              <a:rPr lang="en-US" sz="1400" dirty="0">
                <a:latin typeface="Consolas"/>
                <a:cs typeface="Consolas"/>
              </a:rPr>
              <a:t>call</a:t>
            </a:r>
            <a:endParaRPr lang="en-US" sz="1600" i="1" dirty="0"/>
          </a:p>
          <a:p>
            <a:pPr marL="271463" indent="-260350">
              <a:lnSpc>
                <a:spcPct val="100000"/>
              </a:lnSpc>
            </a:pPr>
            <a:r>
              <a:rPr lang="en-US" sz="1400" dirty="0">
                <a:latin typeface="Consolas"/>
                <a:cs typeface="Consolas"/>
              </a:rPr>
              <a:t>function</a:t>
            </a:r>
            <a:endParaRPr lang="en-US" sz="1600" i="1" dirty="0"/>
          </a:p>
          <a:p>
            <a:pPr marL="271463" indent="-260350">
              <a:lnSpc>
                <a:spcPct val="100000"/>
              </a:lnSpc>
            </a:pPr>
            <a:r>
              <a:rPr lang="en-US" sz="1400" dirty="0">
                <a:latin typeface="Consolas"/>
                <a:cs typeface="Consolas"/>
              </a:rPr>
              <a:t>return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endParaRPr lang="en-US" sz="1600" dirty="0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B93DAD17-C4A6-B146-8DC4-22B521CDDC3C}"/>
              </a:ext>
            </a:extLst>
          </p:cNvPr>
          <p:cNvSpPr/>
          <p:nvPr/>
        </p:nvSpPr>
        <p:spPr>
          <a:xfrm>
            <a:off x="496079" y="2216503"/>
            <a:ext cx="482531" cy="32758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9FA88787-4A0D-AEB9-170D-4471D7E60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2227" y="4229100"/>
            <a:ext cx="1735629" cy="175386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0" rIns="9360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 marL="0" indent="0"/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Computes 8 * 5 + 7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push 8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push 5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call mult 2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push 7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add</a:t>
            </a:r>
          </a:p>
          <a:p>
            <a:r>
              <a:rPr lang="en-US" sz="12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48383760-9BC2-E722-9ADA-23D011E2A095}"/>
              </a:ext>
            </a:extLst>
          </p:cNvPr>
          <p:cNvSpPr/>
          <p:nvPr/>
        </p:nvSpPr>
        <p:spPr>
          <a:xfrm>
            <a:off x="6261509" y="5673703"/>
            <a:ext cx="530215" cy="236413"/>
          </a:xfrm>
          <a:prstGeom prst="wedgeRoundRectCallout">
            <a:avLst>
              <a:gd name="adj1" fmla="val 9176"/>
              <a:gd name="adj2" fmla="val -4787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caller</a:t>
            </a:r>
          </a:p>
        </p:txBody>
      </p:sp>
    </p:spTree>
    <p:extLst>
      <p:ext uri="{BB962C8B-B14F-4D97-AF65-F5344CB8AC3E}">
        <p14:creationId xmlns:p14="http://schemas.microsoft.com/office/powerpoint/2010/main" val="410295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commands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B47EAB6-81E9-1F44-B9B6-2F13D02DA7FB}"/>
              </a:ext>
            </a:extLst>
          </p:cNvPr>
          <p:cNvGrpSpPr/>
          <p:nvPr/>
        </p:nvGrpSpPr>
        <p:grpSpPr>
          <a:xfrm>
            <a:off x="5577559" y="1472908"/>
            <a:ext cx="3410722" cy="3506659"/>
            <a:chOff x="5441787" y="1720959"/>
            <a:chExt cx="3410722" cy="3506659"/>
          </a:xfrm>
        </p:grpSpPr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AF48220A-C8A8-AC49-849F-76415206BB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9718" y="1720959"/>
              <a:ext cx="321551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u="sng" dirty="0">
                  <a:latin typeface="Times New Roman"/>
                  <a:cs typeface="Times New Roman"/>
                </a:rPr>
                <a:t>Syntax</a:t>
              </a:r>
              <a:endParaRPr lang="en-US" u="sng" dirty="0">
                <a:latin typeface="Times New Roman"/>
                <a:cs typeface="Times New Roman"/>
              </a:endParaRPr>
            </a:p>
          </p:txBody>
        </p:sp>
        <p:sp>
          <p:nvSpPr>
            <p:cNvPr id="14" name="Rectangle 10">
              <a:extLst>
                <a:ext uri="{FF2B5EF4-FFF2-40B4-BE49-F238E27FC236}">
                  <a16:creationId xmlns:a16="http://schemas.microsoft.com/office/drawing/2014/main" id="{998F8AE3-1D57-0E4A-8207-4D99F281F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787" y="2043312"/>
              <a:ext cx="3410722" cy="3184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latin typeface="Consolas"/>
                  <a:cs typeface="Consolas"/>
                </a:rPr>
                <a:t>function</a:t>
              </a:r>
              <a:r>
                <a:rPr lang="en-US" sz="1400" dirty="0">
                  <a:latin typeface="Times New Roman"/>
                  <a:cs typeface="Times New Roman"/>
                </a:rPr>
                <a:t> </a:t>
              </a:r>
              <a:r>
                <a:rPr lang="en-US" sz="1400" i="1" dirty="0">
                  <a:latin typeface="Times New Roman"/>
                  <a:cs typeface="Times New Roman"/>
                </a:rPr>
                <a:t>functionName</a:t>
              </a:r>
              <a:r>
                <a:rPr lang="en-US" sz="1600" i="1" dirty="0">
                  <a:latin typeface="Times New Roman"/>
                  <a:cs typeface="Times New Roman"/>
                </a:rPr>
                <a:t> </a:t>
              </a:r>
              <a:r>
                <a:rPr lang="en-US" sz="1400" i="1" dirty="0">
                  <a:latin typeface="Times New Roman"/>
                  <a:cs typeface="Times New Roman"/>
                </a:rPr>
                <a:t>nVars</a:t>
              </a:r>
              <a:endParaRPr lang="en-US" sz="1600" i="1" dirty="0">
                <a:latin typeface="Times New Roman"/>
                <a:cs typeface="Times New Roman"/>
              </a:endParaRP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600" u="sng" dirty="0">
                  <a:latin typeface="Times New Roman"/>
                  <a:cs typeface="Times New Roman"/>
                </a:rPr>
                <a:t>Assumption</a:t>
              </a:r>
            </a:p>
            <a:p>
              <a:pPr>
                <a:spcBef>
                  <a:spcPts val="300"/>
                </a:spcBef>
                <a:buSzPct val="85000"/>
                <a:tabLst>
                  <a:tab pos="268288" algn="l"/>
                </a:tabLst>
              </a:pPr>
              <a:r>
                <a:rPr lang="en-US" sz="1400" dirty="0">
                  <a:latin typeface="Times New Roman"/>
                  <a:cs typeface="Times New Roman"/>
                </a:rPr>
                <a:t>The function will have </a:t>
              </a:r>
              <a:r>
                <a:rPr lang="en-US" sz="1200" i="1" dirty="0">
                  <a:latin typeface="Times New Roman"/>
                  <a:cs typeface="Times New Roman"/>
                </a:rPr>
                <a:t>nVars</a:t>
              </a:r>
              <a:r>
                <a:rPr lang="en-US" sz="1400" dirty="0">
                  <a:latin typeface="Times New Roman"/>
                  <a:cs typeface="Times New Roman"/>
                </a:rPr>
                <a:t> local variables, named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local</a:t>
              </a:r>
              <a:r>
                <a:rPr lang="en-US" sz="1600" dirty="0">
                  <a:latin typeface="Times New Roman"/>
                  <a:cs typeface="Times New Roman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1600" dirty="0">
                  <a:latin typeface="Times New Roman"/>
                  <a:cs typeface="Times New Roman"/>
                </a:rPr>
                <a:t>,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local</a:t>
              </a:r>
              <a:r>
                <a:rPr lang="en-US" sz="1600" dirty="0">
                  <a:latin typeface="Times New Roman"/>
                  <a:cs typeface="Times New Roman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1600" dirty="0">
                  <a:latin typeface="Times New Roman"/>
                  <a:cs typeface="Times New Roman"/>
                </a:rPr>
                <a:t>, …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local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5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nVars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spcBef>
                  <a:spcPts val="600"/>
                </a:spcBef>
                <a:buSzPct val="85000"/>
                <a:tabLst>
                  <a:tab pos="268288" algn="l"/>
                </a:tabLst>
              </a:pPr>
              <a:r>
                <a:rPr lang="en-US" sz="1400" dirty="0">
                  <a:latin typeface="Times New Roman"/>
                  <a:cs typeface="Times New Roman"/>
                </a:rPr>
                <a:t>(The example uses symbols, for readability. In the final code,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sum</a:t>
              </a:r>
              <a:r>
                <a:rPr lang="en-US" sz="1400" dirty="0">
                  <a:latin typeface="Times New Roman"/>
                  <a:cs typeface="Times New Roman"/>
                </a:rPr>
                <a:t> and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n</a:t>
              </a:r>
              <a:r>
                <a:rPr lang="en-US" sz="1400" dirty="0">
                  <a:latin typeface="Times New Roman"/>
                  <a:cs typeface="Times New Roman"/>
                </a:rPr>
                <a:t> will be replaced with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local</a:t>
              </a:r>
              <a:r>
                <a:rPr lang="en-US" sz="1400" dirty="0">
                  <a:latin typeface="Times New Roman"/>
                  <a:cs typeface="Times New Roman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1400" dirty="0">
                  <a:latin typeface="Times New Roman"/>
                  <a:cs typeface="Times New Roman"/>
                </a:rPr>
                <a:t> and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local</a:t>
              </a:r>
              <a:r>
                <a:rPr lang="en-US" sz="1400" dirty="0">
                  <a:latin typeface="Times New Roman"/>
                  <a:cs typeface="Times New Roman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1400" dirty="0">
                  <a:latin typeface="Times New Roman"/>
                  <a:cs typeface="Times New Roman"/>
                </a:rPr>
                <a:t>, and 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sz="1400" dirty="0">
                  <a:latin typeface="Times New Roman"/>
                  <a:cs typeface="Times New Roman"/>
                </a:rPr>
                <a:t> and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y</a:t>
              </a:r>
              <a:r>
                <a:rPr lang="en-US" sz="1400" dirty="0">
                  <a:latin typeface="Times New Roman"/>
                  <a:cs typeface="Times New Roman"/>
                </a:rPr>
                <a:t> with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argument</a:t>
              </a:r>
              <a:r>
                <a:rPr lang="en-US" sz="1400" dirty="0">
                  <a:latin typeface="Times New Roman"/>
                  <a:cs typeface="Times New Roman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1400" dirty="0">
                  <a:latin typeface="Times New Roman"/>
                  <a:cs typeface="Times New Roman"/>
                </a:rPr>
                <a:t> and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argument</a:t>
              </a:r>
              <a:r>
                <a:rPr lang="en-US" sz="1400" dirty="0">
                  <a:latin typeface="Times New Roman"/>
                  <a:cs typeface="Times New Roman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1400" dirty="0">
                  <a:latin typeface="Times New Roman"/>
                  <a:cs typeface="Times New Roman"/>
                </a:rPr>
                <a:t>)</a:t>
              </a:r>
            </a:p>
          </p:txBody>
        </p:sp>
      </p:grpSp>
      <p:sp>
        <p:nvSpPr>
          <p:cNvPr id="19" name="Text Box 3">
            <a:extLst>
              <a:ext uri="{FF2B5EF4-FFF2-40B4-BE49-F238E27FC236}">
                <a16:creationId xmlns:a16="http://schemas.microsoft.com/office/drawing/2014/main" id="{9E55A41E-7E8B-1141-A04F-36303324EB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9969" y="1269993"/>
            <a:ext cx="2100309" cy="513080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190800" rIns="9360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x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*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y</a:t>
            </a:r>
            <a:endParaRPr lang="en-US" sz="1200" b="1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function mult 2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push 0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pop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push 1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pop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label WHILE_LOOP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y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gt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if-goto END_LOOP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x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add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pop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1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add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pop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goto WHILE_LOOP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label END_LOOP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push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return</a:t>
            </a: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A2F5B11C-AF28-3E41-84DE-DCFBD9A3C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600" y="959148"/>
            <a:ext cx="3429149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VM code </a:t>
            </a:r>
            <a:r>
              <a:rPr lang="en-US" sz="1200" dirty="0">
                <a:latin typeface="Times New Roman"/>
                <a:cs typeface="Times New Roman"/>
              </a:rPr>
              <a:t>(with symbols)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C987FE-C742-8B41-A7F9-DBA7B57140B8}"/>
              </a:ext>
            </a:extLst>
          </p:cNvPr>
          <p:cNvSpPr/>
          <p:nvPr/>
        </p:nvSpPr>
        <p:spPr>
          <a:xfrm>
            <a:off x="3413584" y="1517704"/>
            <a:ext cx="1462219" cy="211803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11F890C2-A7B2-1E46-A289-2BFECA9CBC0E}"/>
              </a:ext>
            </a:extLst>
          </p:cNvPr>
          <p:cNvSpPr/>
          <p:nvPr/>
        </p:nvSpPr>
        <p:spPr>
          <a:xfrm>
            <a:off x="4780179" y="6073677"/>
            <a:ext cx="530215" cy="236413"/>
          </a:xfrm>
          <a:prstGeom prst="wedgeRoundRectCallout">
            <a:avLst>
              <a:gd name="adj1" fmla="val 9176"/>
              <a:gd name="adj2" fmla="val -4787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callee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C10C8513-59A7-FB43-9162-A0760C5211BD}"/>
              </a:ext>
            </a:extLst>
          </p:cNvPr>
          <p:cNvSpPr txBox="1">
            <a:spLocks/>
          </p:cNvSpPr>
          <p:nvPr/>
        </p:nvSpPr>
        <p:spPr>
          <a:xfrm>
            <a:off x="721017" y="1517704"/>
            <a:ext cx="2462801" cy="1498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600" u="sng" dirty="0"/>
              <a:t>VM function commands</a:t>
            </a:r>
          </a:p>
          <a:p>
            <a:pPr marL="271463" indent="-260350">
              <a:lnSpc>
                <a:spcPct val="100000"/>
              </a:lnSpc>
            </a:pPr>
            <a:r>
              <a:rPr lang="en-US" sz="1400" dirty="0">
                <a:latin typeface="Consolas"/>
                <a:cs typeface="Consolas"/>
              </a:rPr>
              <a:t>call</a:t>
            </a:r>
            <a:endParaRPr lang="en-US" sz="1600" i="1" dirty="0"/>
          </a:p>
          <a:p>
            <a:pPr marL="271463" indent="-260350">
              <a:lnSpc>
                <a:spcPct val="100000"/>
              </a:lnSpc>
            </a:pPr>
            <a:r>
              <a:rPr lang="en-US" sz="1400" dirty="0">
                <a:latin typeface="Consolas"/>
                <a:cs typeface="Consolas"/>
              </a:rPr>
              <a:t>function</a:t>
            </a:r>
            <a:endParaRPr lang="en-US" sz="1600" i="1" dirty="0"/>
          </a:p>
          <a:p>
            <a:pPr marL="271463" indent="-260350">
              <a:lnSpc>
                <a:spcPct val="100000"/>
              </a:lnSpc>
            </a:pPr>
            <a:r>
              <a:rPr lang="en-US" sz="1400" dirty="0">
                <a:latin typeface="Consolas"/>
                <a:cs typeface="Consolas"/>
              </a:rPr>
              <a:t>return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endParaRPr lang="en-US" sz="1600" dirty="0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B93DAD17-C4A6-B146-8DC4-22B521CDDC3C}"/>
              </a:ext>
            </a:extLst>
          </p:cNvPr>
          <p:cNvSpPr/>
          <p:nvPr/>
        </p:nvSpPr>
        <p:spPr>
          <a:xfrm>
            <a:off x="496079" y="2216503"/>
            <a:ext cx="482531" cy="32758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28416BE1-8BD5-8A05-DB48-FAD52D5C2F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2227" y="4229100"/>
            <a:ext cx="1735629" cy="175386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0" rIns="9360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 marL="0" indent="0"/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Computes 8 * 5 + 7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push 8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push 5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call mult 2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push 7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add</a:t>
            </a:r>
          </a:p>
          <a:p>
            <a:r>
              <a:rPr lang="en-US" sz="12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85D79E4A-1AF2-07C4-9A45-DC7548733880}"/>
              </a:ext>
            </a:extLst>
          </p:cNvPr>
          <p:cNvSpPr/>
          <p:nvPr/>
        </p:nvSpPr>
        <p:spPr>
          <a:xfrm>
            <a:off x="6261509" y="5673703"/>
            <a:ext cx="530215" cy="236413"/>
          </a:xfrm>
          <a:prstGeom prst="wedgeRoundRectCallout">
            <a:avLst>
              <a:gd name="adj1" fmla="val 9176"/>
              <a:gd name="adj2" fmla="val -4787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caller</a:t>
            </a:r>
          </a:p>
        </p:txBody>
      </p:sp>
    </p:spTree>
    <p:extLst>
      <p:ext uri="{BB962C8B-B14F-4D97-AF65-F5344CB8AC3E}">
        <p14:creationId xmlns:p14="http://schemas.microsoft.com/office/powerpoint/2010/main" val="1847474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commands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9E19D3D3-E257-C148-952D-6F0907283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9969" y="1269993"/>
            <a:ext cx="2100309" cy="513080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190800" rIns="9360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x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*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y</a:t>
            </a:r>
            <a:endParaRPr lang="en-US" sz="1200" b="1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function mult 2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push 0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pop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push 1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pop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label WHILE_LOOP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y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gt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if-goto END_LOOP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x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add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pop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1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add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pop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goto WHILE_LOOP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label END_LOOP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push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return</a:t>
            </a:r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45169236-7A60-8F46-A438-172D31AA8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600" y="959148"/>
            <a:ext cx="3429149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VM code </a:t>
            </a:r>
            <a:r>
              <a:rPr lang="en-US" sz="1200" dirty="0">
                <a:latin typeface="Times New Roman"/>
                <a:cs typeface="Times New Roman"/>
              </a:rPr>
              <a:t>(with symbols)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C987FE-C742-8B41-A7F9-DBA7B57140B8}"/>
              </a:ext>
            </a:extLst>
          </p:cNvPr>
          <p:cNvSpPr/>
          <p:nvPr/>
        </p:nvSpPr>
        <p:spPr>
          <a:xfrm>
            <a:off x="3639427" y="6174000"/>
            <a:ext cx="784973" cy="198177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21CB834-4841-DE4D-A8C4-F98CAB9228D2}"/>
              </a:ext>
            </a:extLst>
          </p:cNvPr>
          <p:cNvSpPr txBox="1">
            <a:spLocks/>
          </p:cNvSpPr>
          <p:nvPr/>
        </p:nvSpPr>
        <p:spPr>
          <a:xfrm>
            <a:off x="721017" y="1517704"/>
            <a:ext cx="2462801" cy="1498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600" u="sng" dirty="0"/>
              <a:t>VM function commands</a:t>
            </a:r>
          </a:p>
          <a:p>
            <a:pPr marL="271463" indent="-260350">
              <a:lnSpc>
                <a:spcPct val="100000"/>
              </a:lnSpc>
            </a:pPr>
            <a:r>
              <a:rPr lang="en-US" sz="1400" dirty="0">
                <a:latin typeface="Consolas"/>
                <a:cs typeface="Consolas"/>
              </a:rPr>
              <a:t>call</a:t>
            </a:r>
            <a:endParaRPr lang="en-US" sz="1600" i="1" dirty="0"/>
          </a:p>
          <a:p>
            <a:pPr marL="271463" indent="-260350">
              <a:lnSpc>
                <a:spcPct val="100000"/>
              </a:lnSpc>
            </a:pPr>
            <a:r>
              <a:rPr lang="en-US" sz="1400" dirty="0">
                <a:latin typeface="Consolas"/>
                <a:cs typeface="Consolas"/>
              </a:rPr>
              <a:t>function</a:t>
            </a:r>
            <a:endParaRPr lang="en-US" sz="1600" i="1" dirty="0"/>
          </a:p>
          <a:p>
            <a:pPr marL="271463" indent="-260350">
              <a:lnSpc>
                <a:spcPct val="100000"/>
              </a:lnSpc>
            </a:pPr>
            <a:r>
              <a:rPr lang="en-US" sz="1400" dirty="0">
                <a:latin typeface="Consolas"/>
                <a:cs typeface="Consolas"/>
              </a:rPr>
              <a:t>return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endParaRPr lang="en-US" sz="1600" dirty="0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FBD86611-593D-734C-AD4E-8AEF261C00DE}"/>
              </a:ext>
            </a:extLst>
          </p:cNvPr>
          <p:cNvSpPr/>
          <p:nvPr/>
        </p:nvSpPr>
        <p:spPr>
          <a:xfrm>
            <a:off x="496079" y="2563012"/>
            <a:ext cx="482531" cy="32758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8CC00942-98BA-AB4D-9037-EE69F3C3A9B1}"/>
              </a:ext>
            </a:extLst>
          </p:cNvPr>
          <p:cNvSpPr/>
          <p:nvPr/>
        </p:nvSpPr>
        <p:spPr>
          <a:xfrm>
            <a:off x="4780179" y="6073677"/>
            <a:ext cx="530215" cy="236413"/>
          </a:xfrm>
          <a:prstGeom prst="wedgeRoundRectCallout">
            <a:avLst>
              <a:gd name="adj1" fmla="val 9176"/>
              <a:gd name="adj2" fmla="val -4787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callee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98CC25-C085-8945-B348-B164D629FA9F}"/>
              </a:ext>
            </a:extLst>
          </p:cNvPr>
          <p:cNvGrpSpPr/>
          <p:nvPr/>
        </p:nvGrpSpPr>
        <p:grpSpPr>
          <a:xfrm>
            <a:off x="5590018" y="1379630"/>
            <a:ext cx="3221749" cy="4694047"/>
            <a:chOff x="5590018" y="1379630"/>
            <a:chExt cx="3221749" cy="4694047"/>
          </a:xfrm>
        </p:grpSpPr>
        <p:sp>
          <p:nvSpPr>
            <p:cNvPr id="14" name="Rectangle 10">
              <a:extLst>
                <a:ext uri="{FF2B5EF4-FFF2-40B4-BE49-F238E27FC236}">
                  <a16:creationId xmlns:a16="http://schemas.microsoft.com/office/drawing/2014/main" id="{998F8AE3-1D57-0E4A-8207-4D99F281F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0018" y="2114283"/>
              <a:ext cx="3032009" cy="3959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7938" indent="-7938" algn="l">
                <a:spcBef>
                  <a:spcPts val="12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u="sng" dirty="0">
                  <a:latin typeface="Times New Roman"/>
                  <a:cs typeface="Times New Roman"/>
                </a:rPr>
                <a:t>Semantics</a:t>
              </a:r>
            </a:p>
            <a:p>
              <a:pPr marL="230188" indent="-230188" algn="l">
                <a:spcBef>
                  <a:spcPts val="600"/>
                </a:spcBef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Times New Roman"/>
                  <a:cs typeface="Times New Roman"/>
                </a:rPr>
                <a:t>Ends the function declaration</a:t>
              </a:r>
            </a:p>
            <a:p>
              <a:pPr marL="230188" indent="-230188" algn="l">
                <a:spcBef>
                  <a:spcPts val="600"/>
                </a:spcBef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Times New Roman"/>
                  <a:cs typeface="Times New Roman"/>
                </a:rPr>
                <a:t>Indicates that control will be transferred to the command just after the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call</a:t>
              </a:r>
              <a:r>
                <a:rPr lang="en-US" sz="1400" dirty="0">
                  <a:latin typeface="Times New Roman"/>
                  <a:cs typeface="Times New Roman"/>
                </a:rPr>
                <a:t> command that invoked this function.</a:t>
              </a:r>
              <a:endParaRPr lang="en-US" sz="1400" i="1" dirty="0">
                <a:latin typeface="Times New Roman"/>
                <a:cs typeface="Times New Roman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26C4EEA-4728-BC4C-9982-92952E8F9F7E}"/>
                </a:ext>
              </a:extLst>
            </p:cNvPr>
            <p:cNvGrpSpPr/>
            <p:nvPr/>
          </p:nvGrpSpPr>
          <p:grpSpPr>
            <a:xfrm>
              <a:off x="5590018" y="1379630"/>
              <a:ext cx="3221749" cy="4300967"/>
              <a:chOff x="5807628" y="1721336"/>
              <a:chExt cx="3221749" cy="4300967"/>
            </a:xfrm>
          </p:grpSpPr>
          <p:sp>
            <p:nvSpPr>
              <p:cNvPr id="37" name="Rectangle 10">
                <a:extLst>
                  <a:ext uri="{FF2B5EF4-FFF2-40B4-BE49-F238E27FC236}">
                    <a16:creationId xmlns:a16="http://schemas.microsoft.com/office/drawing/2014/main" id="{75B083F7-FA76-4342-812D-E3F046F3C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3867" y="1721336"/>
                <a:ext cx="3215510" cy="381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/>
              <a:lstStyle/>
              <a:p>
                <a:pPr marL="342900" indent="-342900" algn="l">
                  <a:spcBef>
                    <a:spcPct val="60000"/>
                  </a:spcBef>
                  <a:spcAft>
                    <a:spcPct val="70000"/>
                  </a:spcAft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600" u="sng" dirty="0">
                    <a:latin typeface="Times New Roman"/>
                    <a:cs typeface="Times New Roman"/>
                  </a:rPr>
                  <a:t>Syntax</a:t>
                </a:r>
              </a:p>
              <a:p>
                <a:pPr marL="342900" indent="-342900" algn="l">
                  <a:spcBef>
                    <a:spcPct val="60000"/>
                  </a:spcBef>
                  <a:spcAft>
                    <a:spcPct val="70000"/>
                  </a:spcAft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endParaRPr lang="en-US" sz="1600" u="sng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38" name="Rectangle 10">
                <a:extLst>
                  <a:ext uri="{FF2B5EF4-FFF2-40B4-BE49-F238E27FC236}">
                    <a16:creationId xmlns:a16="http://schemas.microsoft.com/office/drawing/2014/main" id="{690285ED-87B7-EE4B-8F90-27B63C1F3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7628" y="2062909"/>
                <a:ext cx="3032009" cy="39593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/>
              <a:lstStyle/>
              <a:p>
                <a:pPr marL="342900" indent="-342900" algn="l">
                  <a:spcBef>
                    <a:spcPct val="60000"/>
                  </a:spcBef>
                  <a:spcAft>
                    <a:spcPct val="70000"/>
                  </a:spcAft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400" dirty="0">
                    <a:latin typeface="Consolas"/>
                    <a:cs typeface="Consolas"/>
                  </a:rPr>
                  <a:t>return</a:t>
                </a:r>
              </a:p>
            </p:txBody>
          </p:sp>
        </p:grpSp>
      </p:grpSp>
      <p:sp>
        <p:nvSpPr>
          <p:cNvPr id="7" name="Text Box 3">
            <a:extLst>
              <a:ext uri="{FF2B5EF4-FFF2-40B4-BE49-F238E27FC236}">
                <a16:creationId xmlns:a16="http://schemas.microsoft.com/office/drawing/2014/main" id="{2E9AA1C8-611E-DB88-B4C6-28DB586AF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2227" y="4229100"/>
            <a:ext cx="1735629" cy="175386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0" rIns="9360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 marL="0" indent="0"/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Computes 8 * 5 + 7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push 8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push 5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call mult 2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push 7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add</a:t>
            </a:r>
          </a:p>
          <a:p>
            <a:r>
              <a:rPr lang="en-US" sz="12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9A01DF5C-31AB-6C8C-1C35-FFF994E5226A}"/>
              </a:ext>
            </a:extLst>
          </p:cNvPr>
          <p:cNvSpPr/>
          <p:nvPr/>
        </p:nvSpPr>
        <p:spPr>
          <a:xfrm>
            <a:off x="6261509" y="5673703"/>
            <a:ext cx="530215" cy="236413"/>
          </a:xfrm>
          <a:prstGeom prst="wedgeRoundRectCallout">
            <a:avLst>
              <a:gd name="adj1" fmla="val 9176"/>
              <a:gd name="adj2" fmla="val -4787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caller</a:t>
            </a:r>
          </a:p>
        </p:txBody>
      </p:sp>
    </p:spTree>
    <p:extLst>
      <p:ext uri="{BB962C8B-B14F-4D97-AF65-F5344CB8AC3E}">
        <p14:creationId xmlns:p14="http://schemas.microsoft.com/office/powerpoint/2010/main" val="418824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commands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9E19D3D3-E257-C148-952D-6F0907283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9969" y="1269993"/>
            <a:ext cx="2100309" cy="513080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190800" rIns="9360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x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*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y</a:t>
            </a:r>
            <a:endParaRPr lang="en-US" sz="1200" b="1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function mult 2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push 0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pop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push 1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pop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label WHILE_LOOP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y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gt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if-goto END_LOOP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x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add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pop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1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add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pop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goto WHILE_LOOP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label END_LOOP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push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return</a:t>
            </a:r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45169236-7A60-8F46-A438-172D31AA8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600" y="959148"/>
            <a:ext cx="3429149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VM code </a:t>
            </a:r>
            <a:r>
              <a:rPr lang="en-US" sz="1200" dirty="0">
                <a:latin typeface="Times New Roman"/>
                <a:cs typeface="Times New Roman"/>
              </a:rPr>
              <a:t>(with symbols)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8FB4400A-D693-7C47-959D-CD99E9317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6791" y="2095218"/>
            <a:ext cx="3215510" cy="3959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7938" indent="-7938" algn="l">
              <a:spcBef>
                <a:spcPts val="6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u="sng" dirty="0">
                <a:latin typeface="Times New Roman"/>
                <a:cs typeface="Times New Roman"/>
              </a:rPr>
              <a:t>Assumption:</a:t>
            </a:r>
          </a:p>
          <a:p>
            <a:pPr marL="7938" indent="-7938" algn="l">
              <a:spcBef>
                <a:spcPts val="6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The writer of the callee’s code is expected to write code that pushes a value onto the stack before the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400" dirty="0">
                <a:latin typeface="Times New Roman"/>
                <a:cs typeface="Times New Roman"/>
              </a:rPr>
              <a:t> command. This value is called the </a:t>
            </a:r>
            <a:r>
              <a:rPr lang="en-US" sz="1400" i="1" dirty="0">
                <a:latin typeface="Times New Roman"/>
                <a:cs typeface="Times New Roman"/>
              </a:rPr>
              <a:t>return value</a:t>
            </a:r>
            <a:r>
              <a:rPr lang="en-US" sz="1400" dirty="0">
                <a:latin typeface="Times New Roman"/>
                <a:cs typeface="Times New Roman"/>
              </a:rPr>
              <a:t>.</a:t>
            </a:r>
          </a:p>
          <a:p>
            <a:pPr marL="7938" indent="-7938" algn="l">
              <a:spcBef>
                <a:spcPts val="6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In this example, the return value is the value of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1400" dirty="0">
                <a:latin typeface="Times New Roman"/>
                <a:cs typeface="Times New Roman"/>
              </a:rPr>
              <a:t>, and control will be passed </a:t>
            </a:r>
            <a:br>
              <a:rPr lang="en-US" sz="1400" dirty="0">
                <a:latin typeface="Times New Roman"/>
                <a:cs typeface="Times New Roman"/>
              </a:rPr>
            </a:br>
            <a:r>
              <a:rPr lang="en-US" sz="1400" dirty="0">
                <a:latin typeface="Times New Roman"/>
                <a:cs typeface="Times New Roman"/>
              </a:rPr>
              <a:t>to the highlighted command.</a:t>
            </a:r>
            <a:endParaRPr lang="en-US" sz="1400" i="1" dirty="0">
              <a:latin typeface="Times New Roman"/>
              <a:cs typeface="Times New Roman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7B50B15-F917-D84F-8953-B7ACC0358AA8}"/>
              </a:ext>
            </a:extLst>
          </p:cNvPr>
          <p:cNvSpPr txBox="1">
            <a:spLocks/>
          </p:cNvSpPr>
          <p:nvPr/>
        </p:nvSpPr>
        <p:spPr>
          <a:xfrm>
            <a:off x="721017" y="1517704"/>
            <a:ext cx="2462801" cy="1498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600" u="sng" dirty="0"/>
              <a:t>VM function commands</a:t>
            </a:r>
          </a:p>
          <a:p>
            <a:pPr marL="271463" indent="-260350">
              <a:lnSpc>
                <a:spcPct val="100000"/>
              </a:lnSpc>
            </a:pPr>
            <a:r>
              <a:rPr lang="en-US" sz="1400" dirty="0">
                <a:latin typeface="Consolas"/>
                <a:cs typeface="Consolas"/>
              </a:rPr>
              <a:t>call</a:t>
            </a:r>
            <a:endParaRPr lang="en-US" sz="1600" i="1" dirty="0"/>
          </a:p>
          <a:p>
            <a:pPr marL="271463" indent="-260350">
              <a:lnSpc>
                <a:spcPct val="100000"/>
              </a:lnSpc>
            </a:pPr>
            <a:r>
              <a:rPr lang="en-US" sz="1400" dirty="0">
                <a:latin typeface="Consolas"/>
                <a:cs typeface="Consolas"/>
              </a:rPr>
              <a:t>function</a:t>
            </a:r>
            <a:endParaRPr lang="en-US" sz="1600" i="1" dirty="0"/>
          </a:p>
          <a:p>
            <a:pPr marL="271463" indent="-260350">
              <a:lnSpc>
                <a:spcPct val="100000"/>
              </a:lnSpc>
            </a:pPr>
            <a:r>
              <a:rPr lang="en-US" sz="1400" dirty="0">
                <a:latin typeface="Consolas"/>
                <a:cs typeface="Consolas"/>
              </a:rPr>
              <a:t>return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endParaRPr lang="en-US" sz="1600" dirty="0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F28FDF62-2389-0A4B-BE95-CF85CA948C71}"/>
              </a:ext>
            </a:extLst>
          </p:cNvPr>
          <p:cNvSpPr/>
          <p:nvPr/>
        </p:nvSpPr>
        <p:spPr>
          <a:xfrm>
            <a:off x="498521" y="2559224"/>
            <a:ext cx="482531" cy="32758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BBBD013A-F723-7344-8A7E-B3FFF2176953}"/>
              </a:ext>
            </a:extLst>
          </p:cNvPr>
          <p:cNvSpPr/>
          <p:nvPr/>
        </p:nvSpPr>
        <p:spPr>
          <a:xfrm>
            <a:off x="4780179" y="6073677"/>
            <a:ext cx="530215" cy="236413"/>
          </a:xfrm>
          <a:prstGeom prst="wedgeRoundRectCallout">
            <a:avLst>
              <a:gd name="adj1" fmla="val 9176"/>
              <a:gd name="adj2" fmla="val -4787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callee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095BFB-885C-5B4B-A440-7AADA4BDB5FB}"/>
              </a:ext>
            </a:extLst>
          </p:cNvPr>
          <p:cNvSpPr/>
          <p:nvPr/>
        </p:nvSpPr>
        <p:spPr>
          <a:xfrm>
            <a:off x="3639427" y="6174000"/>
            <a:ext cx="784973" cy="198177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361EB02-6A38-A040-A15A-47AA01DC03BE}"/>
              </a:ext>
            </a:extLst>
          </p:cNvPr>
          <p:cNvGrpSpPr/>
          <p:nvPr/>
        </p:nvGrpSpPr>
        <p:grpSpPr>
          <a:xfrm>
            <a:off x="5590018" y="1379630"/>
            <a:ext cx="3221749" cy="4300967"/>
            <a:chOff x="5807628" y="1721336"/>
            <a:chExt cx="3221749" cy="4300967"/>
          </a:xfrm>
        </p:grpSpPr>
        <p:sp>
          <p:nvSpPr>
            <p:cNvPr id="35" name="Rectangle 10">
              <a:extLst>
                <a:ext uri="{FF2B5EF4-FFF2-40B4-BE49-F238E27FC236}">
                  <a16:creationId xmlns:a16="http://schemas.microsoft.com/office/drawing/2014/main" id="{3F54BB9E-C5B6-8146-8DCC-12DC7C8EB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3867" y="1721336"/>
              <a:ext cx="321551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u="sng" dirty="0">
                  <a:latin typeface="Times New Roman"/>
                  <a:cs typeface="Times New Roman"/>
                </a:rPr>
                <a:t>Syntax</a:t>
              </a:r>
            </a:p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endParaRPr lang="en-US" sz="1600" u="sng" dirty="0">
                <a:latin typeface="Times New Roman"/>
                <a:cs typeface="Times New Roman"/>
              </a:endParaRPr>
            </a:p>
          </p:txBody>
        </p:sp>
        <p:sp>
          <p:nvSpPr>
            <p:cNvPr id="36" name="Rectangle 10">
              <a:extLst>
                <a:ext uri="{FF2B5EF4-FFF2-40B4-BE49-F238E27FC236}">
                  <a16:creationId xmlns:a16="http://schemas.microsoft.com/office/drawing/2014/main" id="{1CE44D61-59DE-C84C-B436-3301146BC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7628" y="2062909"/>
              <a:ext cx="3032009" cy="3959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latin typeface="Consolas"/>
                  <a:cs typeface="Consolas"/>
                </a:rPr>
                <a:t>return</a:t>
              </a:r>
            </a:p>
          </p:txBody>
        </p:sp>
      </p:grpSp>
      <p:sp>
        <p:nvSpPr>
          <p:cNvPr id="3" name="Text Box 3">
            <a:extLst>
              <a:ext uri="{FF2B5EF4-FFF2-40B4-BE49-F238E27FC236}">
                <a16:creationId xmlns:a16="http://schemas.microsoft.com/office/drawing/2014/main" id="{35D651A5-E579-97E8-5C10-D7D02F8D7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2227" y="4229100"/>
            <a:ext cx="1735629" cy="175386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0" rIns="9360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 marL="0" indent="0"/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Computes 8 * 5 + 7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push 8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push 5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call mult 2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432FF"/>
                </a:solidFill>
                <a:latin typeface="Consolas"/>
                <a:cs typeface="Consolas"/>
              </a:rPr>
              <a:t>push 7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add</a:t>
            </a:r>
          </a:p>
          <a:p>
            <a:r>
              <a:rPr lang="en-US" sz="12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18DA7A1F-DC8F-4AE1-31EB-0DACF3540EB1}"/>
              </a:ext>
            </a:extLst>
          </p:cNvPr>
          <p:cNvSpPr/>
          <p:nvPr/>
        </p:nvSpPr>
        <p:spPr>
          <a:xfrm>
            <a:off x="6261509" y="5673703"/>
            <a:ext cx="530215" cy="236413"/>
          </a:xfrm>
          <a:prstGeom prst="wedgeRoundRectCallout">
            <a:avLst>
              <a:gd name="adj1" fmla="val 9176"/>
              <a:gd name="adj2" fmla="val -4787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caller</a:t>
            </a:r>
          </a:p>
        </p:txBody>
      </p:sp>
    </p:spTree>
    <p:extLst>
      <p:ext uri="{BB962C8B-B14F-4D97-AF65-F5344CB8AC3E}">
        <p14:creationId xmlns:p14="http://schemas.microsoft.com/office/powerpoint/2010/main" val="4119628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362767" y="1204942"/>
            <a:ext cx="3560638" cy="125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>
              <a:spcBef>
                <a:spcPts val="3000"/>
              </a:spcBef>
              <a:buSzPct val="100000"/>
              <a:defRPr/>
            </a:pPr>
            <a:r>
              <a:rPr lang="en-US" u="sng" dirty="0">
                <a:latin typeface="Times New Roman"/>
                <a:cs typeface="Times New Roman"/>
              </a:rPr>
              <a:t>Abstraction</a:t>
            </a:r>
          </a:p>
          <a:p>
            <a:pPr marL="444500" lvl="1" indent="-177800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VM branching commands</a:t>
            </a:r>
          </a:p>
          <a:p>
            <a:pPr marL="444500" lvl="1" indent="-177800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VM function commands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plan</a:t>
            </a:r>
            <a:endParaRPr lang="en-US" sz="1800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434803" y="4023624"/>
            <a:ext cx="4539188" cy="1641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>
              <a:spcBef>
                <a:spcPts val="3000"/>
              </a:spcBef>
              <a:buSzPct val="100000"/>
              <a:defRPr/>
            </a:pPr>
            <a:r>
              <a:rPr lang="en-US" u="sng" dirty="0">
                <a:latin typeface="Times New Roman"/>
                <a:cs typeface="Times New Roman"/>
              </a:rPr>
              <a:t>The Virtual Machine</a:t>
            </a:r>
          </a:p>
          <a:p>
            <a:pPr marL="492125" indent="-225425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Program translation</a:t>
            </a:r>
          </a:p>
          <a:p>
            <a:pPr marL="492125" indent="-225425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Standard mapping</a:t>
            </a:r>
          </a:p>
          <a:p>
            <a:pPr marL="492125" indent="-225425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VM translator</a:t>
            </a:r>
          </a:p>
          <a:p>
            <a:pPr marL="492125" indent="-225425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Project 8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26F6A0A-BB26-034E-ADB0-39304DA60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767" y="2540116"/>
            <a:ext cx="3560638" cy="125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>
              <a:spcBef>
                <a:spcPts val="3000"/>
              </a:spcBef>
              <a:buSzPct val="100000"/>
              <a:defRPr/>
            </a:pPr>
            <a:r>
              <a:rPr lang="en-US" u="sng" dirty="0">
                <a:latin typeface="Times New Roman"/>
                <a:cs typeface="Times New Roman"/>
              </a:rPr>
              <a:t>Implementation</a:t>
            </a:r>
          </a:p>
          <a:p>
            <a:pPr marL="444500" lvl="1" indent="-177800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VM branching commands</a:t>
            </a:r>
          </a:p>
          <a:p>
            <a:pPr marL="444500" lvl="1" indent="-177800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VM function commands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1408342" y="2955021"/>
            <a:ext cx="4572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EB70B3-006C-E944-87BB-08CE5BEFEC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1079268" y="1243160"/>
            <a:ext cx="329074" cy="32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3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317EB945-BB26-4F4F-BF11-00495A712E03}"/>
              </a:ext>
            </a:extLst>
          </p:cNvPr>
          <p:cNvSpPr/>
          <p:nvPr/>
        </p:nvSpPr>
        <p:spPr>
          <a:xfrm>
            <a:off x="586044" y="4086304"/>
            <a:ext cx="7941004" cy="22828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 to Tetris Roadmap</a:t>
            </a:r>
            <a:endParaRPr lang="en-US" sz="2000" dirty="0"/>
          </a:p>
        </p:txBody>
      </p:sp>
      <p:sp>
        <p:nvSpPr>
          <p:cNvPr id="92" name="Rectangle 74"/>
          <p:cNvSpPr>
            <a:spLocks noChangeArrowheads="1"/>
          </p:cNvSpPr>
          <p:nvPr/>
        </p:nvSpPr>
        <p:spPr bwMode="auto">
          <a:xfrm>
            <a:off x="1711151" y="5556522"/>
            <a:ext cx="1198458" cy="58553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="1" dirty="0"/>
          </a:p>
        </p:txBody>
      </p:sp>
      <p:grpSp>
        <p:nvGrpSpPr>
          <p:cNvPr id="102" name="Group 73"/>
          <p:cNvGrpSpPr>
            <a:grpSpLocks/>
          </p:cNvGrpSpPr>
          <p:nvPr/>
        </p:nvGrpSpPr>
        <p:grpSpPr bwMode="auto">
          <a:xfrm rot="20983772">
            <a:off x="7209025" y="5532454"/>
            <a:ext cx="1252245" cy="395115"/>
            <a:chOff x="4241" y="3159"/>
            <a:chExt cx="1199" cy="453"/>
          </a:xfrm>
        </p:grpSpPr>
        <p:sp>
          <p:nvSpPr>
            <p:cNvPr id="103" name="Line 56"/>
            <p:cNvSpPr>
              <a:spLocks noChangeShapeType="1"/>
            </p:cNvSpPr>
            <p:nvPr/>
          </p:nvSpPr>
          <p:spPr bwMode="auto">
            <a:xfrm rot="-726690">
              <a:off x="4241" y="3300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" name="Line 57"/>
            <p:cNvSpPr>
              <a:spLocks noChangeShapeType="1"/>
            </p:cNvSpPr>
            <p:nvPr/>
          </p:nvSpPr>
          <p:spPr bwMode="auto">
            <a:xfrm rot="-726690">
              <a:off x="4298" y="3564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5" name="Line 58"/>
            <p:cNvSpPr>
              <a:spLocks noChangeShapeType="1"/>
            </p:cNvSpPr>
            <p:nvPr/>
          </p:nvSpPr>
          <p:spPr bwMode="auto">
            <a:xfrm rot="20873310" flipH="1">
              <a:off x="4711" y="3339"/>
              <a:ext cx="729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6" name="Freeform 59"/>
            <p:cNvSpPr>
              <a:spLocks/>
            </p:cNvSpPr>
            <p:nvPr/>
          </p:nvSpPr>
          <p:spPr bwMode="auto">
            <a:xfrm rot="-726690">
              <a:off x="5159" y="3265"/>
              <a:ext cx="84" cy="98"/>
            </a:xfrm>
            <a:custGeom>
              <a:avLst/>
              <a:gdLst>
                <a:gd name="T0" fmla="*/ 293 w 45"/>
                <a:gd name="T1" fmla="*/ 168 h 52"/>
                <a:gd name="T2" fmla="*/ 273 w 45"/>
                <a:gd name="T3" fmla="*/ 89 h 52"/>
                <a:gd name="T4" fmla="*/ 220 w 45"/>
                <a:gd name="T5" fmla="*/ 28 h 52"/>
                <a:gd name="T6" fmla="*/ 149 w 45"/>
                <a:gd name="T7" fmla="*/ 0 h 52"/>
                <a:gd name="T8" fmla="*/ 73 w 45"/>
                <a:gd name="T9" fmla="*/ 28 h 52"/>
                <a:gd name="T10" fmla="*/ 13 w 45"/>
                <a:gd name="T11" fmla="*/ 89 h 52"/>
                <a:gd name="T12" fmla="*/ 0 w 45"/>
                <a:gd name="T13" fmla="*/ 168 h 52"/>
                <a:gd name="T14" fmla="*/ 13 w 45"/>
                <a:gd name="T15" fmla="*/ 249 h 52"/>
                <a:gd name="T16" fmla="*/ 73 w 45"/>
                <a:gd name="T17" fmla="*/ 320 h 52"/>
                <a:gd name="T18" fmla="*/ 149 w 45"/>
                <a:gd name="T19" fmla="*/ 349 h 52"/>
                <a:gd name="T20" fmla="*/ 220 w 45"/>
                <a:gd name="T21" fmla="*/ 320 h 52"/>
                <a:gd name="T22" fmla="*/ 273 w 45"/>
                <a:gd name="T23" fmla="*/ 249 h 52"/>
                <a:gd name="T24" fmla="*/ 293 w 45"/>
                <a:gd name="T25" fmla="*/ 168 h 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5" h="52">
                  <a:moveTo>
                    <a:pt x="45" y="25"/>
                  </a:moveTo>
                  <a:lnTo>
                    <a:pt x="42" y="13"/>
                  </a:lnTo>
                  <a:lnTo>
                    <a:pt x="34" y="4"/>
                  </a:lnTo>
                  <a:lnTo>
                    <a:pt x="23" y="0"/>
                  </a:lnTo>
                  <a:lnTo>
                    <a:pt x="11" y="4"/>
                  </a:lnTo>
                  <a:lnTo>
                    <a:pt x="2" y="13"/>
                  </a:lnTo>
                  <a:lnTo>
                    <a:pt x="0" y="25"/>
                  </a:lnTo>
                  <a:lnTo>
                    <a:pt x="2" y="37"/>
                  </a:lnTo>
                  <a:lnTo>
                    <a:pt x="11" y="48"/>
                  </a:lnTo>
                  <a:lnTo>
                    <a:pt x="23" y="52"/>
                  </a:lnTo>
                  <a:lnTo>
                    <a:pt x="34" y="48"/>
                  </a:lnTo>
                  <a:lnTo>
                    <a:pt x="42" y="37"/>
                  </a:lnTo>
                  <a:lnTo>
                    <a:pt x="45" y="2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" name="Freeform 60"/>
            <p:cNvSpPr>
              <a:spLocks/>
            </p:cNvSpPr>
            <p:nvPr/>
          </p:nvSpPr>
          <p:spPr bwMode="auto">
            <a:xfrm rot="-726690">
              <a:off x="4536" y="3159"/>
              <a:ext cx="631" cy="453"/>
            </a:xfrm>
            <a:custGeom>
              <a:avLst/>
              <a:gdLst>
                <a:gd name="T0" fmla="*/ 990 w 395"/>
                <a:gd name="T1" fmla="*/ 829 h 335"/>
                <a:gd name="T2" fmla="*/ 0 w 395"/>
                <a:gd name="T3" fmla="*/ 829 h 335"/>
                <a:gd name="T4" fmla="*/ 0 w 395"/>
                <a:gd name="T5" fmla="*/ 0 h 335"/>
                <a:gd name="T6" fmla="*/ 990 w 395"/>
                <a:gd name="T7" fmla="*/ 0 h 335"/>
                <a:gd name="T8" fmla="*/ 1110 w 395"/>
                <a:gd name="T9" fmla="*/ 9 h 335"/>
                <a:gd name="T10" fmla="*/ 1227 w 395"/>
                <a:gd name="T11" fmla="*/ 32 h 335"/>
                <a:gd name="T12" fmla="*/ 1332 w 395"/>
                <a:gd name="T13" fmla="*/ 72 h 335"/>
                <a:gd name="T14" fmla="*/ 1431 w 395"/>
                <a:gd name="T15" fmla="*/ 124 h 335"/>
                <a:gd name="T16" fmla="*/ 1503 w 395"/>
                <a:gd name="T17" fmla="*/ 185 h 335"/>
                <a:gd name="T18" fmla="*/ 1564 w 395"/>
                <a:gd name="T19" fmla="*/ 254 h 335"/>
                <a:gd name="T20" fmla="*/ 1597 w 395"/>
                <a:gd name="T21" fmla="*/ 334 h 335"/>
                <a:gd name="T22" fmla="*/ 1610 w 395"/>
                <a:gd name="T23" fmla="*/ 414 h 335"/>
                <a:gd name="T24" fmla="*/ 1597 w 395"/>
                <a:gd name="T25" fmla="*/ 498 h 335"/>
                <a:gd name="T26" fmla="*/ 1564 w 395"/>
                <a:gd name="T27" fmla="*/ 576 h 335"/>
                <a:gd name="T28" fmla="*/ 1503 w 395"/>
                <a:gd name="T29" fmla="*/ 645 h 335"/>
                <a:gd name="T30" fmla="*/ 1431 w 395"/>
                <a:gd name="T31" fmla="*/ 707 h 335"/>
                <a:gd name="T32" fmla="*/ 1332 w 395"/>
                <a:gd name="T33" fmla="*/ 759 h 335"/>
                <a:gd name="T34" fmla="*/ 1227 w 395"/>
                <a:gd name="T35" fmla="*/ 799 h 335"/>
                <a:gd name="T36" fmla="*/ 1110 w 395"/>
                <a:gd name="T37" fmla="*/ 821 h 335"/>
                <a:gd name="T38" fmla="*/ 990 w 395"/>
                <a:gd name="T39" fmla="*/ 829 h 33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95" h="335">
                  <a:moveTo>
                    <a:pt x="243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72" y="4"/>
                  </a:lnTo>
                  <a:lnTo>
                    <a:pt x="301" y="13"/>
                  </a:lnTo>
                  <a:lnTo>
                    <a:pt x="327" y="29"/>
                  </a:lnTo>
                  <a:lnTo>
                    <a:pt x="351" y="50"/>
                  </a:lnTo>
                  <a:lnTo>
                    <a:pt x="369" y="75"/>
                  </a:lnTo>
                  <a:lnTo>
                    <a:pt x="384" y="103"/>
                  </a:lnTo>
                  <a:lnTo>
                    <a:pt x="392" y="135"/>
                  </a:lnTo>
                  <a:lnTo>
                    <a:pt x="395" y="167"/>
                  </a:lnTo>
                  <a:lnTo>
                    <a:pt x="392" y="201"/>
                  </a:lnTo>
                  <a:lnTo>
                    <a:pt x="384" y="233"/>
                  </a:lnTo>
                  <a:lnTo>
                    <a:pt x="369" y="261"/>
                  </a:lnTo>
                  <a:lnTo>
                    <a:pt x="351" y="286"/>
                  </a:lnTo>
                  <a:lnTo>
                    <a:pt x="327" y="307"/>
                  </a:lnTo>
                  <a:lnTo>
                    <a:pt x="301" y="323"/>
                  </a:lnTo>
                  <a:lnTo>
                    <a:pt x="272" y="332"/>
                  </a:lnTo>
                  <a:lnTo>
                    <a:pt x="243" y="33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" name="Rectangle 61"/>
            <p:cNvSpPr>
              <a:spLocks noChangeArrowheads="1"/>
            </p:cNvSpPr>
            <p:nvPr/>
          </p:nvSpPr>
          <p:spPr bwMode="auto">
            <a:xfrm rot="20873310">
              <a:off x="4613" y="3246"/>
              <a:ext cx="451" cy="18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r>
                <a:rPr lang="en-US" sz="1600" dirty="0">
                  <a:solidFill>
                    <a:srgbClr val="000000"/>
                  </a:solidFill>
                </a:rPr>
                <a:t>Nand</a:t>
              </a:r>
              <a:endParaRPr lang="en-US" sz="1600" dirty="0"/>
            </a:p>
          </p:txBody>
        </p:sp>
      </p:grpSp>
      <p:sp>
        <p:nvSpPr>
          <p:cNvPr id="56" name="Rectangle 65"/>
          <p:cNvSpPr>
            <a:spLocks noChangeArrowheads="1"/>
          </p:cNvSpPr>
          <p:nvPr/>
        </p:nvSpPr>
        <p:spPr bwMode="auto">
          <a:xfrm>
            <a:off x="6353788" y="4284335"/>
            <a:ext cx="189795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platform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BF5BE9-44EC-034A-A671-EB5A8AEC7CE1}"/>
              </a:ext>
            </a:extLst>
          </p:cNvPr>
          <p:cNvSpPr txBox="1"/>
          <p:nvPr/>
        </p:nvSpPr>
        <p:spPr>
          <a:xfrm>
            <a:off x="9466729" y="18556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sp>
        <p:nvSpPr>
          <p:cNvPr id="121" name="Text Box 111">
            <a:extLst>
              <a:ext uri="{FF2B5EF4-FFF2-40B4-BE49-F238E27FC236}">
                <a16:creationId xmlns:a16="http://schemas.microsoft.com/office/drawing/2014/main" id="{769C8ACE-9CB4-3B4D-B06F-B0A818504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883" y="4386033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22" name="Text Box 110">
            <a:extLst>
              <a:ext uri="{FF2B5EF4-FFF2-40B4-BE49-F238E27FC236}">
                <a16:creationId xmlns:a16="http://schemas.microsoft.com/office/drawing/2014/main" id="{9B41E24D-CE7D-E345-98D2-108F35F6B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883" y="4721439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computer</a:t>
            </a:r>
          </a:p>
        </p:txBody>
      </p:sp>
      <p:sp>
        <p:nvSpPr>
          <p:cNvPr id="123" name="Text Box 111">
            <a:extLst>
              <a:ext uri="{FF2B5EF4-FFF2-40B4-BE49-F238E27FC236}">
                <a16:creationId xmlns:a16="http://schemas.microsoft.com/office/drawing/2014/main" id="{29C03152-4CCC-C543-9E17-A636F4751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595" y="4809885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24" name="Text Box 110">
            <a:extLst>
              <a:ext uri="{FF2B5EF4-FFF2-40B4-BE49-F238E27FC236}">
                <a16:creationId xmlns:a16="http://schemas.microsoft.com/office/drawing/2014/main" id="{60561646-ECC7-4644-9837-C719B4CBB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595" y="5145291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ALU, RAM</a:t>
            </a:r>
          </a:p>
        </p:txBody>
      </p:sp>
      <p:sp>
        <p:nvSpPr>
          <p:cNvPr id="125" name="Text Box 111">
            <a:extLst>
              <a:ext uri="{FF2B5EF4-FFF2-40B4-BE49-F238E27FC236}">
                <a16:creationId xmlns:a16="http://schemas.microsoft.com/office/drawing/2014/main" id="{23BC6265-8CBC-5045-A5AA-23E88E8CA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914" y="5159574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26" name="Text Box 110">
            <a:extLst>
              <a:ext uri="{FF2B5EF4-FFF2-40B4-BE49-F238E27FC236}">
                <a16:creationId xmlns:a16="http://schemas.microsoft.com/office/drawing/2014/main" id="{58E9D56F-C70E-4243-A5CC-B046F1B6D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914" y="5494980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elementary logic gates</a:t>
            </a:r>
          </a:p>
        </p:txBody>
      </p:sp>
      <p:sp>
        <p:nvSpPr>
          <p:cNvPr id="93" name="Line 135"/>
          <p:cNvSpPr>
            <a:spLocks noChangeShapeType="1"/>
          </p:cNvSpPr>
          <p:nvPr/>
        </p:nvSpPr>
        <p:spPr bwMode="auto">
          <a:xfrm flipH="1">
            <a:off x="4026685" y="5371077"/>
            <a:ext cx="1041154" cy="8860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94" name="Line 135"/>
          <p:cNvSpPr>
            <a:spLocks noChangeShapeType="1"/>
          </p:cNvSpPr>
          <p:nvPr/>
        </p:nvSpPr>
        <p:spPr bwMode="auto">
          <a:xfrm flipH="1">
            <a:off x="6156352" y="5704382"/>
            <a:ext cx="1004559" cy="4246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95" name="Line 135"/>
          <p:cNvSpPr>
            <a:spLocks noChangeShapeType="1"/>
          </p:cNvSpPr>
          <p:nvPr/>
        </p:nvSpPr>
        <p:spPr bwMode="auto">
          <a:xfrm flipH="1" flipV="1">
            <a:off x="1825322" y="4980603"/>
            <a:ext cx="1143813" cy="2602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15" name="Rectangle 125">
            <a:extLst>
              <a:ext uri="{FF2B5EF4-FFF2-40B4-BE49-F238E27FC236}">
                <a16:creationId xmlns:a16="http://schemas.microsoft.com/office/drawing/2014/main" id="{EFA959D5-A2F4-5F94-FC51-610CAC74A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567" y="5069042"/>
            <a:ext cx="93577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</a:p>
        </p:txBody>
      </p:sp>
      <p:sp>
        <p:nvSpPr>
          <p:cNvPr id="17" name="Rectangle 125">
            <a:extLst>
              <a:ext uri="{FF2B5EF4-FFF2-40B4-BE49-F238E27FC236}">
                <a16:creationId xmlns:a16="http://schemas.microsoft.com/office/drawing/2014/main" id="{7B74FFCE-7170-E717-A64B-49A94236C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0375" y="5436349"/>
            <a:ext cx="8048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chips</a:t>
            </a:r>
          </a:p>
        </p:txBody>
      </p:sp>
      <p:sp>
        <p:nvSpPr>
          <p:cNvPr id="19" name="Rectangle 125">
            <a:extLst>
              <a:ext uri="{FF2B5EF4-FFF2-40B4-BE49-F238E27FC236}">
                <a16:creationId xmlns:a16="http://schemas.microsoft.com/office/drawing/2014/main" id="{27C05ECD-5179-C113-8301-538C9E42F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1092" y="5764988"/>
            <a:ext cx="8048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D469CA-F57D-79C1-C38E-F42E1F560D37}"/>
              </a:ext>
            </a:extLst>
          </p:cNvPr>
          <p:cNvSpPr txBox="1"/>
          <p:nvPr/>
        </p:nvSpPr>
        <p:spPr>
          <a:xfrm>
            <a:off x="10244667" y="4826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78FF8B6-FE2F-3A4D-670A-B04A05315391}"/>
              </a:ext>
            </a:extLst>
          </p:cNvPr>
          <p:cNvSpPr/>
          <p:nvPr/>
        </p:nvSpPr>
        <p:spPr>
          <a:xfrm>
            <a:off x="564292" y="1169441"/>
            <a:ext cx="8073191" cy="22828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9B000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10" name="Line 128">
            <a:extLst>
              <a:ext uri="{FF2B5EF4-FFF2-40B4-BE49-F238E27FC236}">
                <a16:creationId xmlns:a16="http://schemas.microsoft.com/office/drawing/2014/main" id="{672A87BA-87C0-6516-6C83-5FD3E470DECE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9969" y="2562204"/>
            <a:ext cx="1123660" cy="441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9701D9-A76F-1232-737F-ACA93BBA9F8E}"/>
              </a:ext>
            </a:extLst>
          </p:cNvPr>
          <p:cNvGrpSpPr/>
          <p:nvPr/>
        </p:nvGrpSpPr>
        <p:grpSpPr>
          <a:xfrm>
            <a:off x="768259" y="1375166"/>
            <a:ext cx="1031791" cy="771296"/>
            <a:chOff x="506028" y="1375166"/>
            <a:chExt cx="1031791" cy="771296"/>
          </a:xfrm>
        </p:grpSpPr>
        <p:sp>
          <p:nvSpPr>
            <p:cNvPr id="12" name="Freeform 98">
              <a:extLst>
                <a:ext uri="{FF2B5EF4-FFF2-40B4-BE49-F238E27FC236}">
                  <a16:creationId xmlns:a16="http://schemas.microsoft.com/office/drawing/2014/main" id="{BC6C42A6-E8FE-972C-5129-D670EA00D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028" y="1375166"/>
              <a:ext cx="1031791" cy="771296"/>
            </a:xfrm>
            <a:custGeom>
              <a:avLst/>
              <a:gdLst>
                <a:gd name="T0" fmla="*/ 106363 w 748"/>
                <a:gd name="T1" fmla="*/ 304800 h 445"/>
                <a:gd name="T2" fmla="*/ 7938 w 748"/>
                <a:gd name="T3" fmla="*/ 333375 h 445"/>
                <a:gd name="T4" fmla="*/ 122238 w 748"/>
                <a:gd name="T5" fmla="*/ 373062 h 445"/>
                <a:gd name="T6" fmla="*/ 28575 w 748"/>
                <a:gd name="T7" fmla="*/ 458787 h 445"/>
                <a:gd name="T8" fmla="*/ 153988 w 748"/>
                <a:gd name="T9" fmla="*/ 498475 h 445"/>
                <a:gd name="T10" fmla="*/ 84138 w 748"/>
                <a:gd name="T11" fmla="*/ 581025 h 445"/>
                <a:gd name="T12" fmla="*/ 241300 w 748"/>
                <a:gd name="T13" fmla="*/ 596900 h 445"/>
                <a:gd name="T14" fmla="*/ 265113 w 748"/>
                <a:gd name="T15" fmla="*/ 693737 h 445"/>
                <a:gd name="T16" fmla="*/ 400050 w 748"/>
                <a:gd name="T17" fmla="*/ 657225 h 445"/>
                <a:gd name="T18" fmla="*/ 501650 w 748"/>
                <a:gd name="T19" fmla="*/ 706437 h 445"/>
                <a:gd name="T20" fmla="*/ 576263 w 748"/>
                <a:gd name="T21" fmla="*/ 658812 h 445"/>
                <a:gd name="T22" fmla="*/ 655638 w 748"/>
                <a:gd name="T23" fmla="*/ 706437 h 445"/>
                <a:gd name="T24" fmla="*/ 727075 w 748"/>
                <a:gd name="T25" fmla="*/ 649287 h 445"/>
                <a:gd name="T26" fmla="*/ 830263 w 748"/>
                <a:gd name="T27" fmla="*/ 688975 h 445"/>
                <a:gd name="T28" fmla="*/ 923925 w 748"/>
                <a:gd name="T29" fmla="*/ 612775 h 445"/>
                <a:gd name="T30" fmla="*/ 1093788 w 748"/>
                <a:gd name="T31" fmla="*/ 636587 h 445"/>
                <a:gd name="T32" fmla="*/ 1050925 w 748"/>
                <a:gd name="T33" fmla="*/ 547687 h 445"/>
                <a:gd name="T34" fmla="*/ 1166813 w 748"/>
                <a:gd name="T35" fmla="*/ 536575 h 445"/>
                <a:gd name="T36" fmla="*/ 1087438 w 748"/>
                <a:gd name="T37" fmla="*/ 434975 h 445"/>
                <a:gd name="T38" fmla="*/ 1187450 w 748"/>
                <a:gd name="T39" fmla="*/ 381000 h 445"/>
                <a:gd name="T40" fmla="*/ 1058863 w 748"/>
                <a:gd name="T41" fmla="*/ 317500 h 445"/>
                <a:gd name="T42" fmla="*/ 1130300 w 748"/>
                <a:gd name="T43" fmla="*/ 228600 h 445"/>
                <a:gd name="T44" fmla="*/ 995363 w 748"/>
                <a:gd name="T45" fmla="*/ 223837 h 445"/>
                <a:gd name="T46" fmla="*/ 1050925 w 748"/>
                <a:gd name="T47" fmla="*/ 122237 h 445"/>
                <a:gd name="T48" fmla="*/ 882650 w 748"/>
                <a:gd name="T49" fmla="*/ 134937 h 445"/>
                <a:gd name="T50" fmla="*/ 871538 w 748"/>
                <a:gd name="T51" fmla="*/ 30162 h 445"/>
                <a:gd name="T52" fmla="*/ 700088 w 748"/>
                <a:gd name="T53" fmla="*/ 77787 h 445"/>
                <a:gd name="T54" fmla="*/ 638175 w 748"/>
                <a:gd name="T55" fmla="*/ 0 h 445"/>
                <a:gd name="T56" fmla="*/ 528638 w 748"/>
                <a:gd name="T57" fmla="*/ 69850 h 445"/>
                <a:gd name="T58" fmla="*/ 423863 w 748"/>
                <a:gd name="T59" fmla="*/ 0 h 445"/>
                <a:gd name="T60" fmla="*/ 358775 w 748"/>
                <a:gd name="T61" fmla="*/ 106362 h 445"/>
                <a:gd name="T62" fmla="*/ 241300 w 748"/>
                <a:gd name="T63" fmla="*/ 49212 h 445"/>
                <a:gd name="T64" fmla="*/ 246063 w 748"/>
                <a:gd name="T65" fmla="*/ 142875 h 445"/>
                <a:gd name="T66" fmla="*/ 98425 w 748"/>
                <a:gd name="T67" fmla="*/ 114300 h 445"/>
                <a:gd name="T68" fmla="*/ 134938 w 748"/>
                <a:gd name="T69" fmla="*/ 211137 h 445"/>
                <a:gd name="T70" fmla="*/ 0 w 748"/>
                <a:gd name="T71" fmla="*/ 204787 h 445"/>
                <a:gd name="T72" fmla="*/ 106363 w 748"/>
                <a:gd name="T73" fmla="*/ 304800 h 44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748" h="445">
                  <a:moveTo>
                    <a:pt x="67" y="192"/>
                  </a:moveTo>
                  <a:lnTo>
                    <a:pt x="5" y="210"/>
                  </a:lnTo>
                  <a:lnTo>
                    <a:pt x="77" y="235"/>
                  </a:lnTo>
                  <a:lnTo>
                    <a:pt x="18" y="289"/>
                  </a:lnTo>
                  <a:lnTo>
                    <a:pt x="97" y="314"/>
                  </a:lnTo>
                  <a:lnTo>
                    <a:pt x="53" y="366"/>
                  </a:lnTo>
                  <a:lnTo>
                    <a:pt x="152" y="376"/>
                  </a:lnTo>
                  <a:lnTo>
                    <a:pt x="167" y="437"/>
                  </a:lnTo>
                  <a:lnTo>
                    <a:pt x="252" y="414"/>
                  </a:lnTo>
                  <a:lnTo>
                    <a:pt x="316" y="445"/>
                  </a:lnTo>
                  <a:lnTo>
                    <a:pt x="363" y="415"/>
                  </a:lnTo>
                  <a:lnTo>
                    <a:pt x="413" y="445"/>
                  </a:lnTo>
                  <a:lnTo>
                    <a:pt x="458" y="409"/>
                  </a:lnTo>
                  <a:lnTo>
                    <a:pt x="523" y="434"/>
                  </a:lnTo>
                  <a:lnTo>
                    <a:pt x="582" y="386"/>
                  </a:lnTo>
                  <a:lnTo>
                    <a:pt x="689" y="401"/>
                  </a:lnTo>
                  <a:lnTo>
                    <a:pt x="662" y="345"/>
                  </a:lnTo>
                  <a:lnTo>
                    <a:pt x="735" y="338"/>
                  </a:lnTo>
                  <a:lnTo>
                    <a:pt x="685" y="274"/>
                  </a:lnTo>
                  <a:lnTo>
                    <a:pt x="748" y="240"/>
                  </a:lnTo>
                  <a:lnTo>
                    <a:pt x="667" y="200"/>
                  </a:lnTo>
                  <a:lnTo>
                    <a:pt x="712" y="144"/>
                  </a:lnTo>
                  <a:lnTo>
                    <a:pt x="627" y="141"/>
                  </a:lnTo>
                  <a:lnTo>
                    <a:pt x="662" y="77"/>
                  </a:lnTo>
                  <a:lnTo>
                    <a:pt x="556" y="85"/>
                  </a:lnTo>
                  <a:lnTo>
                    <a:pt x="549" y="19"/>
                  </a:lnTo>
                  <a:lnTo>
                    <a:pt x="441" y="49"/>
                  </a:lnTo>
                  <a:lnTo>
                    <a:pt x="402" y="0"/>
                  </a:lnTo>
                  <a:lnTo>
                    <a:pt x="333" y="44"/>
                  </a:lnTo>
                  <a:lnTo>
                    <a:pt x="267" y="0"/>
                  </a:lnTo>
                  <a:lnTo>
                    <a:pt x="226" y="67"/>
                  </a:lnTo>
                  <a:lnTo>
                    <a:pt x="152" y="31"/>
                  </a:lnTo>
                  <a:lnTo>
                    <a:pt x="155" y="90"/>
                  </a:lnTo>
                  <a:lnTo>
                    <a:pt x="62" y="72"/>
                  </a:lnTo>
                  <a:lnTo>
                    <a:pt x="85" y="133"/>
                  </a:lnTo>
                  <a:lnTo>
                    <a:pt x="0" y="129"/>
                  </a:lnTo>
                  <a:lnTo>
                    <a:pt x="67" y="192"/>
                  </a:lnTo>
                  <a:close/>
                </a:path>
              </a:pathLst>
            </a:custGeom>
            <a:solidFill>
              <a:srgbClr val="FFFF00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00" dirty="0"/>
            </a:p>
          </p:txBody>
        </p:sp>
        <p:sp>
          <p:nvSpPr>
            <p:cNvPr id="13" name="Rectangle 99">
              <a:extLst>
                <a:ext uri="{FF2B5EF4-FFF2-40B4-BE49-F238E27FC236}">
                  <a16:creationId xmlns:a16="http://schemas.microsoft.com/office/drawing/2014/main" id="{EBBAEEE4-43EB-4DB9-B988-1180D2D70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135" y="1547770"/>
              <a:ext cx="51296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human</a:t>
              </a:r>
              <a:endParaRPr lang="en-US" sz="1400" dirty="0"/>
            </a:p>
          </p:txBody>
        </p:sp>
        <p:sp>
          <p:nvSpPr>
            <p:cNvPr id="14" name="Rectangle 100">
              <a:extLst>
                <a:ext uri="{FF2B5EF4-FFF2-40B4-BE49-F238E27FC236}">
                  <a16:creationId xmlns:a16="http://schemas.microsoft.com/office/drawing/2014/main" id="{5062664B-49EB-3A6E-01C4-A70D2E551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802" y="1763456"/>
              <a:ext cx="58342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thought</a:t>
              </a:r>
              <a:endParaRPr lang="en-US" sz="1400" dirty="0"/>
            </a:p>
          </p:txBody>
        </p:sp>
      </p:grpSp>
      <p:sp>
        <p:nvSpPr>
          <p:cNvPr id="16" name="Line 126">
            <a:extLst>
              <a:ext uri="{FF2B5EF4-FFF2-40B4-BE49-F238E27FC236}">
                <a16:creationId xmlns:a16="http://schemas.microsoft.com/office/drawing/2014/main" id="{2DC6CF21-E014-7061-40B6-0613D5D7DF9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1575" y="2185034"/>
            <a:ext cx="1243478" cy="4878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18" name="Line 124">
            <a:extLst>
              <a:ext uri="{FF2B5EF4-FFF2-40B4-BE49-F238E27FC236}">
                <a16:creationId xmlns:a16="http://schemas.microsoft.com/office/drawing/2014/main" id="{674F2ABD-C4DB-F7E9-3B48-A354FE812F1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52219" y="1801423"/>
            <a:ext cx="1003985" cy="3985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1DE1A5-43E7-86E0-6210-9284169E6F88}"/>
              </a:ext>
            </a:extLst>
          </p:cNvPr>
          <p:cNvSpPr txBox="1"/>
          <p:nvPr/>
        </p:nvSpPr>
        <p:spPr>
          <a:xfrm>
            <a:off x="9466729" y="18556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sp>
        <p:nvSpPr>
          <p:cNvPr id="27" name="Text Box 111">
            <a:extLst>
              <a:ext uri="{FF2B5EF4-FFF2-40B4-BE49-F238E27FC236}">
                <a16:creationId xmlns:a16="http://schemas.microsoft.com/office/drawing/2014/main" id="{EADFE929-9DDD-A32B-337E-90A9C961C3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5053" y="1993051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28" name="Text Box 110">
            <a:extLst>
              <a:ext uri="{FF2B5EF4-FFF2-40B4-BE49-F238E27FC236}">
                <a16:creationId xmlns:a16="http://schemas.microsoft.com/office/drawing/2014/main" id="{0CF31C9A-B5F0-CE78-8306-907660030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5053" y="2328457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/>
              <a:t>VM code</a:t>
            </a:r>
          </a:p>
        </p:txBody>
      </p:sp>
      <p:sp>
        <p:nvSpPr>
          <p:cNvPr id="29" name="Text Box 111">
            <a:extLst>
              <a:ext uri="{FF2B5EF4-FFF2-40B4-BE49-F238E27FC236}">
                <a16:creationId xmlns:a16="http://schemas.microsoft.com/office/drawing/2014/main" id="{1CCB6108-447E-C184-0345-BE014F547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373297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36" name="Text Box 110">
            <a:extLst>
              <a:ext uri="{FF2B5EF4-FFF2-40B4-BE49-F238E27FC236}">
                <a16:creationId xmlns:a16="http://schemas.microsoft.com/office/drawing/2014/main" id="{8D1928D5-4E73-7D43-573A-E8D457C8D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708703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machine language</a:t>
            </a:r>
          </a:p>
        </p:txBody>
      </p:sp>
      <p:sp>
        <p:nvSpPr>
          <p:cNvPr id="37" name="Rectangle 65">
            <a:extLst>
              <a:ext uri="{FF2B5EF4-FFF2-40B4-BE49-F238E27FC236}">
                <a16:creationId xmlns:a16="http://schemas.microsoft.com/office/drawing/2014/main" id="{F62CFFD0-6F58-3FBD-831A-19AD9B4E8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129" y="1351185"/>
            <a:ext cx="19123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hierarchy</a:t>
            </a:r>
          </a:p>
        </p:txBody>
      </p:sp>
      <p:sp>
        <p:nvSpPr>
          <p:cNvPr id="40" name="Rectangle 102">
            <a:extLst>
              <a:ext uri="{FF2B5EF4-FFF2-40B4-BE49-F238E27FC236}">
                <a16:creationId xmlns:a16="http://schemas.microsoft.com/office/drawing/2014/main" id="{65A39E3C-8E63-8565-3DC0-A55C97D938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9645" y="1880328"/>
            <a:ext cx="8048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</a:p>
        </p:txBody>
      </p:sp>
      <p:sp>
        <p:nvSpPr>
          <p:cNvPr id="41" name="Rectangle 125">
            <a:extLst>
              <a:ext uri="{FF2B5EF4-FFF2-40B4-BE49-F238E27FC236}">
                <a16:creationId xmlns:a16="http://schemas.microsoft.com/office/drawing/2014/main" id="{9D53394C-A0E0-CD88-8E07-823FC5F5F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8959" y="2241738"/>
            <a:ext cx="8048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compiler</a:t>
            </a:r>
          </a:p>
        </p:txBody>
      </p:sp>
      <p:sp>
        <p:nvSpPr>
          <p:cNvPr id="42" name="Text Box 111">
            <a:extLst>
              <a:ext uri="{FF2B5EF4-FFF2-40B4-BE49-F238E27FC236}">
                <a16:creationId xmlns:a16="http://schemas.microsoft.com/office/drawing/2014/main" id="{A28CFD37-5ADA-D5FF-3B63-765474083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641232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FAA86C4-5C17-8925-E7F9-A9A83303D947}"/>
              </a:ext>
            </a:extLst>
          </p:cNvPr>
          <p:cNvGrpSpPr/>
          <p:nvPr/>
        </p:nvGrpSpPr>
        <p:grpSpPr>
          <a:xfrm>
            <a:off x="2742293" y="2092728"/>
            <a:ext cx="1060456" cy="607162"/>
            <a:chOff x="2607287" y="2101540"/>
            <a:chExt cx="1060456" cy="607162"/>
          </a:xfrm>
        </p:grpSpPr>
        <p:sp>
          <p:nvSpPr>
            <p:cNvPr id="44" name="Text Box 111">
              <a:extLst>
                <a:ext uri="{FF2B5EF4-FFF2-40B4-BE49-F238E27FC236}">
                  <a16:creationId xmlns:a16="http://schemas.microsoft.com/office/drawing/2014/main" id="{A23B08D3-6F95-AEB3-B5CB-70E2AEC813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287" y="2101540"/>
              <a:ext cx="1060055" cy="161639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5" name="Text Box 110">
              <a:extLst>
                <a:ext uri="{FF2B5EF4-FFF2-40B4-BE49-F238E27FC236}">
                  <a16:creationId xmlns:a16="http://schemas.microsoft.com/office/drawing/2014/main" id="{5D5C7526-80B3-84ED-8110-69198FC664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688" y="2259127"/>
              <a:ext cx="1060055" cy="44957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rIns="0" bIns="46800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49" name="Rectangle 127">
              <a:extLst>
                <a:ext uri="{FF2B5EF4-FFF2-40B4-BE49-F238E27FC236}">
                  <a16:creationId xmlns:a16="http://schemas.microsoft.com/office/drawing/2014/main" id="{68B22737-0BDD-0CAE-6B4E-7ECE082EF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2865" y="2477890"/>
              <a:ext cx="41041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0" name="Text Box 110">
            <a:extLst>
              <a:ext uri="{FF2B5EF4-FFF2-40B4-BE49-F238E27FC236}">
                <a16:creationId xmlns:a16="http://schemas.microsoft.com/office/drawing/2014/main" id="{6B9EB52F-FCFA-0ABA-B253-B140D58AE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976638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dirty="0">
                <a:solidFill>
                  <a:srgbClr val="000000"/>
                </a:solidFill>
              </a:rPr>
              <a:t>high-level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language</a:t>
            </a:r>
          </a:p>
        </p:txBody>
      </p:sp>
      <p:sp>
        <p:nvSpPr>
          <p:cNvPr id="51" name="Rectangle 127">
            <a:extLst>
              <a:ext uri="{FF2B5EF4-FFF2-40B4-BE49-F238E27FC236}">
                <a16:creationId xmlns:a16="http://schemas.microsoft.com/office/drawing/2014/main" id="{58570B19-5B75-408E-259C-22075BC075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289" y="2613795"/>
            <a:ext cx="94669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VM translator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B24BFAE-1A18-DF43-9DA5-01DBAF0E829F}"/>
              </a:ext>
            </a:extLst>
          </p:cNvPr>
          <p:cNvGrpSpPr/>
          <p:nvPr/>
        </p:nvGrpSpPr>
        <p:grpSpPr>
          <a:xfrm>
            <a:off x="1296120" y="3192058"/>
            <a:ext cx="6575863" cy="1098281"/>
            <a:chOff x="1311526" y="3249208"/>
            <a:chExt cx="6748089" cy="1098281"/>
          </a:xfrm>
        </p:grpSpPr>
        <p:sp>
          <p:nvSpPr>
            <p:cNvPr id="32" name="Line 136">
              <a:extLst>
                <a:ext uri="{FF2B5EF4-FFF2-40B4-BE49-F238E27FC236}">
                  <a16:creationId xmlns:a16="http://schemas.microsoft.com/office/drawing/2014/main" id="{7C894498-11C5-0241-801D-9D9B1E5932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1526" y="3855140"/>
              <a:ext cx="0" cy="492349"/>
            </a:xfrm>
            <a:prstGeom prst="line">
              <a:avLst/>
            </a:prstGeom>
            <a:noFill/>
            <a:ln w="31750">
              <a:solidFill>
                <a:schemeClr val="bg1">
                  <a:lumMod val="50000"/>
                </a:schemeClr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BA6FEE8-05F2-944B-8B3D-F957AB2C45DB}"/>
                </a:ext>
              </a:extLst>
            </p:cNvPr>
            <p:cNvGrpSpPr/>
            <p:nvPr/>
          </p:nvGrpSpPr>
          <p:grpSpPr>
            <a:xfrm>
              <a:off x="1311526" y="3249208"/>
              <a:ext cx="6748089" cy="1057696"/>
              <a:chOff x="1311526" y="3249208"/>
              <a:chExt cx="6748089" cy="1057696"/>
            </a:xfrm>
          </p:grpSpPr>
          <p:sp>
            <p:nvSpPr>
              <p:cNvPr id="34" name="Freeform 8">
                <a:extLst>
                  <a:ext uri="{FF2B5EF4-FFF2-40B4-BE49-F238E27FC236}">
                    <a16:creationId xmlns:a16="http://schemas.microsoft.com/office/drawing/2014/main" id="{6C07E4F3-3637-7B40-9B3A-792E222529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1526" y="3249208"/>
                <a:ext cx="6748089" cy="1057696"/>
              </a:xfrm>
              <a:custGeom>
                <a:avLst/>
                <a:gdLst>
                  <a:gd name="T0" fmla="*/ 0 w 4028"/>
                  <a:gd name="T1" fmla="*/ 200225102 h 404"/>
                  <a:gd name="T2" fmla="*/ 0 w 4028"/>
                  <a:gd name="T3" fmla="*/ 114980753 h 404"/>
                  <a:gd name="T4" fmla="*/ 16520261 w 4028"/>
                  <a:gd name="T5" fmla="*/ 114980753 h 404"/>
                  <a:gd name="T6" fmla="*/ 16520261 w 4028"/>
                  <a:gd name="T7" fmla="*/ 0 h 40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28" h="404">
                    <a:moveTo>
                      <a:pt x="0" y="404"/>
                    </a:moveTo>
                    <a:lnTo>
                      <a:pt x="0" y="232"/>
                    </a:lnTo>
                    <a:lnTo>
                      <a:pt x="4028" y="232"/>
                    </a:lnTo>
                    <a:lnTo>
                      <a:pt x="4028" y="0"/>
                    </a:lnTo>
                  </a:path>
                </a:pathLst>
              </a:custGeom>
              <a:noFill/>
              <a:ln w="31750">
                <a:solidFill>
                  <a:schemeClr val="bg1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5" name="Rectangle 137">
                <a:extLst>
                  <a:ext uri="{FF2B5EF4-FFF2-40B4-BE49-F238E27FC236}">
                    <a16:creationId xmlns:a16="http://schemas.microsoft.com/office/drawing/2014/main" id="{93F734B4-7989-DC4E-BCBC-BB84C69F8A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4999" y="3718131"/>
                <a:ext cx="1616036" cy="2462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marL="127000"/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assembler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90472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Implementation: Branching</a:t>
            </a: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838200" y="931804"/>
            <a:ext cx="7666640" cy="1961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>
              <a:spcBef>
                <a:spcPts val="696"/>
              </a:spcBef>
              <a:spcAft>
                <a:spcPts val="912"/>
              </a:spcAft>
              <a:buSzPct val="100000"/>
            </a:pPr>
            <a:r>
              <a:rPr lang="en-US" u="sng" dirty="0">
                <a:latin typeface="Times New Roman"/>
                <a:cs typeface="Times New Roman"/>
              </a:rPr>
              <a:t>VM branching commands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1400" dirty="0">
                <a:latin typeface="Consolas"/>
                <a:cs typeface="Consolas"/>
              </a:rPr>
              <a:t>label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label         </a:t>
            </a: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//  label declaration command</a:t>
            </a:r>
          </a:p>
          <a:p>
            <a:pPr>
              <a:spcBef>
                <a:spcPts val="1200"/>
              </a:spcBef>
              <a:buSzPct val="100000"/>
            </a:pPr>
            <a:r>
              <a:rPr lang="en-US" sz="1400" dirty="0">
                <a:latin typeface="Consolas"/>
                <a:cs typeface="Consolas"/>
              </a:rPr>
              <a:t>goto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label</a:t>
            </a:r>
            <a:r>
              <a:rPr lang="en-US" sz="1600" i="1" dirty="0">
                <a:latin typeface="Times New Roman"/>
                <a:cs typeface="Times New Roman"/>
              </a:rPr>
              <a:t>          </a:t>
            </a: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//  jump to execute the command just after </a:t>
            </a:r>
            <a:r>
              <a:rPr lang="en-US" sz="1400" i="1" dirty="0">
                <a:solidFill>
                  <a:srgbClr val="008000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label</a:t>
            </a:r>
          </a:p>
          <a:p>
            <a:pPr algn="l">
              <a:spcBef>
                <a:spcPts val="1200"/>
              </a:spcBef>
              <a:spcAft>
                <a:spcPts val="912"/>
              </a:spcAft>
              <a:buSzPct val="100000"/>
            </a:pPr>
            <a:r>
              <a:rPr lang="en-US" sz="1400" dirty="0">
                <a:latin typeface="Consolas"/>
                <a:cs typeface="Consolas"/>
              </a:rPr>
              <a:t>if-goto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label</a:t>
            </a:r>
            <a:r>
              <a:rPr lang="en-US" sz="1600" i="1" dirty="0">
                <a:latin typeface="Times New Roman"/>
                <a:cs typeface="Times New Roman"/>
              </a:rPr>
              <a:t>    </a:t>
            </a: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// </a:t>
            </a:r>
            <a:r>
              <a:rPr lang="en-US" sz="1400" i="1" dirty="0">
                <a:solidFill>
                  <a:srgbClr val="008000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let </a:t>
            </a:r>
            <a:r>
              <a:rPr lang="en-US" sz="1400" i="1" dirty="0">
                <a:solidFill>
                  <a:srgbClr val="008000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cond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pop;</a:t>
            </a:r>
            <a:br>
              <a:rPr lang="en-US" sz="1400" dirty="0">
                <a:latin typeface="Times New Roman"/>
                <a:cs typeface="Times New Roman"/>
              </a:rPr>
            </a:br>
            <a:r>
              <a:rPr lang="en-US" sz="1600" dirty="0">
                <a:latin typeface="Times New Roman"/>
                <a:cs typeface="Times New Roman"/>
              </a:rPr>
              <a:t>                          </a:t>
            </a: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//  if </a:t>
            </a:r>
            <a:r>
              <a:rPr lang="en-US" sz="1400" i="1" dirty="0">
                <a:solidFill>
                  <a:srgbClr val="008000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cond</a:t>
            </a: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 jump to execute the command just after </a:t>
            </a:r>
            <a:r>
              <a:rPr lang="en-US" sz="1400" i="1" dirty="0">
                <a:solidFill>
                  <a:srgbClr val="008000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label</a:t>
            </a:r>
          </a:p>
          <a:p>
            <a:pPr algn="l">
              <a:spcBef>
                <a:spcPts val="300"/>
              </a:spcBef>
              <a:buClr>
                <a:srgbClr val="006600"/>
              </a:buClr>
              <a:buSzPct val="85000"/>
            </a:pPr>
            <a:endParaRPr lang="en-US" sz="1600" i="1" dirty="0">
              <a:latin typeface="Times New Roman"/>
              <a:cs typeface="Times New Roman"/>
            </a:endParaRPr>
          </a:p>
          <a:p>
            <a:pPr marL="342900" indent="-342900"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endParaRPr lang="en-US" i="1" dirty="0">
              <a:latin typeface="Times New Roman"/>
              <a:cs typeface="Times New Roman"/>
            </a:endParaRPr>
          </a:p>
          <a:p>
            <a:pPr marL="342900" indent="-342900"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838200" y="5657205"/>
            <a:ext cx="7799284" cy="80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>
              <a:spcBef>
                <a:spcPts val="800"/>
              </a:spcBef>
              <a:buSzPct val="100000"/>
            </a:pPr>
            <a:r>
              <a:rPr lang="en-US" sz="1600" dirty="0">
                <a:latin typeface="Times New Roman"/>
                <a:cs typeface="Times New Roman"/>
              </a:rPr>
              <a:t>Observation: The instruction set of any target platform (like Hack) features means for implementing “labeling” and “goto” semantics</a:t>
            </a:r>
          </a:p>
          <a:p>
            <a:pPr>
              <a:spcBef>
                <a:spcPts val="800"/>
              </a:spcBef>
              <a:buSzPct val="100000"/>
            </a:pPr>
            <a:r>
              <a:rPr lang="en-US" sz="1600" dirty="0">
                <a:latin typeface="Times New Roman"/>
                <a:cs typeface="Times New Roman"/>
              </a:rPr>
              <a:t>Therefore, the implementation of the VM branching commands is not difficult.</a:t>
            </a:r>
          </a:p>
          <a:p>
            <a:pPr marL="342900" indent="-342900"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endParaRPr lang="en-US" sz="2000" i="1" dirty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564749" y="331134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C3A9FB-7FB0-1C41-AFC2-EEF751FA33A5}"/>
              </a:ext>
            </a:extLst>
          </p:cNvPr>
          <p:cNvGrpSpPr/>
          <p:nvPr/>
        </p:nvGrpSpPr>
        <p:grpSpPr>
          <a:xfrm>
            <a:off x="730046" y="3731538"/>
            <a:ext cx="7130122" cy="1752170"/>
            <a:chOff x="848968" y="4610530"/>
            <a:chExt cx="7130122" cy="1752170"/>
          </a:xfrm>
        </p:grpSpPr>
        <p:sp>
          <p:nvSpPr>
            <p:cNvPr id="6" name="Rectangle 10">
              <a:extLst>
                <a:ext uri="{FF2B5EF4-FFF2-40B4-BE49-F238E27FC236}">
                  <a16:creationId xmlns:a16="http://schemas.microsoft.com/office/drawing/2014/main" id="{11D92130-0928-664F-A086-D9994BA8C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968" y="5311596"/>
              <a:ext cx="7130122" cy="438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>
                <a:spcBef>
                  <a:spcPts val="1200"/>
                </a:spcBef>
                <a:buSzPct val="100000"/>
              </a:pPr>
              <a:r>
                <a:rPr lang="en-US" sz="1400" dirty="0">
                  <a:latin typeface="Times New Roman"/>
                  <a:cs typeface="Times New Roman"/>
                </a:rPr>
                <a:t>Example:</a:t>
              </a:r>
              <a:endParaRPr lang="en-US" dirty="0">
                <a:latin typeface="Times New Roman"/>
                <a:cs typeface="Times New Roman"/>
              </a:endParaRPr>
            </a:p>
            <a:p>
              <a:pPr marL="342900" indent="-342900" algn="l">
                <a:spcBef>
                  <a:spcPts val="3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endParaRPr lang="en-US" i="1" dirty="0">
                <a:latin typeface="Times New Roman"/>
                <a:cs typeface="Times New Roman"/>
              </a:endParaRPr>
            </a:p>
          </p:txBody>
        </p:sp>
        <p:sp>
          <p:nvSpPr>
            <p:cNvPr id="12" name="Text Box 3">
              <a:extLst>
                <a:ext uri="{FF2B5EF4-FFF2-40B4-BE49-F238E27FC236}">
                  <a16:creationId xmlns:a16="http://schemas.microsoft.com/office/drawing/2014/main" id="{1B8DD8E4-A123-DC41-963A-04682CFD96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6901" y="4910886"/>
              <a:ext cx="1278079" cy="14518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93600" bIns="190800" anchor="t" anchorCtr="0"/>
            <a:lstStyle>
              <a:defPPr>
                <a:defRPr lang="en-US"/>
              </a:defPPr>
              <a:lvl1pPr marL="342900" indent="-342900">
                <a:defRPr sz="1200">
                  <a:latin typeface="Consolas"/>
                  <a:ea typeface="ＭＳ Ｐゴシック" charset="0"/>
                  <a:cs typeface="Consolas"/>
                </a:defRPr>
              </a:lvl1pPr>
              <a:lvl2pPr marL="742950" indent="-285750">
                <a:defRPr sz="2400"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dirty="0">
                  <a:ea typeface="Consolas"/>
                </a:rPr>
                <a:t>   ...</a:t>
              </a:r>
            </a:p>
            <a:p>
              <a:pPr>
                <a:spcBef>
                  <a:spcPts val="300"/>
                </a:spcBef>
              </a:pPr>
              <a:r>
                <a:rPr lang="en-US" dirty="0">
                  <a:ea typeface="Consolas"/>
                </a:rPr>
                <a:t>label LOOP</a:t>
              </a:r>
            </a:p>
            <a:p>
              <a:pPr>
                <a:spcBef>
                  <a:spcPts val="300"/>
                </a:spcBef>
              </a:pPr>
              <a:r>
                <a:rPr lang="en-US" dirty="0">
                  <a:ea typeface="Consolas"/>
                </a:rPr>
                <a:t>   ...</a:t>
              </a:r>
            </a:p>
            <a:p>
              <a:pPr>
                <a:spcBef>
                  <a:spcPts val="300"/>
                </a:spcBef>
              </a:pPr>
              <a:r>
                <a:rPr lang="en-US" dirty="0">
                  <a:ea typeface="Consolas"/>
                </a:rPr>
                <a:t>   goto LOOP</a:t>
              </a:r>
            </a:p>
            <a:p>
              <a:pPr>
                <a:spcBef>
                  <a:spcPts val="300"/>
                </a:spcBef>
              </a:pPr>
              <a:r>
                <a:rPr lang="en-US" dirty="0">
                  <a:ea typeface="Consolas"/>
                </a:rPr>
                <a:t>   ...</a:t>
              </a:r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AF5993D6-18A9-074F-95AC-72BB7F1465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8541" y="4610530"/>
              <a:ext cx="1689772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latin typeface="Times New Roman"/>
                  <a:cs typeface="Times New Roman"/>
                </a:rPr>
                <a:t>VM code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5859561F-9AD7-D342-927C-85A239809095}"/>
                </a:ext>
              </a:extLst>
            </p:cNvPr>
            <p:cNvSpPr/>
            <p:nvPr/>
          </p:nvSpPr>
          <p:spPr>
            <a:xfrm>
              <a:off x="3332543" y="5317480"/>
              <a:ext cx="1448151" cy="63862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2">
                <a:lumMod val="75000"/>
              </a:schemeClr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860"/>
                </a:lnSpc>
              </a:pPr>
              <a:r>
                <a:rPr lang="en-US" sz="1600" dirty="0">
                  <a:solidFill>
                    <a:schemeClr val="bg1"/>
                  </a:solidFill>
                </a:rPr>
                <a:t> VM translator</a:t>
              </a:r>
            </a:p>
          </p:txBody>
        </p:sp>
        <p:sp>
          <p:nvSpPr>
            <p:cNvPr id="15" name="Text Box 3">
              <a:extLst>
                <a:ext uri="{FF2B5EF4-FFF2-40B4-BE49-F238E27FC236}">
                  <a16:creationId xmlns:a16="http://schemas.microsoft.com/office/drawing/2014/main" id="{8F297A2B-FBED-CF40-8309-716DD64E11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0888" y="4919098"/>
              <a:ext cx="1124482" cy="14353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93600" bIns="190800" anchor="t" anchorCtr="0"/>
            <a:lstStyle>
              <a:defPPr>
                <a:defRPr lang="en-US"/>
              </a:defPPr>
              <a:lvl1pPr marL="342900" indent="-342900">
                <a:defRPr sz="1200">
                  <a:latin typeface="Consolas"/>
                  <a:ea typeface="ＭＳ Ｐゴシック" charset="0"/>
                  <a:cs typeface="Consolas"/>
                </a:defRPr>
              </a:lvl1pPr>
              <a:lvl2pPr marL="742950" indent="-285750">
                <a:defRPr sz="2400"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dirty="0">
                  <a:ea typeface="Consolas"/>
                </a:rPr>
                <a:t>   ...</a:t>
              </a:r>
            </a:p>
            <a:p>
              <a:pPr>
                <a:spcBef>
                  <a:spcPts val="300"/>
                </a:spcBef>
              </a:pPr>
              <a:r>
                <a:rPr lang="en-US" dirty="0">
                  <a:ea typeface="Consolas"/>
                </a:rPr>
                <a:t>(LOOP)</a:t>
              </a:r>
            </a:p>
            <a:p>
              <a:pPr>
                <a:spcBef>
                  <a:spcPts val="300"/>
                </a:spcBef>
              </a:pPr>
              <a:r>
                <a:rPr lang="en-US" dirty="0">
                  <a:ea typeface="Consolas"/>
                </a:rPr>
                <a:t>   ...</a:t>
              </a:r>
            </a:p>
            <a:p>
              <a:pPr>
                <a:spcBef>
                  <a:spcPts val="300"/>
                </a:spcBef>
              </a:pPr>
              <a:r>
                <a:rPr lang="en-US" dirty="0">
                  <a:ea typeface="Consolas"/>
                </a:rPr>
                <a:t>   @LOOP</a:t>
              </a:r>
            </a:p>
            <a:p>
              <a:pPr>
                <a:spcBef>
                  <a:spcPts val="300"/>
                </a:spcBef>
              </a:pPr>
              <a:r>
                <a:rPr lang="en-US" dirty="0">
                  <a:ea typeface="Consolas"/>
                </a:rPr>
                <a:t>   0;JMP</a:t>
              </a:r>
            </a:p>
            <a:p>
              <a:pPr>
                <a:spcBef>
                  <a:spcPts val="300"/>
                </a:spcBef>
              </a:pPr>
              <a:r>
                <a:rPr lang="en-US" dirty="0">
                  <a:ea typeface="Consolas"/>
                </a:rPr>
                <a:t>   ...</a:t>
              </a:r>
            </a:p>
          </p:txBody>
        </p:sp>
        <p:sp>
          <p:nvSpPr>
            <p:cNvPr id="16" name="Rectangle 10">
              <a:extLst>
                <a:ext uri="{FF2B5EF4-FFF2-40B4-BE49-F238E27FC236}">
                  <a16:creationId xmlns:a16="http://schemas.microsoft.com/office/drawing/2014/main" id="{9D664599-1D28-7E47-89CC-E68008E61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5439" y="4630240"/>
              <a:ext cx="222202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latin typeface="Times New Roman"/>
                  <a:cs typeface="Times New Roman"/>
                </a:rPr>
                <a:t>Hack code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</p:grpSp>
      <p:sp>
        <p:nvSpPr>
          <p:cNvPr id="17" name="Rectangle 10">
            <a:extLst>
              <a:ext uri="{FF2B5EF4-FFF2-40B4-BE49-F238E27FC236}">
                <a16:creationId xmlns:a16="http://schemas.microsoft.com/office/drawing/2014/main" id="{2689D454-A32D-8143-B3E9-82EFC5985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804787"/>
            <a:ext cx="7799284" cy="92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>
              <a:spcBef>
                <a:spcPts val="1200"/>
              </a:spcBef>
              <a:buSzPct val="100000"/>
            </a:pPr>
            <a:r>
              <a:rPr lang="en-US" u="sng" dirty="0">
                <a:latin typeface="Times New Roman"/>
                <a:cs typeface="Times New Roman"/>
              </a:rPr>
              <a:t>Implementation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1600" dirty="0">
                <a:latin typeface="Times New Roman"/>
                <a:cs typeface="Times New Roman"/>
              </a:rPr>
              <a:t>(on some target platform):</a:t>
            </a:r>
            <a:endParaRPr lang="en-US" sz="2000" dirty="0">
              <a:latin typeface="Times New Roman"/>
              <a:cs typeface="Times New Roman"/>
            </a:endParaRPr>
          </a:p>
          <a:p>
            <a:pPr>
              <a:spcBef>
                <a:spcPts val="800"/>
              </a:spcBef>
              <a:buSzPct val="100000"/>
            </a:pPr>
            <a:r>
              <a:rPr lang="en-US" sz="1600" dirty="0">
                <a:latin typeface="Times New Roman"/>
                <a:cs typeface="Times New Roman"/>
              </a:rPr>
              <a:t>For each VM branching command, we have to generate machine language instructions that realize the command on the target platform </a:t>
            </a:r>
            <a:r>
              <a:rPr lang="en-US" sz="1400" dirty="0">
                <a:latin typeface="Times New Roman"/>
                <a:cs typeface="Times New Roman"/>
              </a:rPr>
              <a:t>(like we did in project 7)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818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362767" y="1204942"/>
            <a:ext cx="3560638" cy="125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>
              <a:spcBef>
                <a:spcPts val="3000"/>
              </a:spcBef>
              <a:buSzPct val="100000"/>
              <a:defRPr/>
            </a:pPr>
            <a:r>
              <a:rPr lang="en-US" u="sng" dirty="0">
                <a:latin typeface="Times New Roman"/>
                <a:cs typeface="Times New Roman"/>
              </a:rPr>
              <a:t>Abstraction</a:t>
            </a:r>
          </a:p>
          <a:p>
            <a:pPr marL="444500" lvl="1" indent="-177800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VM branching commands</a:t>
            </a:r>
          </a:p>
          <a:p>
            <a:pPr marL="444500" lvl="1" indent="-177800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VM function commands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plan</a:t>
            </a:r>
            <a:endParaRPr lang="en-US" sz="1800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434803" y="4023624"/>
            <a:ext cx="4539188" cy="1641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>
              <a:spcBef>
                <a:spcPts val="3000"/>
              </a:spcBef>
              <a:buSzPct val="100000"/>
              <a:defRPr/>
            </a:pPr>
            <a:r>
              <a:rPr lang="en-US" u="sng" dirty="0">
                <a:latin typeface="Times New Roman"/>
                <a:cs typeface="Times New Roman"/>
              </a:rPr>
              <a:t>The Virtual Machine</a:t>
            </a:r>
          </a:p>
          <a:p>
            <a:pPr marL="492125" indent="-225425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Program translation</a:t>
            </a:r>
          </a:p>
          <a:p>
            <a:pPr marL="492125" indent="-225425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Standard mapping</a:t>
            </a:r>
          </a:p>
          <a:p>
            <a:pPr marL="492125" indent="-225425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VM translator</a:t>
            </a:r>
          </a:p>
          <a:p>
            <a:pPr marL="492125" indent="-225425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Project 8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26F6A0A-BB26-034E-ADB0-39304DA60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767" y="2540116"/>
            <a:ext cx="3560638" cy="125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>
              <a:spcBef>
                <a:spcPts val="3000"/>
              </a:spcBef>
              <a:buSzPct val="100000"/>
              <a:defRPr/>
            </a:pPr>
            <a:r>
              <a:rPr lang="en-US" u="sng" dirty="0">
                <a:latin typeface="Times New Roman"/>
                <a:cs typeface="Times New Roman"/>
              </a:rPr>
              <a:t>Implementation</a:t>
            </a:r>
          </a:p>
          <a:p>
            <a:pPr marL="444500" lvl="1" indent="-177800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VM branching commands</a:t>
            </a:r>
          </a:p>
          <a:p>
            <a:pPr marL="444500" lvl="1" indent="-177800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VM function commands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1362767" y="3338166"/>
            <a:ext cx="4572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C86DFC-8876-2741-A710-DB3BF879AC47}"/>
              </a:ext>
            </a:extLst>
          </p:cNvPr>
          <p:cNvGrpSpPr/>
          <p:nvPr/>
        </p:nvGrpSpPr>
        <p:grpSpPr>
          <a:xfrm>
            <a:off x="4968741" y="1163378"/>
            <a:ext cx="3668743" cy="4959176"/>
            <a:chOff x="4968741" y="1163378"/>
            <a:chExt cx="3668743" cy="495917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953997-EAE6-F24A-8AEB-E1B5EAE66A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850" t="6283" r="24533" b="7896"/>
            <a:stretch/>
          </p:blipFill>
          <p:spPr>
            <a:xfrm>
              <a:off x="4968741" y="1163378"/>
              <a:ext cx="3668743" cy="4959176"/>
            </a:xfrm>
            <a:prstGeom prst="rect">
              <a:avLst/>
            </a:prstGeom>
          </p:spPr>
        </p:pic>
        <p:sp>
          <p:nvSpPr>
            <p:cNvPr id="14" name="Rounded Rectangular Callout 13">
              <a:extLst>
                <a:ext uri="{FF2B5EF4-FFF2-40B4-BE49-F238E27FC236}">
                  <a16:creationId xmlns:a16="http://schemas.microsoft.com/office/drawing/2014/main" id="{D2955B89-FDD8-5841-BCCD-D942A4485C2E}"/>
                </a:ext>
              </a:extLst>
            </p:cNvPr>
            <p:cNvSpPr/>
            <p:nvPr/>
          </p:nvSpPr>
          <p:spPr>
            <a:xfrm>
              <a:off x="5290277" y="1280938"/>
              <a:ext cx="1581495" cy="405283"/>
            </a:xfrm>
            <a:prstGeom prst="wedgeRoundRectCallout">
              <a:avLst>
                <a:gd name="adj1" fmla="val -47256"/>
                <a:gd name="adj2" fmla="val 25699"/>
                <a:gd name="adj3" fmla="val 16667"/>
              </a:avLst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abstraction</a:t>
              </a:r>
            </a:p>
          </p:txBody>
        </p:sp>
        <p:sp>
          <p:nvSpPr>
            <p:cNvPr id="15" name="Rounded Rectangular Callout 14">
              <a:extLst>
                <a:ext uri="{FF2B5EF4-FFF2-40B4-BE49-F238E27FC236}">
                  <a16:creationId xmlns:a16="http://schemas.microsoft.com/office/drawing/2014/main" id="{33EF9CE6-5D0F-AE42-83AA-9C73EAA0A916}"/>
                </a:ext>
              </a:extLst>
            </p:cNvPr>
            <p:cNvSpPr/>
            <p:nvPr/>
          </p:nvSpPr>
          <p:spPr>
            <a:xfrm>
              <a:off x="5206946" y="2739976"/>
              <a:ext cx="1923818" cy="405283"/>
            </a:xfrm>
            <a:prstGeom prst="wedgeRoundRectCallout">
              <a:avLst>
                <a:gd name="adj1" fmla="val -47256"/>
                <a:gd name="adj2" fmla="val 25699"/>
                <a:gd name="adj3" fmla="val 16667"/>
              </a:avLst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implementation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1EB70B3-006C-E944-87BB-08CE5BEFEC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7" r="20213"/>
          <a:stretch/>
        </p:blipFill>
        <p:spPr>
          <a:xfrm>
            <a:off x="1079268" y="1243160"/>
            <a:ext cx="329074" cy="3278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48DA23-538E-E943-8DD5-25222A43FF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7" r="20213"/>
          <a:stretch/>
        </p:blipFill>
        <p:spPr>
          <a:xfrm>
            <a:off x="1490893" y="2970448"/>
            <a:ext cx="329074" cy="32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4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622019" y="6402240"/>
            <a:ext cx="8457727" cy="45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and return: Abstraction</a:t>
            </a:r>
            <a:r>
              <a:rPr lang="en-US" sz="2000" dirty="0"/>
              <a:t> (revisited)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857D70-402E-474B-A70E-0169D5FA3B58}"/>
              </a:ext>
            </a:extLst>
          </p:cNvPr>
          <p:cNvGrpSpPr/>
          <p:nvPr/>
        </p:nvGrpSpPr>
        <p:grpSpPr>
          <a:xfrm>
            <a:off x="1169230" y="3821107"/>
            <a:ext cx="1705825" cy="1052041"/>
            <a:chOff x="1169230" y="3821107"/>
            <a:chExt cx="1705825" cy="1052041"/>
          </a:xfrm>
        </p:grpSpPr>
        <p:sp>
          <p:nvSpPr>
            <p:cNvPr id="30" name="Rectangle 10"/>
            <p:cNvSpPr>
              <a:spLocks noChangeArrowheads="1"/>
            </p:cNvSpPr>
            <p:nvPr/>
          </p:nvSpPr>
          <p:spPr bwMode="auto">
            <a:xfrm>
              <a:off x="1169230" y="4133139"/>
              <a:ext cx="1306938" cy="6732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92075" tIns="46038" rIns="92075" bIns="46038"/>
            <a:lstStyle/>
            <a:p>
              <a:pPr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Times New Roman"/>
                  <a:cs typeface="Times New Roman"/>
                </a:rPr>
                <a:t>after line 3</a:t>
              </a:r>
              <a:br>
                <a:rPr lang="en-US" sz="1200" dirty="0">
                  <a:latin typeface="Times New Roman"/>
                  <a:cs typeface="Times New Roman"/>
                </a:rPr>
              </a:br>
              <a:r>
                <a:rPr lang="en-US" sz="1200" dirty="0">
                  <a:latin typeface="Times New Roman"/>
                  <a:cs typeface="Times New Roman"/>
                </a:rPr>
                <a:t>is executed:</a:t>
              </a:r>
              <a:endParaRPr lang="en-US" sz="1100" dirty="0">
                <a:latin typeface="Times New Roman"/>
                <a:cs typeface="Times New Roman"/>
              </a:endParaRPr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2"/>
            <a:srcRect b="61473"/>
            <a:stretch/>
          </p:blipFill>
          <p:spPr>
            <a:xfrm>
              <a:off x="2002370" y="3821107"/>
              <a:ext cx="872685" cy="1052041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44BA3B1-55F1-7D4B-A127-C967B8A1C3B1}"/>
              </a:ext>
            </a:extLst>
          </p:cNvPr>
          <p:cNvGrpSpPr/>
          <p:nvPr/>
        </p:nvGrpSpPr>
        <p:grpSpPr>
          <a:xfrm>
            <a:off x="954593" y="3507682"/>
            <a:ext cx="2204492" cy="2252517"/>
            <a:chOff x="954593" y="3507682"/>
            <a:chExt cx="2204492" cy="2252517"/>
          </a:xfrm>
        </p:grpSpPr>
        <p:sp>
          <p:nvSpPr>
            <p:cNvPr id="41" name="Rectangle 10"/>
            <p:cNvSpPr>
              <a:spLocks noChangeArrowheads="1"/>
            </p:cNvSpPr>
            <p:nvPr/>
          </p:nvSpPr>
          <p:spPr bwMode="auto">
            <a:xfrm>
              <a:off x="1591807" y="3507682"/>
              <a:ext cx="1163192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Consolas"/>
                  <a:cs typeface="Consolas"/>
                </a:rPr>
                <a:t>main</a:t>
              </a:r>
              <a:r>
                <a:rPr lang="en-US" sz="1200" dirty="0">
                  <a:latin typeface="Times New Roman"/>
                  <a:cs typeface="Times New Roman"/>
                </a:rPr>
                <a:t> </a:t>
              </a:r>
              <a:r>
                <a:rPr lang="en-US" sz="1400" dirty="0">
                  <a:latin typeface="Times New Roman"/>
                  <a:cs typeface="Times New Roman"/>
                </a:rPr>
                <a:t>view: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954593" y="3855676"/>
              <a:ext cx="2204492" cy="1904523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5" name="Rounded Rectangular Callout 84">
            <a:extLst>
              <a:ext uri="{FF2B5EF4-FFF2-40B4-BE49-F238E27FC236}">
                <a16:creationId xmlns:a16="http://schemas.microsoft.com/office/drawing/2014/main" id="{DB932443-750A-634F-8844-581BB9787C3B}"/>
              </a:ext>
            </a:extLst>
          </p:cNvPr>
          <p:cNvSpPr/>
          <p:nvPr/>
        </p:nvSpPr>
        <p:spPr>
          <a:xfrm>
            <a:off x="2966264" y="975992"/>
            <a:ext cx="2775381" cy="2099864"/>
          </a:xfrm>
          <a:prstGeom prst="wedgeRoundRectCallout">
            <a:avLst>
              <a:gd name="adj1" fmla="val -34303"/>
              <a:gd name="adj2" fmla="val 5851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1600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Typical function-call-and-return scenario</a:t>
            </a:r>
          </a:p>
          <a:p>
            <a:pPr>
              <a:spcBef>
                <a:spcPts val="1200"/>
              </a:spcBef>
              <a:buSzPct val="100000"/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(the 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caller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calls function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mult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(the 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callee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its effect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Text Box 3">
            <a:extLst>
              <a:ext uri="{FF2B5EF4-FFF2-40B4-BE49-F238E27FC236}">
                <a16:creationId xmlns:a16="http://schemas.microsoft.com/office/drawing/2014/main" id="{6A0F2F7B-282C-6F4B-9C7C-87C9FE7FCA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44" y="1031130"/>
            <a:ext cx="1665133" cy="164050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90800" rIns="93600" bIns="190800" anchor="ctr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Computes 3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</a:p>
          <a:p>
            <a:r>
              <a:rPr lang="en-US" dirty="0">
                <a:solidFill>
                  <a:srgbClr val="0000FF"/>
                </a:solidFill>
              </a:rPr>
              <a:t>function main </a:t>
            </a:r>
            <a:r>
              <a:rPr lang="en-US" dirty="0"/>
              <a:t>0</a:t>
            </a:r>
            <a:endParaRPr lang="en-US" dirty="0">
              <a:latin typeface="Times New Roman"/>
              <a:cs typeface="Times New Roman"/>
            </a:endParaRPr>
          </a:p>
          <a:p>
            <a:r>
              <a:rPr lang="en-US" dirty="0"/>
              <a:t>  push constant 3</a:t>
            </a:r>
          </a:p>
          <a:p>
            <a:r>
              <a:rPr lang="en-US" dirty="0"/>
              <a:t>  push constant 8</a:t>
            </a:r>
          </a:p>
          <a:p>
            <a:r>
              <a:rPr lang="en-US" dirty="0"/>
              <a:t>  push constant 5</a:t>
            </a:r>
          </a:p>
          <a:p>
            <a:r>
              <a:rPr lang="en-US" dirty="0">
                <a:solidFill>
                  <a:srgbClr val="0000FF"/>
                </a:solidFill>
              </a:rPr>
              <a:t>  call mult 2 </a:t>
            </a:r>
          </a:p>
          <a:p>
            <a:r>
              <a:rPr lang="en-US" dirty="0"/>
              <a:t>  add</a:t>
            </a:r>
          </a:p>
          <a:p>
            <a:r>
              <a:rPr lang="en-US" dirty="0">
                <a:solidFill>
                  <a:srgbClr val="0000FF"/>
                </a:solidFill>
              </a:rPr>
              <a:t>  return</a:t>
            </a:r>
          </a:p>
        </p:txBody>
      </p:sp>
      <p:sp>
        <p:nvSpPr>
          <p:cNvPr id="49" name="Text Box 3">
            <a:extLst>
              <a:ext uri="{FF2B5EF4-FFF2-40B4-BE49-F238E27FC236}">
                <a16:creationId xmlns:a16="http://schemas.microsoft.com/office/drawing/2014/main" id="{D8958D5B-AC72-8248-A65E-0E3841B158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4213" y="994175"/>
            <a:ext cx="1993976" cy="247266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90800" rIns="93600" bIns="190800" anchor="ctr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r>
              <a:rPr lang="en-US" dirty="0">
                <a:solidFill>
                  <a:srgbClr val="0000FF"/>
                </a:solidFill>
              </a:rPr>
              <a:t>function mult 2</a:t>
            </a:r>
          </a:p>
          <a:p>
            <a:r>
              <a:rPr lang="en-US" dirty="0"/>
              <a:t>  push constant 0  </a:t>
            </a:r>
          </a:p>
          <a:p>
            <a:r>
              <a:rPr lang="en-US" dirty="0"/>
              <a:t>  pop local 0</a:t>
            </a:r>
          </a:p>
          <a:p>
            <a:r>
              <a:rPr lang="en-US" dirty="0"/>
              <a:t>  push constant 1 </a:t>
            </a:r>
          </a:p>
          <a:p>
            <a:r>
              <a:rPr lang="en-US" dirty="0"/>
              <a:t>  pop local 1</a:t>
            </a:r>
          </a:p>
          <a:p>
            <a:r>
              <a:rPr lang="en-US" dirty="0"/>
              <a:t>label LOOP</a:t>
            </a:r>
          </a:p>
          <a:p>
            <a:r>
              <a:rPr lang="en-US" dirty="0"/>
              <a:t>  push local 1</a:t>
            </a:r>
          </a:p>
          <a:p>
            <a:r>
              <a:rPr lang="en-US" dirty="0"/>
              <a:t>  push argument 1</a:t>
            </a:r>
          </a:p>
          <a:p>
            <a:r>
              <a:rPr lang="en-US" dirty="0"/>
              <a:t>  ...        </a:t>
            </a:r>
            <a:endParaRPr lang="en-US" dirty="0">
              <a:solidFill>
                <a:srgbClr val="008000"/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// Returns the result</a:t>
            </a:r>
          </a:p>
          <a:p>
            <a:r>
              <a:rPr lang="en-US" dirty="0"/>
              <a:t>  push local 0</a:t>
            </a:r>
          </a:p>
          <a:p>
            <a:r>
              <a:rPr lang="en-US" dirty="0">
                <a:solidFill>
                  <a:srgbClr val="0000FF"/>
                </a:solidFill>
              </a:rPr>
              <a:t>  return </a:t>
            </a:r>
          </a:p>
        </p:txBody>
      </p:sp>
      <p:sp>
        <p:nvSpPr>
          <p:cNvPr id="50" name="Rounded Rectangular Callout 49">
            <a:extLst>
              <a:ext uri="{FF2B5EF4-FFF2-40B4-BE49-F238E27FC236}">
                <a16:creationId xmlns:a16="http://schemas.microsoft.com/office/drawing/2014/main" id="{A8247A23-7887-AC49-AEBF-3695A340F2EF}"/>
              </a:ext>
            </a:extLst>
          </p:cNvPr>
          <p:cNvSpPr/>
          <p:nvPr/>
        </p:nvSpPr>
        <p:spPr>
          <a:xfrm>
            <a:off x="7317844" y="3160707"/>
            <a:ext cx="480448" cy="248514"/>
          </a:xfrm>
          <a:prstGeom prst="wedgeRoundRectCallout">
            <a:avLst>
              <a:gd name="adj1" fmla="val 9176"/>
              <a:gd name="adj2" fmla="val -4787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callee</a:t>
            </a:r>
          </a:p>
        </p:txBody>
      </p:sp>
      <p:sp>
        <p:nvSpPr>
          <p:cNvPr id="51" name="Text Box 3">
            <a:extLst>
              <a:ext uri="{FF2B5EF4-FFF2-40B4-BE49-F238E27FC236}">
                <a16:creationId xmlns:a16="http://schemas.microsoft.com/office/drawing/2014/main" id="{D24FAF95-5836-7941-A32D-D462A65CF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6580" y="1056029"/>
            <a:ext cx="610828" cy="255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216000" tIns="190800" rIns="93600" bIns="190800" anchor="ctr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4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5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6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7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  <a:p>
            <a:pPr algn="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21</a:t>
            </a:r>
          </a:p>
        </p:txBody>
      </p:sp>
      <p:sp>
        <p:nvSpPr>
          <p:cNvPr id="55" name="Text Box 3">
            <a:extLst>
              <a:ext uri="{FF2B5EF4-FFF2-40B4-BE49-F238E27FC236}">
                <a16:creationId xmlns:a16="http://schemas.microsoft.com/office/drawing/2014/main" id="{31000F32-D7DE-204B-AA51-4F91D0F72D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739" y="1136123"/>
            <a:ext cx="610828" cy="1810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216000" tIns="190800" rIns="93600" bIns="190800" anchor="ctr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4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5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6</a:t>
            </a:r>
          </a:p>
          <a:p>
            <a:pPr algn="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Rounded Rectangular Callout 57">
            <a:extLst>
              <a:ext uri="{FF2B5EF4-FFF2-40B4-BE49-F238E27FC236}">
                <a16:creationId xmlns:a16="http://schemas.microsoft.com/office/drawing/2014/main" id="{47840D16-7129-D841-860A-7EC2D6ED906E}"/>
              </a:ext>
            </a:extLst>
          </p:cNvPr>
          <p:cNvSpPr/>
          <p:nvPr/>
        </p:nvSpPr>
        <p:spPr>
          <a:xfrm>
            <a:off x="2206863" y="2390721"/>
            <a:ext cx="530215" cy="236413"/>
          </a:xfrm>
          <a:prstGeom prst="wedgeRoundRectCallout">
            <a:avLst>
              <a:gd name="adj1" fmla="val 9176"/>
              <a:gd name="adj2" fmla="val -4787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caller</a:t>
            </a:r>
          </a:p>
        </p:txBody>
      </p:sp>
      <p:sp>
        <p:nvSpPr>
          <p:cNvPr id="36" name="Rectangle 10">
            <a:extLst>
              <a:ext uri="{FF2B5EF4-FFF2-40B4-BE49-F238E27FC236}">
                <a16:creationId xmlns:a16="http://schemas.microsoft.com/office/drawing/2014/main" id="{C22ADE5B-2374-D443-9BB0-C828F55B9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0544" y="5054116"/>
            <a:ext cx="1175882" cy="673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2075" tIns="46038" rIns="92075" bIns="46038"/>
          <a:lstStyle/>
          <a:p>
            <a:pPr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Times New Roman"/>
                <a:cs typeface="Times New Roman"/>
              </a:rPr>
              <a:t>after line 4</a:t>
            </a:r>
            <a:br>
              <a:rPr lang="en-US" sz="1200" dirty="0">
                <a:latin typeface="Times New Roman"/>
                <a:cs typeface="Times New Roman"/>
              </a:rPr>
            </a:br>
            <a:r>
              <a:rPr lang="en-US" sz="1200" dirty="0">
                <a:latin typeface="Times New Roman"/>
                <a:cs typeface="Times New Roman"/>
              </a:rPr>
              <a:t>is executed:</a:t>
            </a:r>
            <a:endParaRPr lang="en-US" sz="1100" dirty="0">
              <a:latin typeface="Times New Roman"/>
              <a:cs typeface="Times New Roman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06DBA63-29CE-F64A-9268-67CDF3CC2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782" b="24623"/>
          <a:stretch/>
        </p:blipFill>
        <p:spPr>
          <a:xfrm>
            <a:off x="2003575" y="4866173"/>
            <a:ext cx="874561" cy="837240"/>
          </a:xfrm>
          <a:prstGeom prst="rect">
            <a:avLst/>
          </a:prstGeom>
        </p:spPr>
      </p:pic>
      <p:sp>
        <p:nvSpPr>
          <p:cNvPr id="38" name="Rounded Rectangular Callout 37">
            <a:extLst>
              <a:ext uri="{FF2B5EF4-FFF2-40B4-BE49-F238E27FC236}">
                <a16:creationId xmlns:a16="http://schemas.microsoft.com/office/drawing/2014/main" id="{992B9604-9C01-9D49-933B-96EDCAC583F9}"/>
              </a:ext>
            </a:extLst>
          </p:cNvPr>
          <p:cNvSpPr/>
          <p:nvPr/>
        </p:nvSpPr>
        <p:spPr>
          <a:xfrm>
            <a:off x="3285618" y="4993799"/>
            <a:ext cx="1471275" cy="581954"/>
          </a:xfrm>
          <a:prstGeom prst="wedgeRoundRectCallout">
            <a:avLst>
              <a:gd name="adj1" fmla="val -88462"/>
              <a:gd name="adj2" fmla="val 3607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buSzPct val="100000"/>
            </a:pP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Magic!</a:t>
            </a:r>
          </a:p>
        </p:txBody>
      </p:sp>
      <p:sp>
        <p:nvSpPr>
          <p:cNvPr id="39" name="Rounded Rectangular Callout 38">
            <a:extLst>
              <a:ext uri="{FF2B5EF4-FFF2-40B4-BE49-F238E27FC236}">
                <a16:creationId xmlns:a16="http://schemas.microsoft.com/office/drawing/2014/main" id="{51AD9BA3-57F4-184A-BBED-9D8E32722997}"/>
              </a:ext>
            </a:extLst>
          </p:cNvPr>
          <p:cNvSpPr/>
          <p:nvPr/>
        </p:nvSpPr>
        <p:spPr>
          <a:xfrm>
            <a:off x="4962916" y="4563571"/>
            <a:ext cx="3360090" cy="1380735"/>
          </a:xfrm>
          <a:prstGeom prst="wedgeRoundRectCallout">
            <a:avLst>
              <a:gd name="adj1" fmla="val -34303"/>
              <a:gd name="adj2" fmla="val 5851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buSzPct val="100000"/>
            </a:pP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Let’s zoom in on the magic, step by step</a:t>
            </a:r>
          </a:p>
        </p:txBody>
      </p:sp>
    </p:spTree>
    <p:extLst>
      <p:ext uri="{BB962C8B-B14F-4D97-AF65-F5344CB8AC3E}">
        <p14:creationId xmlns:p14="http://schemas.microsoft.com/office/powerpoint/2010/main" val="200002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3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622019" y="6402240"/>
            <a:ext cx="8457727" cy="45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and return: Abstraction</a:t>
            </a:r>
          </a:p>
        </p:txBody>
      </p:sp>
      <p:sp>
        <p:nvSpPr>
          <p:cNvPr id="30" name="Rectangle 10"/>
          <p:cNvSpPr>
            <a:spLocks noChangeArrowheads="1"/>
          </p:cNvSpPr>
          <p:nvPr/>
        </p:nvSpPr>
        <p:spPr bwMode="auto">
          <a:xfrm>
            <a:off x="1169230" y="4133139"/>
            <a:ext cx="1306938" cy="673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2075" tIns="46038" rIns="92075" bIns="46038"/>
          <a:lstStyle/>
          <a:p>
            <a:pPr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Times New Roman"/>
                <a:cs typeface="Times New Roman"/>
              </a:rPr>
              <a:t>after line 3</a:t>
            </a:r>
            <a:br>
              <a:rPr lang="en-US" sz="1200" dirty="0">
                <a:latin typeface="Times New Roman"/>
                <a:cs typeface="Times New Roman"/>
              </a:rPr>
            </a:br>
            <a:r>
              <a:rPr lang="en-US" sz="1200" dirty="0">
                <a:latin typeface="Times New Roman"/>
                <a:cs typeface="Times New Roman"/>
              </a:rPr>
              <a:t>is executed:</a:t>
            </a:r>
            <a:endParaRPr lang="en-US" sz="1100" dirty="0">
              <a:latin typeface="Times New Roman"/>
              <a:cs typeface="Times New Roman"/>
            </a:endParaRPr>
          </a:p>
        </p:txBody>
      </p:sp>
      <p:sp>
        <p:nvSpPr>
          <p:cNvPr id="32" name="Rectangle 10"/>
          <p:cNvSpPr>
            <a:spLocks noChangeArrowheads="1"/>
          </p:cNvSpPr>
          <p:nvPr/>
        </p:nvSpPr>
        <p:spPr bwMode="auto">
          <a:xfrm>
            <a:off x="1140544" y="5054116"/>
            <a:ext cx="1175882" cy="673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2075" tIns="46038" rIns="92075" bIns="46038"/>
          <a:lstStyle/>
          <a:p>
            <a:pPr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Times New Roman"/>
                <a:cs typeface="Times New Roman"/>
              </a:rPr>
              <a:t>after line 4</a:t>
            </a:r>
            <a:br>
              <a:rPr lang="en-US" sz="1200" dirty="0">
                <a:latin typeface="Times New Roman"/>
                <a:cs typeface="Times New Roman"/>
              </a:rPr>
            </a:br>
            <a:r>
              <a:rPr lang="en-US" sz="1200" dirty="0">
                <a:latin typeface="Times New Roman"/>
                <a:cs typeface="Times New Roman"/>
              </a:rPr>
              <a:t>is executed:</a:t>
            </a:r>
            <a:endParaRPr lang="en-US" sz="1100" dirty="0">
              <a:latin typeface="Times New Roman"/>
              <a:cs typeface="Times New Roman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2"/>
          <a:srcRect b="61473"/>
          <a:stretch/>
        </p:blipFill>
        <p:spPr>
          <a:xfrm>
            <a:off x="2002370" y="3821107"/>
            <a:ext cx="872685" cy="1052041"/>
          </a:xfrm>
          <a:prstGeom prst="rect">
            <a:avLst/>
          </a:prstGeom>
        </p:spPr>
      </p:pic>
      <p:sp>
        <p:nvSpPr>
          <p:cNvPr id="41" name="Rectangle 10"/>
          <p:cNvSpPr>
            <a:spLocks noChangeArrowheads="1"/>
          </p:cNvSpPr>
          <p:nvPr/>
        </p:nvSpPr>
        <p:spPr bwMode="auto">
          <a:xfrm>
            <a:off x="1591807" y="3507682"/>
            <a:ext cx="116319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/>
                <a:cs typeface="Consolas"/>
              </a:rPr>
              <a:t>main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view: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954593" y="3855676"/>
            <a:ext cx="2204492" cy="190452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ounded Rectangular Callout 84">
            <a:extLst>
              <a:ext uri="{FF2B5EF4-FFF2-40B4-BE49-F238E27FC236}">
                <a16:creationId xmlns:a16="http://schemas.microsoft.com/office/drawing/2014/main" id="{DB932443-750A-634F-8844-581BB9787C3B}"/>
              </a:ext>
            </a:extLst>
          </p:cNvPr>
          <p:cNvSpPr/>
          <p:nvPr/>
        </p:nvSpPr>
        <p:spPr>
          <a:xfrm>
            <a:off x="2966264" y="975992"/>
            <a:ext cx="2775381" cy="2099864"/>
          </a:xfrm>
          <a:prstGeom prst="wedgeRoundRectCallout">
            <a:avLst>
              <a:gd name="adj1" fmla="val -34303"/>
              <a:gd name="adj2" fmla="val 5851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1600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Typical function-call-and-return scenario</a:t>
            </a:r>
          </a:p>
          <a:p>
            <a:pPr>
              <a:spcBef>
                <a:spcPts val="1200"/>
              </a:spcBef>
              <a:buSzPct val="100000"/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(the 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caller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calls function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mult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(the 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callee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its effect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Text Box 3">
            <a:extLst>
              <a:ext uri="{FF2B5EF4-FFF2-40B4-BE49-F238E27FC236}">
                <a16:creationId xmlns:a16="http://schemas.microsoft.com/office/drawing/2014/main" id="{6A0F2F7B-282C-6F4B-9C7C-87C9FE7FCA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44" y="1031130"/>
            <a:ext cx="1665133" cy="164050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90800" rIns="93600" bIns="190800" anchor="ctr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Computes 3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</a:p>
          <a:p>
            <a:r>
              <a:rPr lang="en-US" dirty="0">
                <a:solidFill>
                  <a:srgbClr val="0000FF"/>
                </a:solidFill>
              </a:rPr>
              <a:t>function main </a:t>
            </a:r>
            <a:r>
              <a:rPr lang="en-US" dirty="0"/>
              <a:t>0</a:t>
            </a:r>
            <a:endParaRPr lang="en-US" dirty="0">
              <a:latin typeface="Times New Roman"/>
              <a:cs typeface="Times New Roman"/>
            </a:endParaRPr>
          </a:p>
          <a:p>
            <a:r>
              <a:rPr lang="en-US" dirty="0"/>
              <a:t>  push constant 3</a:t>
            </a:r>
          </a:p>
          <a:p>
            <a:r>
              <a:rPr lang="en-US" dirty="0"/>
              <a:t>  push constant 8</a:t>
            </a:r>
          </a:p>
          <a:p>
            <a:r>
              <a:rPr lang="en-US" dirty="0"/>
              <a:t>  push constant 5</a:t>
            </a:r>
          </a:p>
          <a:p>
            <a:r>
              <a:rPr lang="en-US" dirty="0">
                <a:solidFill>
                  <a:srgbClr val="0000FF"/>
                </a:solidFill>
              </a:rPr>
              <a:t>  call mult 2 </a:t>
            </a:r>
          </a:p>
          <a:p>
            <a:r>
              <a:rPr lang="en-US" dirty="0"/>
              <a:t>  add</a:t>
            </a:r>
          </a:p>
          <a:p>
            <a:r>
              <a:rPr lang="en-US" dirty="0">
                <a:solidFill>
                  <a:srgbClr val="0000FF"/>
                </a:solidFill>
              </a:rPr>
              <a:t>  return</a:t>
            </a:r>
          </a:p>
        </p:txBody>
      </p:sp>
      <p:sp>
        <p:nvSpPr>
          <p:cNvPr id="55" name="Text Box 3">
            <a:extLst>
              <a:ext uri="{FF2B5EF4-FFF2-40B4-BE49-F238E27FC236}">
                <a16:creationId xmlns:a16="http://schemas.microsoft.com/office/drawing/2014/main" id="{31000F32-D7DE-204B-AA51-4F91D0F72D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739" y="1136123"/>
            <a:ext cx="610828" cy="1810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216000" tIns="190800" rIns="93600" bIns="190800" anchor="ctr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4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5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6</a:t>
            </a:r>
          </a:p>
          <a:p>
            <a:pPr algn="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Rounded Rectangular Callout 57">
            <a:extLst>
              <a:ext uri="{FF2B5EF4-FFF2-40B4-BE49-F238E27FC236}">
                <a16:creationId xmlns:a16="http://schemas.microsoft.com/office/drawing/2014/main" id="{47840D16-7129-D841-860A-7EC2D6ED906E}"/>
              </a:ext>
            </a:extLst>
          </p:cNvPr>
          <p:cNvSpPr/>
          <p:nvPr/>
        </p:nvSpPr>
        <p:spPr>
          <a:xfrm>
            <a:off x="2206863" y="2390721"/>
            <a:ext cx="530215" cy="236413"/>
          </a:xfrm>
          <a:prstGeom prst="wedgeRoundRectCallout">
            <a:avLst>
              <a:gd name="adj1" fmla="val 9176"/>
              <a:gd name="adj2" fmla="val -4787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caller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C76546F-11BD-7643-B7E3-FB9EBD5D2AEC}"/>
              </a:ext>
            </a:extLst>
          </p:cNvPr>
          <p:cNvGrpSpPr/>
          <p:nvPr/>
        </p:nvGrpSpPr>
        <p:grpSpPr>
          <a:xfrm>
            <a:off x="5551822" y="3865579"/>
            <a:ext cx="2827317" cy="871566"/>
            <a:chOff x="5551822" y="3865579"/>
            <a:chExt cx="2827317" cy="871566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66646F9C-F816-0847-8B20-DB593E1B9E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444" t="4468" r="10289" b="71407"/>
            <a:stretch/>
          </p:blipFill>
          <p:spPr>
            <a:xfrm>
              <a:off x="7599431" y="3865579"/>
              <a:ext cx="779708" cy="744152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B7697C3-DD30-A741-BD8C-7172708F08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468" r="73207" b="71407"/>
            <a:stretch/>
          </p:blipFill>
          <p:spPr>
            <a:xfrm>
              <a:off x="5551822" y="3975440"/>
              <a:ext cx="814111" cy="761705"/>
            </a:xfrm>
            <a:prstGeom prst="rect">
              <a:avLst/>
            </a:prstGeom>
          </p:spPr>
        </p:pic>
      </p:grpSp>
      <p:sp>
        <p:nvSpPr>
          <p:cNvPr id="63" name="Rectangle 10">
            <a:extLst>
              <a:ext uri="{FF2B5EF4-FFF2-40B4-BE49-F238E27FC236}">
                <a16:creationId xmlns:a16="http://schemas.microsoft.com/office/drawing/2014/main" id="{385E07BD-082D-5543-A274-F4C9BB9CD1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041" y="4063930"/>
            <a:ext cx="874605" cy="673215"/>
          </a:xfrm>
          <a:prstGeom prst="rect">
            <a:avLst/>
          </a:prstGeom>
          <a:noFill/>
          <a:ln>
            <a:noFill/>
          </a:ln>
        </p:spPr>
        <p:txBody>
          <a:bodyPr lIns="0" tIns="46038" rIns="0" bIns="46038"/>
          <a:lstStyle/>
          <a:p>
            <a:pPr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Times New Roman"/>
                <a:cs typeface="Times New Roman"/>
              </a:rPr>
              <a:t>after line 0</a:t>
            </a:r>
            <a:br>
              <a:rPr lang="en-US" sz="1200" dirty="0">
                <a:latin typeface="Times New Roman"/>
                <a:cs typeface="Times New Roman"/>
              </a:rPr>
            </a:br>
            <a:r>
              <a:rPr lang="en-US" sz="1200" dirty="0">
                <a:latin typeface="Times New Roman"/>
                <a:cs typeface="Times New Roman"/>
              </a:rPr>
              <a:t>is executed:</a:t>
            </a:r>
            <a:endParaRPr lang="en-US" sz="1100" dirty="0">
              <a:latin typeface="Times New Roman"/>
              <a:cs typeface="Times New Roman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5D4F7F5-8320-0F4B-95D7-735DBE234DF7}"/>
              </a:ext>
            </a:extLst>
          </p:cNvPr>
          <p:cNvGrpSpPr/>
          <p:nvPr/>
        </p:nvGrpSpPr>
        <p:grpSpPr>
          <a:xfrm>
            <a:off x="4636823" y="3529306"/>
            <a:ext cx="3825260" cy="2125115"/>
            <a:chOff x="4636823" y="3529306"/>
            <a:chExt cx="3825260" cy="2125115"/>
          </a:xfrm>
        </p:grpSpPr>
        <p:sp>
          <p:nvSpPr>
            <p:cNvPr id="62" name="Rectangle 10">
              <a:extLst>
                <a:ext uri="{FF2B5EF4-FFF2-40B4-BE49-F238E27FC236}">
                  <a16:creationId xmlns:a16="http://schemas.microsoft.com/office/drawing/2014/main" id="{8E967858-42D6-1C41-8450-42AD020D05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0751" y="3529306"/>
              <a:ext cx="1163192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Consolas"/>
                  <a:cs typeface="Consolas"/>
                </a:rPr>
                <a:t>mult</a:t>
              </a:r>
              <a:r>
                <a:rPr lang="en-US" sz="1200" dirty="0">
                  <a:latin typeface="Times New Roman"/>
                  <a:cs typeface="Times New Roman"/>
                </a:rPr>
                <a:t> </a:t>
              </a:r>
              <a:r>
                <a:rPr lang="en-US" sz="1400" dirty="0">
                  <a:latin typeface="Times New Roman"/>
                  <a:cs typeface="Times New Roman"/>
                </a:rPr>
                <a:t>view: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8754FEB7-ABED-4248-B5D9-874231991479}"/>
                </a:ext>
              </a:extLst>
            </p:cNvPr>
            <p:cNvSpPr/>
            <p:nvPr/>
          </p:nvSpPr>
          <p:spPr>
            <a:xfrm>
              <a:off x="4636823" y="3815334"/>
              <a:ext cx="3825260" cy="1839087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F89FFEB-E861-DC43-BE7D-749E283F67AD}"/>
              </a:ext>
            </a:extLst>
          </p:cNvPr>
          <p:cNvGrpSpPr/>
          <p:nvPr/>
        </p:nvGrpSpPr>
        <p:grpSpPr>
          <a:xfrm>
            <a:off x="2639649" y="3855676"/>
            <a:ext cx="4927384" cy="989936"/>
            <a:chOff x="2639649" y="3855676"/>
            <a:chExt cx="4927384" cy="989936"/>
          </a:xfrm>
        </p:grpSpPr>
        <p:sp>
          <p:nvSpPr>
            <p:cNvPr id="52" name="Right Brace 51">
              <a:extLst>
                <a:ext uri="{FF2B5EF4-FFF2-40B4-BE49-F238E27FC236}">
                  <a16:creationId xmlns:a16="http://schemas.microsoft.com/office/drawing/2014/main" id="{F9599624-FA58-EB42-BB3A-5C97008EEAEA}"/>
                </a:ext>
              </a:extLst>
            </p:cNvPr>
            <p:cNvSpPr/>
            <p:nvPr/>
          </p:nvSpPr>
          <p:spPr>
            <a:xfrm>
              <a:off x="2639649" y="4326429"/>
              <a:ext cx="117742" cy="458918"/>
            </a:xfrm>
            <a:prstGeom prst="rightBrace">
              <a:avLst>
                <a:gd name="adj1" fmla="val 46433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F7BA384-11A9-3849-9361-55233742791D}"/>
                </a:ext>
              </a:extLst>
            </p:cNvPr>
            <p:cNvSpPr txBox="1"/>
            <p:nvPr/>
          </p:nvSpPr>
          <p:spPr>
            <a:xfrm>
              <a:off x="3170472" y="4572909"/>
              <a:ext cx="1442231" cy="272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80"/>
                </a:lnSpc>
              </a:pP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passed arguments</a:t>
              </a: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83A10D60-2C55-1B44-B962-F35E2E2168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613" t="4468" r="39514" b="71407"/>
            <a:stretch/>
          </p:blipFill>
          <p:spPr>
            <a:xfrm>
              <a:off x="6587731" y="3855676"/>
              <a:ext cx="979302" cy="770230"/>
            </a:xfrm>
            <a:prstGeom prst="rect">
              <a:avLst/>
            </a:prstGeom>
          </p:spPr>
        </p:pic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6B678B8-AF0A-944C-A7EA-E24574F2A3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6692" y="4573153"/>
              <a:ext cx="3152185" cy="1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prstDash val="sysDash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16EC58B-D2D5-8244-972E-E36B94466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65270" y="4353886"/>
              <a:ext cx="770810" cy="213751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 Box 3">
            <a:extLst>
              <a:ext uri="{FF2B5EF4-FFF2-40B4-BE49-F238E27FC236}">
                <a16:creationId xmlns:a16="http://schemas.microsoft.com/office/drawing/2014/main" id="{E27F7FD2-C923-0C49-A1BA-8CC076046C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4213" y="994175"/>
            <a:ext cx="1993976" cy="247266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90800" rIns="93600" bIns="190800" anchor="ctr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r>
              <a:rPr lang="en-US" dirty="0">
                <a:solidFill>
                  <a:srgbClr val="0000FF"/>
                </a:solidFill>
              </a:rPr>
              <a:t>function mult 2</a:t>
            </a:r>
          </a:p>
          <a:p>
            <a:r>
              <a:rPr lang="en-US" dirty="0"/>
              <a:t>  push constant 0  </a:t>
            </a:r>
          </a:p>
          <a:p>
            <a:r>
              <a:rPr lang="en-US" dirty="0"/>
              <a:t>  pop local 0</a:t>
            </a:r>
          </a:p>
          <a:p>
            <a:r>
              <a:rPr lang="en-US" dirty="0"/>
              <a:t>  push constant 1 </a:t>
            </a:r>
          </a:p>
          <a:p>
            <a:r>
              <a:rPr lang="en-US" dirty="0"/>
              <a:t>  pop local 1</a:t>
            </a:r>
          </a:p>
          <a:p>
            <a:r>
              <a:rPr lang="en-US" dirty="0"/>
              <a:t>label LOOP</a:t>
            </a:r>
          </a:p>
          <a:p>
            <a:r>
              <a:rPr lang="en-US" dirty="0"/>
              <a:t>  push local 1</a:t>
            </a:r>
          </a:p>
          <a:p>
            <a:r>
              <a:rPr lang="en-US" dirty="0"/>
              <a:t>  push argument 1</a:t>
            </a:r>
          </a:p>
          <a:p>
            <a:r>
              <a:rPr lang="en-US" dirty="0"/>
              <a:t>  ...        </a:t>
            </a:r>
            <a:endParaRPr lang="en-US" dirty="0">
              <a:solidFill>
                <a:srgbClr val="008000"/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// Returns the result</a:t>
            </a:r>
          </a:p>
          <a:p>
            <a:r>
              <a:rPr lang="en-US" dirty="0"/>
              <a:t>  push local 0</a:t>
            </a:r>
          </a:p>
          <a:p>
            <a:r>
              <a:rPr lang="en-US" dirty="0">
                <a:solidFill>
                  <a:srgbClr val="0000FF"/>
                </a:solidFill>
              </a:rPr>
              <a:t>  return </a:t>
            </a:r>
          </a:p>
        </p:txBody>
      </p:sp>
      <p:sp>
        <p:nvSpPr>
          <p:cNvPr id="79" name="Rounded Rectangular Callout 78">
            <a:extLst>
              <a:ext uri="{FF2B5EF4-FFF2-40B4-BE49-F238E27FC236}">
                <a16:creationId xmlns:a16="http://schemas.microsoft.com/office/drawing/2014/main" id="{110F9BE1-02FC-4D40-B160-105FB949E1F0}"/>
              </a:ext>
            </a:extLst>
          </p:cNvPr>
          <p:cNvSpPr/>
          <p:nvPr/>
        </p:nvSpPr>
        <p:spPr>
          <a:xfrm>
            <a:off x="7317844" y="3160707"/>
            <a:ext cx="480448" cy="248514"/>
          </a:xfrm>
          <a:prstGeom prst="wedgeRoundRectCallout">
            <a:avLst>
              <a:gd name="adj1" fmla="val 9176"/>
              <a:gd name="adj2" fmla="val -4787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callee</a:t>
            </a:r>
          </a:p>
        </p:txBody>
      </p:sp>
      <p:sp>
        <p:nvSpPr>
          <p:cNvPr id="82" name="Text Box 3">
            <a:extLst>
              <a:ext uri="{FF2B5EF4-FFF2-40B4-BE49-F238E27FC236}">
                <a16:creationId xmlns:a16="http://schemas.microsoft.com/office/drawing/2014/main" id="{31293319-ECC0-054E-B568-1587AD56B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6580" y="1056029"/>
            <a:ext cx="610828" cy="255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216000" tIns="190800" rIns="93600" bIns="190800" anchor="ctr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4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5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6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7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  <a:p>
            <a:pPr algn="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21</a:t>
            </a:r>
          </a:p>
        </p:txBody>
      </p: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E78FD0C1-3F29-0A46-A9D8-1DFE5ABCA248}"/>
              </a:ext>
            </a:extLst>
          </p:cNvPr>
          <p:cNvSpPr/>
          <p:nvPr/>
        </p:nvSpPr>
        <p:spPr>
          <a:xfrm>
            <a:off x="1137466" y="5928837"/>
            <a:ext cx="1824730" cy="655606"/>
          </a:xfrm>
          <a:prstGeom prst="wedgeRoundRectCallout">
            <a:avLst>
              <a:gd name="adj1" fmla="val -34303"/>
              <a:gd name="adj2" fmla="val 585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caller suspends its execution, waiting for the callee to return</a:t>
            </a:r>
          </a:p>
        </p:txBody>
      </p:sp>
    </p:spTree>
    <p:extLst>
      <p:ext uri="{BB962C8B-B14F-4D97-AF65-F5344CB8AC3E}">
        <p14:creationId xmlns:p14="http://schemas.microsoft.com/office/powerpoint/2010/main" val="362537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63" grpId="0"/>
      <p:bldP spid="3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78CE5DD-F028-2246-9B17-83C4C2421AA9}"/>
              </a:ext>
            </a:extLst>
          </p:cNvPr>
          <p:cNvGrpSpPr/>
          <p:nvPr/>
        </p:nvGrpSpPr>
        <p:grpSpPr>
          <a:xfrm>
            <a:off x="5638023" y="4714919"/>
            <a:ext cx="3109081" cy="800270"/>
            <a:chOff x="5638023" y="4714919"/>
            <a:chExt cx="3109081" cy="8002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5710284-80C1-2841-85E1-0852975F06BF}"/>
                </a:ext>
              </a:extLst>
            </p:cNvPr>
            <p:cNvGrpSpPr/>
            <p:nvPr/>
          </p:nvGrpSpPr>
          <p:grpSpPr>
            <a:xfrm>
              <a:off x="5638023" y="4714919"/>
              <a:ext cx="3109081" cy="800270"/>
              <a:chOff x="5638023" y="4714919"/>
              <a:chExt cx="3109081" cy="800270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D0F305A5-4C03-8D4D-9D7C-59D50CAB73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126" t="8937" r="51205" b="25738"/>
              <a:stretch/>
            </p:blipFill>
            <p:spPr>
              <a:xfrm>
                <a:off x="5638023" y="4714919"/>
                <a:ext cx="885630" cy="761704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7A4E442A-67F8-0E4C-AEF4-0BC52F67D5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0161" t="68075" b="7502"/>
              <a:stretch/>
            </p:blipFill>
            <p:spPr>
              <a:xfrm>
                <a:off x="6627457" y="4744959"/>
                <a:ext cx="2119647" cy="770230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A1F586F-AF49-1045-B4D0-EE1A4A034279}"/>
                  </a:ext>
                </a:extLst>
              </p:cNvPr>
              <p:cNvSpPr txBox="1"/>
              <p:nvPr/>
            </p:nvSpPr>
            <p:spPr>
              <a:xfrm>
                <a:off x="5994753" y="5202201"/>
                <a:ext cx="200827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IL" sz="1200">
                    <a:latin typeface="Consolas" panose="020B0609020204030204" pitchFamily="49" charset="0"/>
                    <a:cs typeface="Consolas" panose="020B0609020204030204" pitchFamily="49" charset="0"/>
                  </a:rPr>
                  <a:t>40</a:t>
                </a: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8248C97-2035-4344-BC9B-1ED58E4E0A0E}"/>
                </a:ext>
              </a:extLst>
            </p:cNvPr>
            <p:cNvSpPr txBox="1"/>
            <p:nvPr/>
          </p:nvSpPr>
          <p:spPr>
            <a:xfrm>
              <a:off x="8065201" y="5016099"/>
              <a:ext cx="200827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IL" sz="1200">
                  <a:latin typeface="Consolas" panose="020B0609020204030204" pitchFamily="49" charset="0"/>
                  <a:cs typeface="Consolas" panose="020B0609020204030204" pitchFamily="49" charset="0"/>
                </a:rPr>
                <a:t>40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D1BB66-9FF2-6547-959E-C3C7E79B679E}"/>
                </a:ext>
              </a:extLst>
            </p:cNvPr>
            <p:cNvSpPr txBox="1"/>
            <p:nvPr/>
          </p:nvSpPr>
          <p:spPr>
            <a:xfrm>
              <a:off x="5870288" y="4968656"/>
              <a:ext cx="327581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IL" sz="1100"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</p:grpSp>
      <p:sp>
        <p:nvSpPr>
          <p:cNvPr id="46" name="Rectangle 45"/>
          <p:cNvSpPr/>
          <p:nvPr/>
        </p:nvSpPr>
        <p:spPr>
          <a:xfrm>
            <a:off x="622019" y="6402240"/>
            <a:ext cx="8457727" cy="45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and return: Abstraction</a:t>
            </a:r>
          </a:p>
        </p:txBody>
      </p:sp>
      <p:sp>
        <p:nvSpPr>
          <p:cNvPr id="30" name="Rectangle 10"/>
          <p:cNvSpPr>
            <a:spLocks noChangeArrowheads="1"/>
          </p:cNvSpPr>
          <p:nvPr/>
        </p:nvSpPr>
        <p:spPr bwMode="auto">
          <a:xfrm>
            <a:off x="1169230" y="4133139"/>
            <a:ext cx="1306938" cy="673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2075" tIns="46038" rIns="92075" bIns="46038"/>
          <a:lstStyle/>
          <a:p>
            <a:pPr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Times New Roman"/>
                <a:cs typeface="Times New Roman"/>
              </a:rPr>
              <a:t>after line 3</a:t>
            </a:r>
            <a:br>
              <a:rPr lang="en-US" sz="1200" dirty="0">
                <a:latin typeface="Times New Roman"/>
                <a:cs typeface="Times New Roman"/>
              </a:rPr>
            </a:br>
            <a:r>
              <a:rPr lang="en-US" sz="1200" dirty="0">
                <a:latin typeface="Times New Roman"/>
                <a:cs typeface="Times New Roman"/>
              </a:rPr>
              <a:t>is executed:</a:t>
            </a:r>
            <a:endParaRPr lang="en-US" sz="1100" dirty="0">
              <a:latin typeface="Times New Roman"/>
              <a:cs typeface="Times New Roman"/>
            </a:endParaRPr>
          </a:p>
        </p:txBody>
      </p:sp>
      <p:sp>
        <p:nvSpPr>
          <p:cNvPr id="32" name="Rectangle 10"/>
          <p:cNvSpPr>
            <a:spLocks noChangeArrowheads="1"/>
          </p:cNvSpPr>
          <p:nvPr/>
        </p:nvSpPr>
        <p:spPr bwMode="auto">
          <a:xfrm>
            <a:off x="1140544" y="5054116"/>
            <a:ext cx="1175882" cy="673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2075" tIns="46038" rIns="92075" bIns="46038"/>
          <a:lstStyle/>
          <a:p>
            <a:pPr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Times New Roman"/>
                <a:cs typeface="Times New Roman"/>
              </a:rPr>
              <a:t>after line 4</a:t>
            </a:r>
            <a:br>
              <a:rPr lang="en-US" sz="1200" dirty="0">
                <a:latin typeface="Times New Roman"/>
                <a:cs typeface="Times New Roman"/>
              </a:rPr>
            </a:br>
            <a:r>
              <a:rPr lang="en-US" sz="1200" dirty="0">
                <a:latin typeface="Times New Roman"/>
                <a:cs typeface="Times New Roman"/>
              </a:rPr>
              <a:t>is executed:</a:t>
            </a:r>
            <a:endParaRPr lang="en-US" sz="1100" dirty="0">
              <a:latin typeface="Times New Roman"/>
              <a:cs typeface="Times New Roman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4"/>
          <a:srcRect b="61473"/>
          <a:stretch/>
        </p:blipFill>
        <p:spPr>
          <a:xfrm>
            <a:off x="2002370" y="3821107"/>
            <a:ext cx="872685" cy="1052041"/>
          </a:xfrm>
          <a:prstGeom prst="rect">
            <a:avLst/>
          </a:prstGeom>
        </p:spPr>
      </p:pic>
      <p:sp>
        <p:nvSpPr>
          <p:cNvPr id="41" name="Rectangle 10"/>
          <p:cNvSpPr>
            <a:spLocks noChangeArrowheads="1"/>
          </p:cNvSpPr>
          <p:nvPr/>
        </p:nvSpPr>
        <p:spPr bwMode="auto">
          <a:xfrm>
            <a:off x="1591807" y="3507682"/>
            <a:ext cx="116319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/>
                <a:cs typeface="Consolas"/>
              </a:rPr>
              <a:t>main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view: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954593" y="3855676"/>
            <a:ext cx="2204492" cy="190452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ounded Rectangular Callout 84">
            <a:extLst>
              <a:ext uri="{FF2B5EF4-FFF2-40B4-BE49-F238E27FC236}">
                <a16:creationId xmlns:a16="http://schemas.microsoft.com/office/drawing/2014/main" id="{DB932443-750A-634F-8844-581BB9787C3B}"/>
              </a:ext>
            </a:extLst>
          </p:cNvPr>
          <p:cNvSpPr/>
          <p:nvPr/>
        </p:nvSpPr>
        <p:spPr>
          <a:xfrm>
            <a:off x="2966264" y="975992"/>
            <a:ext cx="2775381" cy="2099864"/>
          </a:xfrm>
          <a:prstGeom prst="wedgeRoundRectCallout">
            <a:avLst>
              <a:gd name="adj1" fmla="val -34303"/>
              <a:gd name="adj2" fmla="val 5851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1600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Typical function-call-and-return scenario</a:t>
            </a:r>
          </a:p>
          <a:p>
            <a:pPr>
              <a:spcBef>
                <a:spcPts val="1200"/>
              </a:spcBef>
              <a:buSzPct val="100000"/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(the 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caller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calls function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mult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(the 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callee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its effect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Text Box 3">
            <a:extLst>
              <a:ext uri="{FF2B5EF4-FFF2-40B4-BE49-F238E27FC236}">
                <a16:creationId xmlns:a16="http://schemas.microsoft.com/office/drawing/2014/main" id="{6A0F2F7B-282C-6F4B-9C7C-87C9FE7FCA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44" y="1031130"/>
            <a:ext cx="1665133" cy="164050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90800" rIns="93600" bIns="190800" anchor="ctr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Computes 3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</a:p>
          <a:p>
            <a:r>
              <a:rPr lang="en-US" dirty="0">
                <a:solidFill>
                  <a:srgbClr val="0000FF"/>
                </a:solidFill>
              </a:rPr>
              <a:t>function main </a:t>
            </a:r>
            <a:r>
              <a:rPr lang="en-US" dirty="0"/>
              <a:t>0</a:t>
            </a:r>
            <a:endParaRPr lang="en-US" dirty="0">
              <a:latin typeface="Times New Roman"/>
              <a:cs typeface="Times New Roman"/>
            </a:endParaRPr>
          </a:p>
          <a:p>
            <a:r>
              <a:rPr lang="en-US" dirty="0"/>
              <a:t>  push constant 3</a:t>
            </a:r>
          </a:p>
          <a:p>
            <a:r>
              <a:rPr lang="en-US" dirty="0"/>
              <a:t>  push constant 8</a:t>
            </a:r>
          </a:p>
          <a:p>
            <a:r>
              <a:rPr lang="en-US" dirty="0"/>
              <a:t>  push constant 5</a:t>
            </a:r>
          </a:p>
          <a:p>
            <a:r>
              <a:rPr lang="en-US" dirty="0">
                <a:solidFill>
                  <a:srgbClr val="0000FF"/>
                </a:solidFill>
              </a:rPr>
              <a:t>  call mult 2 </a:t>
            </a:r>
          </a:p>
          <a:p>
            <a:r>
              <a:rPr lang="en-US" dirty="0"/>
              <a:t>  add</a:t>
            </a:r>
          </a:p>
          <a:p>
            <a:r>
              <a:rPr lang="en-US" dirty="0">
                <a:solidFill>
                  <a:srgbClr val="0000FF"/>
                </a:solidFill>
              </a:rPr>
              <a:t>  return</a:t>
            </a:r>
          </a:p>
        </p:txBody>
      </p:sp>
      <p:sp>
        <p:nvSpPr>
          <p:cNvPr id="55" name="Text Box 3">
            <a:extLst>
              <a:ext uri="{FF2B5EF4-FFF2-40B4-BE49-F238E27FC236}">
                <a16:creationId xmlns:a16="http://schemas.microsoft.com/office/drawing/2014/main" id="{31000F32-D7DE-204B-AA51-4F91D0F72D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739" y="1136123"/>
            <a:ext cx="610828" cy="1810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216000" tIns="190800" rIns="93600" bIns="190800" anchor="ctr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4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5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6</a:t>
            </a:r>
          </a:p>
          <a:p>
            <a:pPr algn="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Rounded Rectangular Callout 57">
            <a:extLst>
              <a:ext uri="{FF2B5EF4-FFF2-40B4-BE49-F238E27FC236}">
                <a16:creationId xmlns:a16="http://schemas.microsoft.com/office/drawing/2014/main" id="{47840D16-7129-D841-860A-7EC2D6ED906E}"/>
              </a:ext>
            </a:extLst>
          </p:cNvPr>
          <p:cNvSpPr/>
          <p:nvPr/>
        </p:nvSpPr>
        <p:spPr>
          <a:xfrm>
            <a:off x="2206863" y="2390721"/>
            <a:ext cx="530215" cy="236413"/>
          </a:xfrm>
          <a:prstGeom prst="wedgeRoundRectCallout">
            <a:avLst>
              <a:gd name="adj1" fmla="val 9176"/>
              <a:gd name="adj2" fmla="val -4787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caller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C76546F-11BD-7643-B7E3-FB9EBD5D2AEC}"/>
              </a:ext>
            </a:extLst>
          </p:cNvPr>
          <p:cNvGrpSpPr/>
          <p:nvPr/>
        </p:nvGrpSpPr>
        <p:grpSpPr>
          <a:xfrm>
            <a:off x="5551822" y="3865579"/>
            <a:ext cx="2827317" cy="871566"/>
            <a:chOff x="5551822" y="3865579"/>
            <a:chExt cx="2827317" cy="871566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66646F9C-F816-0847-8B20-DB593E1B9E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444" t="4468" r="10289" b="71407"/>
            <a:stretch/>
          </p:blipFill>
          <p:spPr>
            <a:xfrm>
              <a:off x="7599431" y="3865579"/>
              <a:ext cx="779708" cy="744152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B7697C3-DD30-A741-BD8C-7172708F08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468" r="73207" b="71407"/>
            <a:stretch/>
          </p:blipFill>
          <p:spPr>
            <a:xfrm>
              <a:off x="5551822" y="3975440"/>
              <a:ext cx="814111" cy="761705"/>
            </a:xfrm>
            <a:prstGeom prst="rect">
              <a:avLst/>
            </a:prstGeom>
          </p:spPr>
        </p:pic>
      </p:grpSp>
      <p:sp>
        <p:nvSpPr>
          <p:cNvPr id="63" name="Rectangle 10">
            <a:extLst>
              <a:ext uri="{FF2B5EF4-FFF2-40B4-BE49-F238E27FC236}">
                <a16:creationId xmlns:a16="http://schemas.microsoft.com/office/drawing/2014/main" id="{385E07BD-082D-5543-A274-F4C9BB9CD1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041" y="4063930"/>
            <a:ext cx="874605" cy="673215"/>
          </a:xfrm>
          <a:prstGeom prst="rect">
            <a:avLst/>
          </a:prstGeom>
          <a:noFill/>
          <a:ln>
            <a:noFill/>
          </a:ln>
        </p:spPr>
        <p:txBody>
          <a:bodyPr lIns="0" tIns="46038" rIns="0" bIns="46038"/>
          <a:lstStyle/>
          <a:p>
            <a:pPr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Times New Roman"/>
                <a:cs typeface="Times New Roman"/>
              </a:rPr>
              <a:t>after line 0</a:t>
            </a:r>
            <a:br>
              <a:rPr lang="en-US" sz="1200" dirty="0">
                <a:latin typeface="Times New Roman"/>
                <a:cs typeface="Times New Roman"/>
              </a:rPr>
            </a:br>
            <a:r>
              <a:rPr lang="en-US" sz="1200" dirty="0">
                <a:latin typeface="Times New Roman"/>
                <a:cs typeface="Times New Roman"/>
              </a:rPr>
              <a:t>is executed:</a:t>
            </a:r>
            <a:endParaRPr lang="en-US" sz="1100" dirty="0">
              <a:latin typeface="Times New Roman"/>
              <a:cs typeface="Times New Roman"/>
            </a:endParaRPr>
          </a:p>
        </p:txBody>
      </p:sp>
      <p:sp>
        <p:nvSpPr>
          <p:cNvPr id="64" name="Rectangle 10">
            <a:extLst>
              <a:ext uri="{FF2B5EF4-FFF2-40B4-BE49-F238E27FC236}">
                <a16:creationId xmlns:a16="http://schemas.microsoft.com/office/drawing/2014/main" id="{2887F950-FEC5-7F4D-9CC7-DCE8268C3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5481" y="4973372"/>
            <a:ext cx="1175882" cy="673215"/>
          </a:xfrm>
          <a:prstGeom prst="rect">
            <a:avLst/>
          </a:prstGeom>
          <a:noFill/>
          <a:ln>
            <a:noFill/>
          </a:ln>
        </p:spPr>
        <p:txBody>
          <a:bodyPr lIns="0" tIns="46038" rIns="0" bIns="46038"/>
          <a:lstStyle/>
          <a:p>
            <a:pPr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Times New Roman"/>
                <a:cs typeface="Times New Roman"/>
              </a:rPr>
              <a:t>after line 20</a:t>
            </a:r>
            <a:br>
              <a:rPr lang="en-US" sz="1200" dirty="0">
                <a:latin typeface="Times New Roman"/>
                <a:cs typeface="Times New Roman"/>
              </a:rPr>
            </a:br>
            <a:r>
              <a:rPr lang="en-US" sz="1200" dirty="0">
                <a:latin typeface="Times New Roman"/>
                <a:cs typeface="Times New Roman"/>
              </a:rPr>
              <a:t>is executed:</a:t>
            </a:r>
            <a:endParaRPr lang="en-US" sz="1100" dirty="0">
              <a:latin typeface="Times New Roman"/>
              <a:cs typeface="Times New Roman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5D4F7F5-8320-0F4B-95D7-735DBE234DF7}"/>
              </a:ext>
            </a:extLst>
          </p:cNvPr>
          <p:cNvGrpSpPr/>
          <p:nvPr/>
        </p:nvGrpSpPr>
        <p:grpSpPr>
          <a:xfrm>
            <a:off x="4636823" y="3529306"/>
            <a:ext cx="3825260" cy="2125115"/>
            <a:chOff x="4636823" y="3529306"/>
            <a:chExt cx="3825260" cy="2125115"/>
          </a:xfrm>
        </p:grpSpPr>
        <p:sp>
          <p:nvSpPr>
            <p:cNvPr id="62" name="Rectangle 10">
              <a:extLst>
                <a:ext uri="{FF2B5EF4-FFF2-40B4-BE49-F238E27FC236}">
                  <a16:creationId xmlns:a16="http://schemas.microsoft.com/office/drawing/2014/main" id="{8E967858-42D6-1C41-8450-42AD020D05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0751" y="3529306"/>
              <a:ext cx="1163192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Consolas"/>
                  <a:cs typeface="Consolas"/>
                </a:rPr>
                <a:t>mult</a:t>
              </a:r>
              <a:r>
                <a:rPr lang="en-US" sz="1200" dirty="0">
                  <a:latin typeface="Times New Roman"/>
                  <a:cs typeface="Times New Roman"/>
                </a:rPr>
                <a:t> </a:t>
              </a:r>
              <a:r>
                <a:rPr lang="en-US" sz="1400" dirty="0">
                  <a:latin typeface="Times New Roman"/>
                  <a:cs typeface="Times New Roman"/>
                </a:rPr>
                <a:t>view: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8754FEB7-ABED-4248-B5D9-874231991479}"/>
                </a:ext>
              </a:extLst>
            </p:cNvPr>
            <p:cNvSpPr/>
            <p:nvPr/>
          </p:nvSpPr>
          <p:spPr>
            <a:xfrm>
              <a:off x="4636823" y="3815334"/>
              <a:ext cx="3825260" cy="1839087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83A10D60-2C55-1B44-B962-F35E2E2168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13" t="4468" r="39514" b="71407"/>
          <a:stretch/>
        </p:blipFill>
        <p:spPr>
          <a:xfrm>
            <a:off x="6587731" y="3855676"/>
            <a:ext cx="979302" cy="770230"/>
          </a:xfrm>
          <a:prstGeom prst="rect">
            <a:avLst/>
          </a:prstGeom>
        </p:spPr>
      </p:pic>
      <p:sp>
        <p:nvSpPr>
          <p:cNvPr id="78" name="Text Box 3">
            <a:extLst>
              <a:ext uri="{FF2B5EF4-FFF2-40B4-BE49-F238E27FC236}">
                <a16:creationId xmlns:a16="http://schemas.microsoft.com/office/drawing/2014/main" id="{E27F7FD2-C923-0C49-A1BA-8CC076046C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4213" y="994175"/>
            <a:ext cx="1993976" cy="247266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90800" rIns="93600" bIns="190800" anchor="ctr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r>
              <a:rPr lang="en-US" dirty="0">
                <a:solidFill>
                  <a:srgbClr val="0000FF"/>
                </a:solidFill>
              </a:rPr>
              <a:t>function mult 2</a:t>
            </a:r>
          </a:p>
          <a:p>
            <a:r>
              <a:rPr lang="en-US" dirty="0"/>
              <a:t>  push constant 0  </a:t>
            </a:r>
          </a:p>
          <a:p>
            <a:r>
              <a:rPr lang="en-US" dirty="0"/>
              <a:t>  pop local 0</a:t>
            </a:r>
          </a:p>
          <a:p>
            <a:r>
              <a:rPr lang="en-US" dirty="0"/>
              <a:t>  push constant 1 </a:t>
            </a:r>
          </a:p>
          <a:p>
            <a:r>
              <a:rPr lang="en-US" dirty="0"/>
              <a:t>  pop local 1</a:t>
            </a:r>
          </a:p>
          <a:p>
            <a:r>
              <a:rPr lang="en-US" dirty="0"/>
              <a:t>label LOOP</a:t>
            </a:r>
          </a:p>
          <a:p>
            <a:r>
              <a:rPr lang="en-US" dirty="0"/>
              <a:t>  push local 1</a:t>
            </a:r>
          </a:p>
          <a:p>
            <a:r>
              <a:rPr lang="en-US" dirty="0"/>
              <a:t>  push argument 1</a:t>
            </a:r>
          </a:p>
          <a:p>
            <a:r>
              <a:rPr lang="en-US" dirty="0"/>
              <a:t>  ...        </a:t>
            </a:r>
            <a:endParaRPr lang="en-US" dirty="0">
              <a:solidFill>
                <a:srgbClr val="008000"/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// Returns the result</a:t>
            </a:r>
          </a:p>
          <a:p>
            <a:r>
              <a:rPr lang="en-US" dirty="0"/>
              <a:t>  push local 0</a:t>
            </a:r>
          </a:p>
          <a:p>
            <a:r>
              <a:rPr lang="en-US" dirty="0">
                <a:solidFill>
                  <a:srgbClr val="0000FF"/>
                </a:solidFill>
              </a:rPr>
              <a:t>  return </a:t>
            </a:r>
          </a:p>
        </p:txBody>
      </p:sp>
      <p:sp>
        <p:nvSpPr>
          <p:cNvPr id="79" name="Rounded Rectangular Callout 78">
            <a:extLst>
              <a:ext uri="{FF2B5EF4-FFF2-40B4-BE49-F238E27FC236}">
                <a16:creationId xmlns:a16="http://schemas.microsoft.com/office/drawing/2014/main" id="{110F9BE1-02FC-4D40-B160-105FB949E1F0}"/>
              </a:ext>
            </a:extLst>
          </p:cNvPr>
          <p:cNvSpPr/>
          <p:nvPr/>
        </p:nvSpPr>
        <p:spPr>
          <a:xfrm>
            <a:off x="7317844" y="3160707"/>
            <a:ext cx="480448" cy="248514"/>
          </a:xfrm>
          <a:prstGeom prst="wedgeRoundRectCallout">
            <a:avLst>
              <a:gd name="adj1" fmla="val 9176"/>
              <a:gd name="adj2" fmla="val -4787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callee</a:t>
            </a:r>
          </a:p>
        </p:txBody>
      </p:sp>
      <p:sp>
        <p:nvSpPr>
          <p:cNvPr id="82" name="Text Box 3">
            <a:extLst>
              <a:ext uri="{FF2B5EF4-FFF2-40B4-BE49-F238E27FC236}">
                <a16:creationId xmlns:a16="http://schemas.microsoft.com/office/drawing/2014/main" id="{31293319-ECC0-054E-B568-1587AD56B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6580" y="1056029"/>
            <a:ext cx="610828" cy="255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216000" tIns="190800" rIns="93600" bIns="190800" anchor="ctr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4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5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6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7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  <a:p>
            <a:pPr algn="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21</a:t>
            </a:r>
          </a:p>
        </p:txBody>
      </p:sp>
      <p:sp>
        <p:nvSpPr>
          <p:cNvPr id="38" name="Rounded Rectangular Callout 37">
            <a:extLst>
              <a:ext uri="{FF2B5EF4-FFF2-40B4-BE49-F238E27FC236}">
                <a16:creationId xmlns:a16="http://schemas.microsoft.com/office/drawing/2014/main" id="{A0BA33FC-7B69-6440-A9F5-5B0D5F26BC5A}"/>
              </a:ext>
            </a:extLst>
          </p:cNvPr>
          <p:cNvSpPr/>
          <p:nvPr/>
        </p:nvSpPr>
        <p:spPr>
          <a:xfrm>
            <a:off x="1137466" y="5928837"/>
            <a:ext cx="1824730" cy="655606"/>
          </a:xfrm>
          <a:prstGeom prst="wedgeRoundRectCallout">
            <a:avLst>
              <a:gd name="adj1" fmla="val -34303"/>
              <a:gd name="adj2" fmla="val 585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caller suspends its execution, waiting for the callee to return</a:t>
            </a:r>
          </a:p>
        </p:txBody>
      </p:sp>
    </p:spTree>
    <p:extLst>
      <p:ext uri="{BB962C8B-B14F-4D97-AF65-F5344CB8AC3E}">
        <p14:creationId xmlns:p14="http://schemas.microsoft.com/office/powerpoint/2010/main" val="304718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622019" y="6402240"/>
            <a:ext cx="8457727" cy="45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and return: Abstraction</a:t>
            </a:r>
          </a:p>
        </p:txBody>
      </p:sp>
      <p:sp>
        <p:nvSpPr>
          <p:cNvPr id="30" name="Rectangle 10"/>
          <p:cNvSpPr>
            <a:spLocks noChangeArrowheads="1"/>
          </p:cNvSpPr>
          <p:nvPr/>
        </p:nvSpPr>
        <p:spPr bwMode="auto">
          <a:xfrm>
            <a:off x="1169230" y="4133139"/>
            <a:ext cx="1306938" cy="673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2075" tIns="46038" rIns="92075" bIns="46038"/>
          <a:lstStyle/>
          <a:p>
            <a:pPr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Times New Roman"/>
                <a:cs typeface="Times New Roman"/>
              </a:rPr>
              <a:t>after line 3</a:t>
            </a:r>
            <a:br>
              <a:rPr lang="en-US" sz="1200" dirty="0">
                <a:latin typeface="Times New Roman"/>
                <a:cs typeface="Times New Roman"/>
              </a:rPr>
            </a:br>
            <a:r>
              <a:rPr lang="en-US" sz="1200" dirty="0">
                <a:latin typeface="Times New Roman"/>
                <a:cs typeface="Times New Roman"/>
              </a:rPr>
              <a:t>is executed:</a:t>
            </a:r>
            <a:endParaRPr lang="en-US" sz="1100" dirty="0">
              <a:latin typeface="Times New Roman"/>
              <a:cs typeface="Times New Roman"/>
            </a:endParaRPr>
          </a:p>
        </p:txBody>
      </p:sp>
      <p:sp>
        <p:nvSpPr>
          <p:cNvPr id="32" name="Rectangle 10"/>
          <p:cNvSpPr>
            <a:spLocks noChangeArrowheads="1"/>
          </p:cNvSpPr>
          <p:nvPr/>
        </p:nvSpPr>
        <p:spPr bwMode="auto">
          <a:xfrm>
            <a:off x="1140544" y="5054116"/>
            <a:ext cx="1175882" cy="673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2075" tIns="46038" rIns="92075" bIns="46038"/>
          <a:lstStyle/>
          <a:p>
            <a:pPr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Times New Roman"/>
                <a:cs typeface="Times New Roman"/>
              </a:rPr>
              <a:t>after line 4</a:t>
            </a:r>
            <a:br>
              <a:rPr lang="en-US" sz="1200" dirty="0">
                <a:latin typeface="Times New Roman"/>
                <a:cs typeface="Times New Roman"/>
              </a:rPr>
            </a:br>
            <a:r>
              <a:rPr lang="en-US" sz="1200" dirty="0">
                <a:latin typeface="Times New Roman"/>
                <a:cs typeface="Times New Roman"/>
              </a:rPr>
              <a:t>is executed:</a:t>
            </a:r>
            <a:endParaRPr lang="en-US" sz="1100" dirty="0">
              <a:latin typeface="Times New Roman"/>
              <a:cs typeface="Times New Roman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2"/>
          <a:srcRect b="61473"/>
          <a:stretch/>
        </p:blipFill>
        <p:spPr>
          <a:xfrm>
            <a:off x="2002370" y="3821107"/>
            <a:ext cx="872685" cy="1052041"/>
          </a:xfrm>
          <a:prstGeom prst="rect">
            <a:avLst/>
          </a:prstGeom>
        </p:spPr>
      </p:pic>
      <p:sp>
        <p:nvSpPr>
          <p:cNvPr id="41" name="Rectangle 10"/>
          <p:cNvSpPr>
            <a:spLocks noChangeArrowheads="1"/>
          </p:cNvSpPr>
          <p:nvPr/>
        </p:nvSpPr>
        <p:spPr bwMode="auto">
          <a:xfrm>
            <a:off x="1591807" y="3507682"/>
            <a:ext cx="116319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/>
                <a:cs typeface="Consolas"/>
              </a:rPr>
              <a:t>main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view: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954593" y="3855676"/>
            <a:ext cx="2204492" cy="190452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FE60944-B5B8-1645-9724-3B28100FF5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782" b="24623"/>
          <a:stretch/>
        </p:blipFill>
        <p:spPr>
          <a:xfrm>
            <a:off x="2003575" y="4866173"/>
            <a:ext cx="874561" cy="83724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721C03D3-20A0-0C4A-AEC5-9ABB986F11F1}"/>
              </a:ext>
            </a:extLst>
          </p:cNvPr>
          <p:cNvSpPr txBox="1"/>
          <p:nvPr/>
        </p:nvSpPr>
        <p:spPr>
          <a:xfrm>
            <a:off x="3737894" y="5928398"/>
            <a:ext cx="1832099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8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value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6956D1F-CA17-1F48-B3AC-239C47ECD11E}"/>
              </a:ext>
            </a:extLst>
          </p:cNvPr>
          <p:cNvCxnSpPr>
            <a:cxnSpLocks/>
          </p:cNvCxnSpPr>
          <p:nvPr/>
        </p:nvCxnSpPr>
        <p:spPr>
          <a:xfrm flipH="1">
            <a:off x="2611462" y="5451790"/>
            <a:ext cx="780323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F94DB60-4418-0847-9471-524009C5CDBD}"/>
              </a:ext>
            </a:extLst>
          </p:cNvPr>
          <p:cNvCxnSpPr>
            <a:cxnSpLocks/>
          </p:cNvCxnSpPr>
          <p:nvPr/>
        </p:nvCxnSpPr>
        <p:spPr>
          <a:xfrm>
            <a:off x="3395219" y="5459456"/>
            <a:ext cx="21288" cy="42124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ys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3D3E1C1-5E56-4F4D-899E-CE2EE7F16C6E}"/>
              </a:ext>
            </a:extLst>
          </p:cNvPr>
          <p:cNvCxnSpPr>
            <a:cxnSpLocks/>
          </p:cNvCxnSpPr>
          <p:nvPr/>
        </p:nvCxnSpPr>
        <p:spPr>
          <a:xfrm flipH="1" flipV="1">
            <a:off x="3400914" y="5880696"/>
            <a:ext cx="2633164" cy="7665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ys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D93AF93-0BE8-034E-A228-009E2A845AEC}"/>
              </a:ext>
            </a:extLst>
          </p:cNvPr>
          <p:cNvCxnSpPr>
            <a:cxnSpLocks/>
          </p:cNvCxnSpPr>
          <p:nvPr/>
        </p:nvCxnSpPr>
        <p:spPr>
          <a:xfrm>
            <a:off x="6034608" y="5432108"/>
            <a:ext cx="0" cy="44858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ys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ounded Rectangular Callout 84">
            <a:extLst>
              <a:ext uri="{FF2B5EF4-FFF2-40B4-BE49-F238E27FC236}">
                <a16:creationId xmlns:a16="http://schemas.microsoft.com/office/drawing/2014/main" id="{DB932443-750A-634F-8844-581BB9787C3B}"/>
              </a:ext>
            </a:extLst>
          </p:cNvPr>
          <p:cNvSpPr/>
          <p:nvPr/>
        </p:nvSpPr>
        <p:spPr>
          <a:xfrm>
            <a:off x="2966264" y="975992"/>
            <a:ext cx="2775381" cy="2099864"/>
          </a:xfrm>
          <a:prstGeom prst="wedgeRoundRectCallout">
            <a:avLst>
              <a:gd name="adj1" fmla="val -34303"/>
              <a:gd name="adj2" fmla="val 5851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1600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Typical function-call-and-return scenario</a:t>
            </a:r>
          </a:p>
          <a:p>
            <a:pPr>
              <a:spcBef>
                <a:spcPts val="1200"/>
              </a:spcBef>
              <a:buSzPct val="100000"/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(the 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caller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calls function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mult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(the 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callee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its effect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6" name="Rounded Rectangular Callout 85">
            <a:extLst>
              <a:ext uri="{FF2B5EF4-FFF2-40B4-BE49-F238E27FC236}">
                <a16:creationId xmlns:a16="http://schemas.microsoft.com/office/drawing/2014/main" id="{395ACD89-131C-0145-81C8-8397AE3B8773}"/>
              </a:ext>
            </a:extLst>
          </p:cNvPr>
          <p:cNvSpPr/>
          <p:nvPr/>
        </p:nvSpPr>
        <p:spPr>
          <a:xfrm>
            <a:off x="801509" y="5843411"/>
            <a:ext cx="2447341" cy="510631"/>
          </a:xfrm>
          <a:prstGeom prst="wedgeRoundRectCallout">
            <a:avLst>
              <a:gd name="adj1" fmla="val -34303"/>
              <a:gd name="adj2" fmla="val 585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arguments that the caller pushed were replaced with the return value</a:t>
            </a:r>
          </a:p>
        </p:txBody>
      </p:sp>
      <p:sp>
        <p:nvSpPr>
          <p:cNvPr id="47" name="Text Box 3">
            <a:extLst>
              <a:ext uri="{FF2B5EF4-FFF2-40B4-BE49-F238E27FC236}">
                <a16:creationId xmlns:a16="http://schemas.microsoft.com/office/drawing/2014/main" id="{6A0F2F7B-282C-6F4B-9C7C-87C9FE7FCA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44" y="1031130"/>
            <a:ext cx="1665133" cy="164050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90800" rIns="93600" bIns="190800" anchor="ctr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Computes 3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</a:p>
          <a:p>
            <a:r>
              <a:rPr lang="en-US" dirty="0">
                <a:solidFill>
                  <a:srgbClr val="0000FF"/>
                </a:solidFill>
              </a:rPr>
              <a:t>function main </a:t>
            </a:r>
            <a:r>
              <a:rPr lang="en-US" dirty="0"/>
              <a:t>0</a:t>
            </a:r>
            <a:endParaRPr lang="en-US" dirty="0">
              <a:latin typeface="Times New Roman"/>
              <a:cs typeface="Times New Roman"/>
            </a:endParaRPr>
          </a:p>
          <a:p>
            <a:r>
              <a:rPr lang="en-US" dirty="0"/>
              <a:t>  push constant 3</a:t>
            </a:r>
          </a:p>
          <a:p>
            <a:r>
              <a:rPr lang="en-US" dirty="0"/>
              <a:t>  push constant 8</a:t>
            </a:r>
          </a:p>
          <a:p>
            <a:r>
              <a:rPr lang="en-US" dirty="0"/>
              <a:t>  push constant 5</a:t>
            </a:r>
          </a:p>
          <a:p>
            <a:r>
              <a:rPr lang="en-US" dirty="0">
                <a:solidFill>
                  <a:srgbClr val="0000FF"/>
                </a:solidFill>
              </a:rPr>
              <a:t>  call mult 2 </a:t>
            </a:r>
          </a:p>
          <a:p>
            <a:r>
              <a:rPr lang="en-US" dirty="0"/>
              <a:t>  add</a:t>
            </a:r>
          </a:p>
          <a:p>
            <a:r>
              <a:rPr lang="en-US" dirty="0">
                <a:solidFill>
                  <a:srgbClr val="0000FF"/>
                </a:solidFill>
              </a:rPr>
              <a:t>  return</a:t>
            </a:r>
          </a:p>
        </p:txBody>
      </p:sp>
      <p:sp>
        <p:nvSpPr>
          <p:cNvPr id="55" name="Text Box 3">
            <a:extLst>
              <a:ext uri="{FF2B5EF4-FFF2-40B4-BE49-F238E27FC236}">
                <a16:creationId xmlns:a16="http://schemas.microsoft.com/office/drawing/2014/main" id="{31000F32-D7DE-204B-AA51-4F91D0F72D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739" y="1136123"/>
            <a:ext cx="610828" cy="1810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216000" tIns="190800" rIns="93600" bIns="190800" anchor="ctr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4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5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6</a:t>
            </a:r>
          </a:p>
          <a:p>
            <a:pPr algn="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Rounded Rectangular Callout 57">
            <a:extLst>
              <a:ext uri="{FF2B5EF4-FFF2-40B4-BE49-F238E27FC236}">
                <a16:creationId xmlns:a16="http://schemas.microsoft.com/office/drawing/2014/main" id="{47840D16-7129-D841-860A-7EC2D6ED906E}"/>
              </a:ext>
            </a:extLst>
          </p:cNvPr>
          <p:cNvSpPr/>
          <p:nvPr/>
        </p:nvSpPr>
        <p:spPr>
          <a:xfrm>
            <a:off x="2206863" y="2390721"/>
            <a:ext cx="530215" cy="236413"/>
          </a:xfrm>
          <a:prstGeom prst="wedgeRoundRectCallout">
            <a:avLst>
              <a:gd name="adj1" fmla="val 9176"/>
              <a:gd name="adj2" fmla="val -4787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caller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66646F9C-F816-0847-8B20-DB593E1B9E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444" t="4468" r="10289" b="71407"/>
          <a:stretch/>
        </p:blipFill>
        <p:spPr>
          <a:xfrm>
            <a:off x="7599431" y="3865579"/>
            <a:ext cx="779708" cy="74415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B7697C3-DD30-A741-BD8C-7172708F08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68" r="73207" b="71407"/>
          <a:stretch/>
        </p:blipFill>
        <p:spPr>
          <a:xfrm>
            <a:off x="5551822" y="3975440"/>
            <a:ext cx="814111" cy="76170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A659367-C5B5-D14B-B843-9B5FAFEDB6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13" t="4468" r="39514" b="71407"/>
          <a:stretch/>
        </p:blipFill>
        <p:spPr>
          <a:xfrm>
            <a:off x="6587731" y="3855676"/>
            <a:ext cx="979302" cy="77023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0F305A5-4C03-8D4D-9D7C-59D50CAB73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26" t="8937" r="51205" b="25738"/>
          <a:stretch/>
        </p:blipFill>
        <p:spPr>
          <a:xfrm>
            <a:off x="5638023" y="4714919"/>
            <a:ext cx="885630" cy="761704"/>
          </a:xfrm>
          <a:prstGeom prst="rect">
            <a:avLst/>
          </a:prstGeom>
        </p:spPr>
      </p:pic>
      <p:sp>
        <p:nvSpPr>
          <p:cNvPr id="62" name="Rectangle 10">
            <a:extLst>
              <a:ext uri="{FF2B5EF4-FFF2-40B4-BE49-F238E27FC236}">
                <a16:creationId xmlns:a16="http://schemas.microsoft.com/office/drawing/2014/main" id="{8E967858-42D6-1C41-8450-42AD020D0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0751" y="3529306"/>
            <a:ext cx="116319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/>
                <a:cs typeface="Consolas"/>
              </a:rPr>
              <a:t>mult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view: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3" name="Rectangle 10">
            <a:extLst>
              <a:ext uri="{FF2B5EF4-FFF2-40B4-BE49-F238E27FC236}">
                <a16:creationId xmlns:a16="http://schemas.microsoft.com/office/drawing/2014/main" id="{385E07BD-082D-5543-A274-F4C9BB9CD1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041" y="4063930"/>
            <a:ext cx="874605" cy="673215"/>
          </a:xfrm>
          <a:prstGeom prst="rect">
            <a:avLst/>
          </a:prstGeom>
          <a:noFill/>
          <a:ln>
            <a:noFill/>
          </a:ln>
        </p:spPr>
        <p:txBody>
          <a:bodyPr lIns="0" tIns="46038" rIns="0" bIns="46038"/>
          <a:lstStyle/>
          <a:p>
            <a:pPr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Times New Roman"/>
                <a:cs typeface="Times New Roman"/>
              </a:rPr>
              <a:t>after line 0</a:t>
            </a:r>
            <a:br>
              <a:rPr lang="en-US" sz="1200" dirty="0">
                <a:latin typeface="Times New Roman"/>
                <a:cs typeface="Times New Roman"/>
              </a:rPr>
            </a:br>
            <a:r>
              <a:rPr lang="en-US" sz="1200" dirty="0">
                <a:latin typeface="Times New Roman"/>
                <a:cs typeface="Times New Roman"/>
              </a:rPr>
              <a:t>is executed:</a:t>
            </a:r>
            <a:endParaRPr lang="en-US" sz="1100" dirty="0">
              <a:latin typeface="Times New Roman"/>
              <a:cs typeface="Times New Roman"/>
            </a:endParaRPr>
          </a:p>
        </p:txBody>
      </p:sp>
      <p:sp>
        <p:nvSpPr>
          <p:cNvPr id="64" name="Rectangle 10">
            <a:extLst>
              <a:ext uri="{FF2B5EF4-FFF2-40B4-BE49-F238E27FC236}">
                <a16:creationId xmlns:a16="http://schemas.microsoft.com/office/drawing/2014/main" id="{2887F950-FEC5-7F4D-9CC7-DCE8268C3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5481" y="4973372"/>
            <a:ext cx="1175882" cy="673215"/>
          </a:xfrm>
          <a:prstGeom prst="rect">
            <a:avLst/>
          </a:prstGeom>
          <a:noFill/>
          <a:ln>
            <a:noFill/>
          </a:ln>
        </p:spPr>
        <p:txBody>
          <a:bodyPr lIns="0" tIns="46038" rIns="0" bIns="46038"/>
          <a:lstStyle/>
          <a:p>
            <a:pPr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Times New Roman"/>
                <a:cs typeface="Times New Roman"/>
              </a:rPr>
              <a:t>after line 21</a:t>
            </a:r>
            <a:br>
              <a:rPr lang="en-US" sz="1200" dirty="0">
                <a:latin typeface="Times New Roman"/>
                <a:cs typeface="Times New Roman"/>
              </a:rPr>
            </a:br>
            <a:r>
              <a:rPr lang="en-US" sz="1200" dirty="0">
                <a:latin typeface="Times New Roman"/>
                <a:cs typeface="Times New Roman"/>
              </a:rPr>
              <a:t>is executed:</a:t>
            </a:r>
            <a:endParaRPr lang="en-US" sz="1100" dirty="0">
              <a:latin typeface="Times New Roman"/>
              <a:cs typeface="Times New Roman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7A4E442A-67F8-0E4C-AEF4-0BC52F67D5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61" t="68075" b="7502"/>
          <a:stretch/>
        </p:blipFill>
        <p:spPr>
          <a:xfrm>
            <a:off x="6627457" y="4744959"/>
            <a:ext cx="2119647" cy="770230"/>
          </a:xfrm>
          <a:prstGeom prst="rect">
            <a:avLst/>
          </a:prstGeom>
        </p:spPr>
      </p:pic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8754FEB7-ABED-4248-B5D9-874231991479}"/>
              </a:ext>
            </a:extLst>
          </p:cNvPr>
          <p:cNvSpPr/>
          <p:nvPr/>
        </p:nvSpPr>
        <p:spPr>
          <a:xfrm>
            <a:off x="4636823" y="3815334"/>
            <a:ext cx="3825260" cy="1839087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A1F586F-AF49-1045-B4D0-EE1A4A034279}"/>
              </a:ext>
            </a:extLst>
          </p:cNvPr>
          <p:cNvSpPr txBox="1"/>
          <p:nvPr/>
        </p:nvSpPr>
        <p:spPr>
          <a:xfrm>
            <a:off x="5994753" y="5202201"/>
            <a:ext cx="200827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40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8248C97-2035-4344-BC9B-1ED58E4E0A0E}"/>
              </a:ext>
            </a:extLst>
          </p:cNvPr>
          <p:cNvSpPr txBox="1"/>
          <p:nvPr/>
        </p:nvSpPr>
        <p:spPr>
          <a:xfrm>
            <a:off x="8065201" y="5016099"/>
            <a:ext cx="200827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40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DD1BB66-9FF2-6547-959E-C3C7E79B679E}"/>
              </a:ext>
            </a:extLst>
          </p:cNvPr>
          <p:cNvSpPr txBox="1"/>
          <p:nvPr/>
        </p:nvSpPr>
        <p:spPr>
          <a:xfrm>
            <a:off x="5870288" y="4968656"/>
            <a:ext cx="327581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L" sz="110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AB6DD47-9A7A-A442-B223-02217B5CF912}"/>
              </a:ext>
            </a:extLst>
          </p:cNvPr>
          <p:cNvSpPr txBox="1"/>
          <p:nvPr/>
        </p:nvSpPr>
        <p:spPr>
          <a:xfrm>
            <a:off x="2356504" y="5344507"/>
            <a:ext cx="200827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40</a:t>
            </a:r>
          </a:p>
        </p:txBody>
      </p:sp>
      <p:sp>
        <p:nvSpPr>
          <p:cNvPr id="39" name="Text Box 3">
            <a:extLst>
              <a:ext uri="{FF2B5EF4-FFF2-40B4-BE49-F238E27FC236}">
                <a16:creationId xmlns:a16="http://schemas.microsoft.com/office/drawing/2014/main" id="{587E0A51-F167-3C48-815B-D34474E1FE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4213" y="994175"/>
            <a:ext cx="1993976" cy="247266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90800" rIns="93600" bIns="190800" anchor="ctr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r>
              <a:rPr lang="en-US" dirty="0">
                <a:solidFill>
                  <a:srgbClr val="0000FF"/>
                </a:solidFill>
              </a:rPr>
              <a:t>function mult 2</a:t>
            </a:r>
          </a:p>
          <a:p>
            <a:r>
              <a:rPr lang="en-US" dirty="0"/>
              <a:t>  push constant 0  </a:t>
            </a:r>
          </a:p>
          <a:p>
            <a:r>
              <a:rPr lang="en-US" dirty="0"/>
              <a:t>  pop local 0</a:t>
            </a:r>
          </a:p>
          <a:p>
            <a:r>
              <a:rPr lang="en-US" dirty="0"/>
              <a:t>  push constant 1 </a:t>
            </a:r>
          </a:p>
          <a:p>
            <a:r>
              <a:rPr lang="en-US" dirty="0"/>
              <a:t>  pop local 1</a:t>
            </a:r>
          </a:p>
          <a:p>
            <a:r>
              <a:rPr lang="en-US" dirty="0"/>
              <a:t>label LOOP</a:t>
            </a:r>
          </a:p>
          <a:p>
            <a:r>
              <a:rPr lang="en-US" dirty="0"/>
              <a:t>  push local 1</a:t>
            </a:r>
          </a:p>
          <a:p>
            <a:r>
              <a:rPr lang="en-US" dirty="0"/>
              <a:t>  push argument 1</a:t>
            </a:r>
          </a:p>
          <a:p>
            <a:r>
              <a:rPr lang="en-US" dirty="0"/>
              <a:t>  ...        </a:t>
            </a:r>
            <a:endParaRPr lang="en-US" dirty="0">
              <a:solidFill>
                <a:srgbClr val="008000"/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// Returns the result</a:t>
            </a:r>
          </a:p>
          <a:p>
            <a:r>
              <a:rPr lang="en-US" dirty="0"/>
              <a:t>  push local 0</a:t>
            </a:r>
          </a:p>
          <a:p>
            <a:r>
              <a:rPr lang="en-US" dirty="0">
                <a:solidFill>
                  <a:srgbClr val="0000FF"/>
                </a:solidFill>
              </a:rPr>
              <a:t>  return </a:t>
            </a:r>
          </a:p>
        </p:txBody>
      </p:sp>
      <p:sp>
        <p:nvSpPr>
          <p:cNvPr id="40" name="Rounded Rectangular Callout 39">
            <a:extLst>
              <a:ext uri="{FF2B5EF4-FFF2-40B4-BE49-F238E27FC236}">
                <a16:creationId xmlns:a16="http://schemas.microsoft.com/office/drawing/2014/main" id="{64AFDD69-71EA-BA46-BA86-A616085DD9B7}"/>
              </a:ext>
            </a:extLst>
          </p:cNvPr>
          <p:cNvSpPr/>
          <p:nvPr/>
        </p:nvSpPr>
        <p:spPr>
          <a:xfrm>
            <a:off x="7317844" y="3160707"/>
            <a:ext cx="480448" cy="248514"/>
          </a:xfrm>
          <a:prstGeom prst="wedgeRoundRectCallout">
            <a:avLst>
              <a:gd name="adj1" fmla="val 9176"/>
              <a:gd name="adj2" fmla="val -4787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callee</a:t>
            </a:r>
          </a:p>
        </p:txBody>
      </p:sp>
      <p:sp>
        <p:nvSpPr>
          <p:cNvPr id="43" name="Text Box 3">
            <a:extLst>
              <a:ext uri="{FF2B5EF4-FFF2-40B4-BE49-F238E27FC236}">
                <a16:creationId xmlns:a16="http://schemas.microsoft.com/office/drawing/2014/main" id="{1F3C81C0-29B2-4F4F-9970-3F97921F05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6580" y="1056029"/>
            <a:ext cx="610828" cy="255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216000" tIns="190800" rIns="93600" bIns="190800" anchor="ctr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4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5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6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7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  <a:p>
            <a:pPr algn="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86266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622019" y="6402240"/>
            <a:ext cx="8457727" cy="45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and return: Abstraction</a:t>
            </a:r>
          </a:p>
        </p:txBody>
      </p:sp>
      <p:sp>
        <p:nvSpPr>
          <p:cNvPr id="30" name="Rectangle 10"/>
          <p:cNvSpPr>
            <a:spLocks noChangeArrowheads="1"/>
          </p:cNvSpPr>
          <p:nvPr/>
        </p:nvSpPr>
        <p:spPr bwMode="auto">
          <a:xfrm>
            <a:off x="1169230" y="4133139"/>
            <a:ext cx="1306938" cy="673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2075" tIns="46038" rIns="92075" bIns="46038"/>
          <a:lstStyle/>
          <a:p>
            <a:pPr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Times New Roman"/>
                <a:cs typeface="Times New Roman"/>
              </a:rPr>
              <a:t>after line 3</a:t>
            </a:r>
            <a:br>
              <a:rPr lang="en-US" sz="1200" dirty="0">
                <a:latin typeface="Times New Roman"/>
                <a:cs typeface="Times New Roman"/>
              </a:rPr>
            </a:br>
            <a:r>
              <a:rPr lang="en-US" sz="1200" dirty="0">
                <a:latin typeface="Times New Roman"/>
                <a:cs typeface="Times New Roman"/>
              </a:rPr>
              <a:t>is executed:</a:t>
            </a:r>
            <a:endParaRPr lang="en-US" sz="1100" dirty="0">
              <a:latin typeface="Times New Roman"/>
              <a:cs typeface="Times New Roman"/>
            </a:endParaRPr>
          </a:p>
        </p:txBody>
      </p:sp>
      <p:sp>
        <p:nvSpPr>
          <p:cNvPr id="32" name="Rectangle 10"/>
          <p:cNvSpPr>
            <a:spLocks noChangeArrowheads="1"/>
          </p:cNvSpPr>
          <p:nvPr/>
        </p:nvSpPr>
        <p:spPr bwMode="auto">
          <a:xfrm>
            <a:off x="1140544" y="5054116"/>
            <a:ext cx="1175882" cy="673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2075" tIns="46038" rIns="92075" bIns="46038"/>
          <a:lstStyle/>
          <a:p>
            <a:pPr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Times New Roman"/>
                <a:cs typeface="Times New Roman"/>
              </a:rPr>
              <a:t>after line 4</a:t>
            </a:r>
            <a:br>
              <a:rPr lang="en-US" sz="1200" dirty="0">
                <a:latin typeface="Times New Roman"/>
                <a:cs typeface="Times New Roman"/>
              </a:rPr>
            </a:br>
            <a:r>
              <a:rPr lang="en-US" sz="1200" dirty="0">
                <a:latin typeface="Times New Roman"/>
                <a:cs typeface="Times New Roman"/>
              </a:rPr>
              <a:t>is executed:</a:t>
            </a:r>
            <a:endParaRPr lang="en-US" sz="1100" dirty="0">
              <a:latin typeface="Times New Roman"/>
              <a:cs typeface="Times New Roman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2"/>
          <a:srcRect b="61473"/>
          <a:stretch/>
        </p:blipFill>
        <p:spPr>
          <a:xfrm>
            <a:off x="2002370" y="3821107"/>
            <a:ext cx="872685" cy="1052041"/>
          </a:xfrm>
          <a:prstGeom prst="rect">
            <a:avLst/>
          </a:prstGeom>
        </p:spPr>
      </p:pic>
      <p:sp>
        <p:nvSpPr>
          <p:cNvPr id="41" name="Rectangle 10"/>
          <p:cNvSpPr>
            <a:spLocks noChangeArrowheads="1"/>
          </p:cNvSpPr>
          <p:nvPr/>
        </p:nvSpPr>
        <p:spPr bwMode="auto">
          <a:xfrm>
            <a:off x="1591807" y="3507682"/>
            <a:ext cx="116319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/>
                <a:cs typeface="Consolas"/>
              </a:rPr>
              <a:t>main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view: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954593" y="3855676"/>
            <a:ext cx="2204492" cy="190452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FE60944-B5B8-1645-9724-3B28100FF5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782" b="24623"/>
          <a:stretch/>
        </p:blipFill>
        <p:spPr>
          <a:xfrm>
            <a:off x="2003575" y="4866173"/>
            <a:ext cx="874561" cy="837240"/>
          </a:xfrm>
          <a:prstGeom prst="rect">
            <a:avLst/>
          </a:prstGeom>
        </p:spPr>
      </p:pic>
      <p:sp>
        <p:nvSpPr>
          <p:cNvPr id="85" name="Rounded Rectangular Callout 84">
            <a:extLst>
              <a:ext uri="{FF2B5EF4-FFF2-40B4-BE49-F238E27FC236}">
                <a16:creationId xmlns:a16="http://schemas.microsoft.com/office/drawing/2014/main" id="{DB932443-750A-634F-8844-581BB9787C3B}"/>
              </a:ext>
            </a:extLst>
          </p:cNvPr>
          <p:cNvSpPr/>
          <p:nvPr/>
        </p:nvSpPr>
        <p:spPr>
          <a:xfrm>
            <a:off x="2966264" y="975992"/>
            <a:ext cx="2775381" cy="2099864"/>
          </a:xfrm>
          <a:prstGeom prst="wedgeRoundRectCallout">
            <a:avLst>
              <a:gd name="adj1" fmla="val -34303"/>
              <a:gd name="adj2" fmla="val 5851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1600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Typical function-call-and-return scenario</a:t>
            </a:r>
          </a:p>
          <a:p>
            <a:pPr>
              <a:spcBef>
                <a:spcPts val="1200"/>
              </a:spcBef>
              <a:buSzPct val="100000"/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(the 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caller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calls function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mult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(the 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callee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its effect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Text Box 3">
            <a:extLst>
              <a:ext uri="{FF2B5EF4-FFF2-40B4-BE49-F238E27FC236}">
                <a16:creationId xmlns:a16="http://schemas.microsoft.com/office/drawing/2014/main" id="{6A0F2F7B-282C-6F4B-9C7C-87C9FE7FCA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44" y="1031130"/>
            <a:ext cx="1665133" cy="164050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90800" rIns="93600" bIns="190800" anchor="ctr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Computes 3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</a:p>
          <a:p>
            <a:r>
              <a:rPr lang="en-US" dirty="0">
                <a:solidFill>
                  <a:srgbClr val="0000FF"/>
                </a:solidFill>
              </a:rPr>
              <a:t>function main </a:t>
            </a:r>
            <a:r>
              <a:rPr lang="en-US" dirty="0"/>
              <a:t>0</a:t>
            </a:r>
            <a:endParaRPr lang="en-US" dirty="0">
              <a:latin typeface="Times New Roman"/>
              <a:cs typeface="Times New Roman"/>
            </a:endParaRPr>
          </a:p>
          <a:p>
            <a:r>
              <a:rPr lang="en-US" dirty="0"/>
              <a:t>  push constant 3</a:t>
            </a:r>
          </a:p>
          <a:p>
            <a:r>
              <a:rPr lang="en-US" dirty="0"/>
              <a:t>  push constant 8</a:t>
            </a:r>
          </a:p>
          <a:p>
            <a:r>
              <a:rPr lang="en-US" dirty="0"/>
              <a:t>  push constant 5</a:t>
            </a:r>
          </a:p>
          <a:p>
            <a:r>
              <a:rPr lang="en-US" dirty="0">
                <a:solidFill>
                  <a:srgbClr val="0000FF"/>
                </a:solidFill>
              </a:rPr>
              <a:t>  call mult 2 </a:t>
            </a:r>
          </a:p>
          <a:p>
            <a:r>
              <a:rPr lang="en-US" dirty="0"/>
              <a:t>  add</a:t>
            </a:r>
          </a:p>
          <a:p>
            <a:r>
              <a:rPr lang="en-US" dirty="0">
                <a:solidFill>
                  <a:srgbClr val="0000FF"/>
                </a:solidFill>
              </a:rPr>
              <a:t>  return</a:t>
            </a:r>
          </a:p>
        </p:txBody>
      </p:sp>
      <p:sp>
        <p:nvSpPr>
          <p:cNvPr id="55" name="Text Box 3">
            <a:extLst>
              <a:ext uri="{FF2B5EF4-FFF2-40B4-BE49-F238E27FC236}">
                <a16:creationId xmlns:a16="http://schemas.microsoft.com/office/drawing/2014/main" id="{31000F32-D7DE-204B-AA51-4F91D0F72D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739" y="1136123"/>
            <a:ext cx="610828" cy="1810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216000" tIns="190800" rIns="93600" bIns="190800" anchor="ctr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4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5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6</a:t>
            </a:r>
          </a:p>
          <a:p>
            <a:pPr algn="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Rounded Rectangular Callout 57">
            <a:extLst>
              <a:ext uri="{FF2B5EF4-FFF2-40B4-BE49-F238E27FC236}">
                <a16:creationId xmlns:a16="http://schemas.microsoft.com/office/drawing/2014/main" id="{47840D16-7129-D841-860A-7EC2D6ED906E}"/>
              </a:ext>
            </a:extLst>
          </p:cNvPr>
          <p:cNvSpPr/>
          <p:nvPr/>
        </p:nvSpPr>
        <p:spPr>
          <a:xfrm>
            <a:off x="2206863" y="2390721"/>
            <a:ext cx="530215" cy="236413"/>
          </a:xfrm>
          <a:prstGeom prst="wedgeRoundRectCallout">
            <a:avLst>
              <a:gd name="adj1" fmla="val 9176"/>
              <a:gd name="adj2" fmla="val -4787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caller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66646F9C-F816-0847-8B20-DB593E1B9E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444" t="4468" r="10289" b="71407"/>
          <a:stretch/>
        </p:blipFill>
        <p:spPr>
          <a:xfrm>
            <a:off x="7599431" y="3865579"/>
            <a:ext cx="779708" cy="74415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B7697C3-DD30-A741-BD8C-7172708F08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68" r="73207" b="71407"/>
          <a:stretch/>
        </p:blipFill>
        <p:spPr>
          <a:xfrm>
            <a:off x="5551822" y="3975440"/>
            <a:ext cx="814111" cy="76170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A659367-C5B5-D14B-B843-9B5FAFEDB6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13" t="4468" r="39514" b="71407"/>
          <a:stretch/>
        </p:blipFill>
        <p:spPr>
          <a:xfrm>
            <a:off x="6587731" y="3855676"/>
            <a:ext cx="979302" cy="77023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0F305A5-4C03-8D4D-9D7C-59D50CAB73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26" t="8937" r="51205" b="25738"/>
          <a:stretch/>
        </p:blipFill>
        <p:spPr>
          <a:xfrm>
            <a:off x="5638023" y="4714919"/>
            <a:ext cx="885630" cy="761704"/>
          </a:xfrm>
          <a:prstGeom prst="rect">
            <a:avLst/>
          </a:prstGeom>
        </p:spPr>
      </p:pic>
      <p:sp>
        <p:nvSpPr>
          <p:cNvPr id="62" name="Rectangle 10">
            <a:extLst>
              <a:ext uri="{FF2B5EF4-FFF2-40B4-BE49-F238E27FC236}">
                <a16:creationId xmlns:a16="http://schemas.microsoft.com/office/drawing/2014/main" id="{8E967858-42D6-1C41-8450-42AD020D0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0751" y="3529306"/>
            <a:ext cx="116319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/>
                <a:cs typeface="Consolas"/>
              </a:rPr>
              <a:t>mult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view: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3" name="Rectangle 10">
            <a:extLst>
              <a:ext uri="{FF2B5EF4-FFF2-40B4-BE49-F238E27FC236}">
                <a16:creationId xmlns:a16="http://schemas.microsoft.com/office/drawing/2014/main" id="{385E07BD-082D-5543-A274-F4C9BB9CD1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041" y="4063930"/>
            <a:ext cx="874605" cy="673215"/>
          </a:xfrm>
          <a:prstGeom prst="rect">
            <a:avLst/>
          </a:prstGeom>
          <a:noFill/>
          <a:ln>
            <a:noFill/>
          </a:ln>
        </p:spPr>
        <p:txBody>
          <a:bodyPr lIns="0" tIns="46038" rIns="0" bIns="46038"/>
          <a:lstStyle/>
          <a:p>
            <a:pPr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Times New Roman"/>
                <a:cs typeface="Times New Roman"/>
              </a:rPr>
              <a:t>after line 0</a:t>
            </a:r>
            <a:br>
              <a:rPr lang="en-US" sz="1200" dirty="0">
                <a:latin typeface="Times New Roman"/>
                <a:cs typeface="Times New Roman"/>
              </a:rPr>
            </a:br>
            <a:r>
              <a:rPr lang="en-US" sz="1200" dirty="0">
                <a:latin typeface="Times New Roman"/>
                <a:cs typeface="Times New Roman"/>
              </a:rPr>
              <a:t>is executed:</a:t>
            </a:r>
            <a:endParaRPr lang="en-US" sz="1100" dirty="0">
              <a:latin typeface="Times New Roman"/>
              <a:cs typeface="Times New Roman"/>
            </a:endParaRPr>
          </a:p>
        </p:txBody>
      </p:sp>
      <p:sp>
        <p:nvSpPr>
          <p:cNvPr id="64" name="Rectangle 10">
            <a:extLst>
              <a:ext uri="{FF2B5EF4-FFF2-40B4-BE49-F238E27FC236}">
                <a16:creationId xmlns:a16="http://schemas.microsoft.com/office/drawing/2014/main" id="{2887F950-FEC5-7F4D-9CC7-DCE8268C3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5481" y="4973372"/>
            <a:ext cx="1175882" cy="673215"/>
          </a:xfrm>
          <a:prstGeom prst="rect">
            <a:avLst/>
          </a:prstGeom>
          <a:noFill/>
          <a:ln>
            <a:noFill/>
          </a:ln>
        </p:spPr>
        <p:txBody>
          <a:bodyPr lIns="0" tIns="46038" rIns="0" bIns="46038"/>
          <a:lstStyle/>
          <a:p>
            <a:pPr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Times New Roman"/>
                <a:cs typeface="Times New Roman"/>
              </a:rPr>
              <a:t>after line 21</a:t>
            </a:r>
            <a:br>
              <a:rPr lang="en-US" sz="1200" dirty="0">
                <a:latin typeface="Times New Roman"/>
                <a:cs typeface="Times New Roman"/>
              </a:rPr>
            </a:br>
            <a:r>
              <a:rPr lang="en-US" sz="1200" dirty="0">
                <a:latin typeface="Times New Roman"/>
                <a:cs typeface="Times New Roman"/>
              </a:rPr>
              <a:t>is executed:</a:t>
            </a:r>
            <a:endParaRPr lang="en-US" sz="1100" dirty="0">
              <a:latin typeface="Times New Roman"/>
              <a:cs typeface="Times New Roman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7A4E442A-67F8-0E4C-AEF4-0BC52F67D5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61" t="68075" b="7502"/>
          <a:stretch/>
        </p:blipFill>
        <p:spPr>
          <a:xfrm>
            <a:off x="6627457" y="4744959"/>
            <a:ext cx="2119647" cy="770230"/>
          </a:xfrm>
          <a:prstGeom prst="rect">
            <a:avLst/>
          </a:prstGeom>
        </p:spPr>
      </p:pic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8754FEB7-ABED-4248-B5D9-874231991479}"/>
              </a:ext>
            </a:extLst>
          </p:cNvPr>
          <p:cNvSpPr/>
          <p:nvPr/>
        </p:nvSpPr>
        <p:spPr>
          <a:xfrm>
            <a:off x="4636823" y="3815334"/>
            <a:ext cx="3825260" cy="1839087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A1F586F-AF49-1045-B4D0-EE1A4A034279}"/>
              </a:ext>
            </a:extLst>
          </p:cNvPr>
          <p:cNvSpPr txBox="1"/>
          <p:nvPr/>
        </p:nvSpPr>
        <p:spPr>
          <a:xfrm>
            <a:off x="5994753" y="5202201"/>
            <a:ext cx="200827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40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8248C97-2035-4344-BC9B-1ED58E4E0A0E}"/>
              </a:ext>
            </a:extLst>
          </p:cNvPr>
          <p:cNvSpPr txBox="1"/>
          <p:nvPr/>
        </p:nvSpPr>
        <p:spPr>
          <a:xfrm>
            <a:off x="8065201" y="5016099"/>
            <a:ext cx="200827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40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DD1BB66-9FF2-6547-959E-C3C7E79B679E}"/>
              </a:ext>
            </a:extLst>
          </p:cNvPr>
          <p:cNvSpPr txBox="1"/>
          <p:nvPr/>
        </p:nvSpPr>
        <p:spPr>
          <a:xfrm>
            <a:off x="5870288" y="4968656"/>
            <a:ext cx="327581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L" sz="110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AB6DD47-9A7A-A442-B223-02217B5CF912}"/>
              </a:ext>
            </a:extLst>
          </p:cNvPr>
          <p:cNvSpPr txBox="1"/>
          <p:nvPr/>
        </p:nvSpPr>
        <p:spPr>
          <a:xfrm>
            <a:off x="2356504" y="5344507"/>
            <a:ext cx="200827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40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E69278F-C10C-534A-8828-D4F24679E87E}"/>
              </a:ext>
            </a:extLst>
          </p:cNvPr>
          <p:cNvGrpSpPr/>
          <p:nvPr/>
        </p:nvGrpSpPr>
        <p:grpSpPr>
          <a:xfrm>
            <a:off x="4528082" y="3610808"/>
            <a:ext cx="4198749" cy="2123167"/>
            <a:chOff x="3861029" y="3637032"/>
            <a:chExt cx="4198749" cy="2123167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F51F76DC-6440-F04A-B2B8-A63CBC8CCF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1029" y="3784142"/>
              <a:ext cx="4198749" cy="1911188"/>
            </a:xfrm>
            <a:prstGeom prst="straightConnector1">
              <a:avLst/>
            </a:prstGeom>
            <a:ln w="28575">
              <a:solidFill>
                <a:srgbClr val="800000"/>
              </a:solidFill>
              <a:prstDash val="sysDash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35A7412-1F36-1E48-93DA-29D6398E3C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18622" y="3637032"/>
              <a:ext cx="4141156" cy="2123167"/>
            </a:xfrm>
            <a:prstGeom prst="straightConnector1">
              <a:avLst/>
            </a:prstGeom>
            <a:ln w="28575">
              <a:solidFill>
                <a:srgbClr val="800000"/>
              </a:solidFill>
              <a:prstDash val="sysDash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Box 3">
            <a:extLst>
              <a:ext uri="{FF2B5EF4-FFF2-40B4-BE49-F238E27FC236}">
                <a16:creationId xmlns:a16="http://schemas.microsoft.com/office/drawing/2014/main" id="{587E0A51-F167-3C48-815B-D34474E1FE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4213" y="994175"/>
            <a:ext cx="1993976" cy="247266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90800" rIns="93600" bIns="190800" anchor="ctr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r>
              <a:rPr lang="en-US" dirty="0">
                <a:solidFill>
                  <a:srgbClr val="0000FF"/>
                </a:solidFill>
              </a:rPr>
              <a:t>function mult 2</a:t>
            </a:r>
          </a:p>
          <a:p>
            <a:r>
              <a:rPr lang="en-US" dirty="0"/>
              <a:t>  push constant 0  </a:t>
            </a:r>
          </a:p>
          <a:p>
            <a:r>
              <a:rPr lang="en-US" dirty="0"/>
              <a:t>  pop local 0</a:t>
            </a:r>
          </a:p>
          <a:p>
            <a:r>
              <a:rPr lang="en-US" dirty="0"/>
              <a:t>  push constant 1 </a:t>
            </a:r>
          </a:p>
          <a:p>
            <a:r>
              <a:rPr lang="en-US" dirty="0"/>
              <a:t>  pop local 1</a:t>
            </a:r>
          </a:p>
          <a:p>
            <a:r>
              <a:rPr lang="en-US" dirty="0"/>
              <a:t>label LOOP</a:t>
            </a:r>
          </a:p>
          <a:p>
            <a:r>
              <a:rPr lang="en-US" dirty="0"/>
              <a:t>  push local 1</a:t>
            </a:r>
          </a:p>
          <a:p>
            <a:r>
              <a:rPr lang="en-US" dirty="0"/>
              <a:t>  push argument 1</a:t>
            </a:r>
          </a:p>
          <a:p>
            <a:r>
              <a:rPr lang="en-US" dirty="0"/>
              <a:t>  ...        </a:t>
            </a:r>
            <a:endParaRPr lang="en-US" dirty="0">
              <a:solidFill>
                <a:srgbClr val="008000"/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// Returns the result</a:t>
            </a:r>
          </a:p>
          <a:p>
            <a:r>
              <a:rPr lang="en-US" dirty="0"/>
              <a:t>  push local 0</a:t>
            </a:r>
          </a:p>
          <a:p>
            <a:r>
              <a:rPr lang="en-US" dirty="0">
                <a:solidFill>
                  <a:srgbClr val="0000FF"/>
                </a:solidFill>
              </a:rPr>
              <a:t>  return </a:t>
            </a:r>
          </a:p>
        </p:txBody>
      </p:sp>
      <p:sp>
        <p:nvSpPr>
          <p:cNvPr id="40" name="Rounded Rectangular Callout 39">
            <a:extLst>
              <a:ext uri="{FF2B5EF4-FFF2-40B4-BE49-F238E27FC236}">
                <a16:creationId xmlns:a16="http://schemas.microsoft.com/office/drawing/2014/main" id="{64AFDD69-71EA-BA46-BA86-A616085DD9B7}"/>
              </a:ext>
            </a:extLst>
          </p:cNvPr>
          <p:cNvSpPr/>
          <p:nvPr/>
        </p:nvSpPr>
        <p:spPr>
          <a:xfrm>
            <a:off x="7317844" y="3160707"/>
            <a:ext cx="480448" cy="248514"/>
          </a:xfrm>
          <a:prstGeom prst="wedgeRoundRectCallout">
            <a:avLst>
              <a:gd name="adj1" fmla="val 9176"/>
              <a:gd name="adj2" fmla="val -4787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callee</a:t>
            </a:r>
          </a:p>
        </p:txBody>
      </p:sp>
      <p:sp>
        <p:nvSpPr>
          <p:cNvPr id="43" name="Text Box 3">
            <a:extLst>
              <a:ext uri="{FF2B5EF4-FFF2-40B4-BE49-F238E27FC236}">
                <a16:creationId xmlns:a16="http://schemas.microsoft.com/office/drawing/2014/main" id="{1F3C81C0-29B2-4F4F-9970-3F97921F05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6580" y="1056029"/>
            <a:ext cx="610828" cy="255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216000" tIns="190800" rIns="93600" bIns="190800" anchor="ctr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4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5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6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7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  <a:p>
            <a:pPr algn="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21</a:t>
            </a:r>
          </a:p>
        </p:txBody>
      </p:sp>
      <p:pic>
        <p:nvPicPr>
          <p:cNvPr id="1026" name="Picture 2" descr="Recycling symbol - Wikipedia">
            <a:extLst>
              <a:ext uri="{FF2B5EF4-FFF2-40B4-BE49-F238E27FC236}">
                <a16:creationId xmlns:a16="http://schemas.microsoft.com/office/drawing/2014/main" id="{864C3C92-42A5-C479-10A9-41F1CBDCA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431" y="4276396"/>
            <a:ext cx="885630" cy="83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61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622019" y="6402240"/>
            <a:ext cx="8457727" cy="45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and return: Abstraction</a:t>
            </a:r>
          </a:p>
        </p:txBody>
      </p:sp>
      <p:sp>
        <p:nvSpPr>
          <p:cNvPr id="30" name="Rectangle 10"/>
          <p:cNvSpPr>
            <a:spLocks noChangeArrowheads="1"/>
          </p:cNvSpPr>
          <p:nvPr/>
        </p:nvSpPr>
        <p:spPr bwMode="auto">
          <a:xfrm>
            <a:off x="1169230" y="4133139"/>
            <a:ext cx="1306938" cy="673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2075" tIns="46038" rIns="92075" bIns="46038"/>
          <a:lstStyle/>
          <a:p>
            <a:pPr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Times New Roman"/>
                <a:cs typeface="Times New Roman"/>
              </a:rPr>
              <a:t>after line 3</a:t>
            </a:r>
            <a:br>
              <a:rPr lang="en-US" sz="1200" dirty="0">
                <a:latin typeface="Times New Roman"/>
                <a:cs typeface="Times New Roman"/>
              </a:rPr>
            </a:br>
            <a:r>
              <a:rPr lang="en-US" sz="1200" dirty="0">
                <a:latin typeface="Times New Roman"/>
                <a:cs typeface="Times New Roman"/>
              </a:rPr>
              <a:t>is executed:</a:t>
            </a:r>
            <a:endParaRPr lang="en-US" sz="1100" dirty="0">
              <a:latin typeface="Times New Roman"/>
              <a:cs typeface="Times New Roman"/>
            </a:endParaRPr>
          </a:p>
        </p:txBody>
      </p:sp>
      <p:sp>
        <p:nvSpPr>
          <p:cNvPr id="32" name="Rectangle 10"/>
          <p:cNvSpPr>
            <a:spLocks noChangeArrowheads="1"/>
          </p:cNvSpPr>
          <p:nvPr/>
        </p:nvSpPr>
        <p:spPr bwMode="auto">
          <a:xfrm>
            <a:off x="1140544" y="5054116"/>
            <a:ext cx="1175882" cy="673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2075" tIns="46038" rIns="92075" bIns="46038"/>
          <a:lstStyle/>
          <a:p>
            <a:pPr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Times New Roman"/>
                <a:cs typeface="Times New Roman"/>
              </a:rPr>
              <a:t>after line 4</a:t>
            </a:r>
            <a:br>
              <a:rPr lang="en-US" sz="1200" dirty="0">
                <a:latin typeface="Times New Roman"/>
                <a:cs typeface="Times New Roman"/>
              </a:rPr>
            </a:br>
            <a:r>
              <a:rPr lang="en-US" sz="1200" dirty="0">
                <a:latin typeface="Times New Roman"/>
                <a:cs typeface="Times New Roman"/>
              </a:rPr>
              <a:t>is executed:</a:t>
            </a:r>
            <a:endParaRPr lang="en-US" sz="1100" dirty="0">
              <a:latin typeface="Times New Roman"/>
              <a:cs typeface="Times New Roman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2"/>
          <a:srcRect b="61473"/>
          <a:stretch/>
        </p:blipFill>
        <p:spPr>
          <a:xfrm>
            <a:off x="2002370" y="3821107"/>
            <a:ext cx="872685" cy="1052041"/>
          </a:xfrm>
          <a:prstGeom prst="rect">
            <a:avLst/>
          </a:prstGeom>
        </p:spPr>
      </p:pic>
      <p:sp>
        <p:nvSpPr>
          <p:cNvPr id="41" name="Rectangle 10"/>
          <p:cNvSpPr>
            <a:spLocks noChangeArrowheads="1"/>
          </p:cNvSpPr>
          <p:nvPr/>
        </p:nvSpPr>
        <p:spPr bwMode="auto">
          <a:xfrm>
            <a:off x="1591807" y="3507682"/>
            <a:ext cx="116319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/>
                <a:cs typeface="Consolas"/>
              </a:rPr>
              <a:t>main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view: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954593" y="3855676"/>
            <a:ext cx="2204492" cy="190452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FE60944-B5B8-1645-9724-3B28100FF5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782" b="24623"/>
          <a:stretch/>
        </p:blipFill>
        <p:spPr>
          <a:xfrm>
            <a:off x="2003575" y="4866173"/>
            <a:ext cx="874561" cy="837240"/>
          </a:xfrm>
          <a:prstGeom prst="rect">
            <a:avLst/>
          </a:prstGeom>
        </p:spPr>
      </p:pic>
      <p:sp>
        <p:nvSpPr>
          <p:cNvPr id="85" name="Rounded Rectangular Callout 84">
            <a:extLst>
              <a:ext uri="{FF2B5EF4-FFF2-40B4-BE49-F238E27FC236}">
                <a16:creationId xmlns:a16="http://schemas.microsoft.com/office/drawing/2014/main" id="{DB932443-750A-634F-8844-581BB9787C3B}"/>
              </a:ext>
            </a:extLst>
          </p:cNvPr>
          <p:cNvSpPr/>
          <p:nvPr/>
        </p:nvSpPr>
        <p:spPr>
          <a:xfrm>
            <a:off x="2966264" y="975992"/>
            <a:ext cx="2775381" cy="2099864"/>
          </a:xfrm>
          <a:prstGeom prst="wedgeRoundRectCallout">
            <a:avLst>
              <a:gd name="adj1" fmla="val -34303"/>
              <a:gd name="adj2" fmla="val 5851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1600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Typical function-call-and-return scenario</a:t>
            </a:r>
          </a:p>
          <a:p>
            <a:pPr>
              <a:spcBef>
                <a:spcPts val="1200"/>
              </a:spcBef>
              <a:buSzPct val="100000"/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(the 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caller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calls function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mult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(the 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callee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its effect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6" name="Rounded Rectangular Callout 85">
            <a:extLst>
              <a:ext uri="{FF2B5EF4-FFF2-40B4-BE49-F238E27FC236}">
                <a16:creationId xmlns:a16="http://schemas.microsoft.com/office/drawing/2014/main" id="{395ACD89-131C-0145-81C8-8397AE3B8773}"/>
              </a:ext>
            </a:extLst>
          </p:cNvPr>
          <p:cNvSpPr/>
          <p:nvPr/>
        </p:nvSpPr>
        <p:spPr>
          <a:xfrm>
            <a:off x="1229171" y="5880696"/>
            <a:ext cx="1645884" cy="488676"/>
          </a:xfrm>
          <a:prstGeom prst="wedgeRoundRectCallout">
            <a:avLst>
              <a:gd name="adj1" fmla="val -34303"/>
              <a:gd name="adj2" fmla="val 585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main function resumes its execution</a:t>
            </a:r>
          </a:p>
        </p:txBody>
      </p:sp>
      <p:sp>
        <p:nvSpPr>
          <p:cNvPr id="47" name="Text Box 3">
            <a:extLst>
              <a:ext uri="{FF2B5EF4-FFF2-40B4-BE49-F238E27FC236}">
                <a16:creationId xmlns:a16="http://schemas.microsoft.com/office/drawing/2014/main" id="{6A0F2F7B-282C-6F4B-9C7C-87C9FE7FCA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44" y="1031130"/>
            <a:ext cx="1665133" cy="164050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90800" rIns="93600" bIns="190800" anchor="ctr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Computes 3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</a:p>
          <a:p>
            <a:r>
              <a:rPr lang="en-US" dirty="0">
                <a:solidFill>
                  <a:srgbClr val="0000FF"/>
                </a:solidFill>
              </a:rPr>
              <a:t>function main </a:t>
            </a:r>
            <a:r>
              <a:rPr lang="en-US" dirty="0"/>
              <a:t>0</a:t>
            </a:r>
            <a:endParaRPr lang="en-US" dirty="0">
              <a:latin typeface="Times New Roman"/>
              <a:cs typeface="Times New Roman"/>
            </a:endParaRPr>
          </a:p>
          <a:p>
            <a:r>
              <a:rPr lang="en-US" dirty="0"/>
              <a:t>  push constant 3</a:t>
            </a:r>
          </a:p>
          <a:p>
            <a:r>
              <a:rPr lang="en-US" dirty="0"/>
              <a:t>  push constant 8</a:t>
            </a:r>
          </a:p>
          <a:p>
            <a:r>
              <a:rPr lang="en-US" dirty="0"/>
              <a:t>  push constant 5</a:t>
            </a:r>
          </a:p>
          <a:p>
            <a:r>
              <a:rPr lang="en-US" dirty="0">
                <a:solidFill>
                  <a:srgbClr val="0000FF"/>
                </a:solidFill>
              </a:rPr>
              <a:t>  call mult 2 </a:t>
            </a:r>
          </a:p>
          <a:p>
            <a:r>
              <a:rPr lang="en-US" dirty="0"/>
              <a:t>  add</a:t>
            </a:r>
          </a:p>
          <a:p>
            <a:r>
              <a:rPr lang="en-US" dirty="0">
                <a:solidFill>
                  <a:srgbClr val="0000FF"/>
                </a:solidFill>
              </a:rPr>
              <a:t>  return</a:t>
            </a:r>
          </a:p>
        </p:txBody>
      </p:sp>
      <p:sp>
        <p:nvSpPr>
          <p:cNvPr id="55" name="Text Box 3">
            <a:extLst>
              <a:ext uri="{FF2B5EF4-FFF2-40B4-BE49-F238E27FC236}">
                <a16:creationId xmlns:a16="http://schemas.microsoft.com/office/drawing/2014/main" id="{31000F32-D7DE-204B-AA51-4F91D0F72D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739" y="1136123"/>
            <a:ext cx="610828" cy="1810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216000" tIns="190800" rIns="93600" bIns="190800" anchor="ctr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4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5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6</a:t>
            </a:r>
          </a:p>
          <a:p>
            <a:pPr algn="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Rounded Rectangular Callout 57">
            <a:extLst>
              <a:ext uri="{FF2B5EF4-FFF2-40B4-BE49-F238E27FC236}">
                <a16:creationId xmlns:a16="http://schemas.microsoft.com/office/drawing/2014/main" id="{47840D16-7129-D841-860A-7EC2D6ED906E}"/>
              </a:ext>
            </a:extLst>
          </p:cNvPr>
          <p:cNvSpPr/>
          <p:nvPr/>
        </p:nvSpPr>
        <p:spPr>
          <a:xfrm>
            <a:off x="2206863" y="2390721"/>
            <a:ext cx="530215" cy="236413"/>
          </a:xfrm>
          <a:prstGeom prst="wedgeRoundRectCallout">
            <a:avLst>
              <a:gd name="adj1" fmla="val 9176"/>
              <a:gd name="adj2" fmla="val -4787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caller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AB6DD47-9A7A-A442-B223-02217B5CF912}"/>
              </a:ext>
            </a:extLst>
          </p:cNvPr>
          <p:cNvSpPr txBox="1"/>
          <p:nvPr/>
        </p:nvSpPr>
        <p:spPr>
          <a:xfrm>
            <a:off x="2356504" y="5344507"/>
            <a:ext cx="200827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40</a:t>
            </a:r>
          </a:p>
        </p:txBody>
      </p:sp>
      <p:sp>
        <p:nvSpPr>
          <p:cNvPr id="39" name="Text Box 3">
            <a:extLst>
              <a:ext uri="{FF2B5EF4-FFF2-40B4-BE49-F238E27FC236}">
                <a16:creationId xmlns:a16="http://schemas.microsoft.com/office/drawing/2014/main" id="{587E0A51-F167-3C48-815B-D34474E1FE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4213" y="994175"/>
            <a:ext cx="1993976" cy="247266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90800" rIns="93600" bIns="190800" anchor="ctr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r>
              <a:rPr lang="en-US" dirty="0">
                <a:solidFill>
                  <a:srgbClr val="0000FF"/>
                </a:solidFill>
              </a:rPr>
              <a:t>function mult 2</a:t>
            </a:r>
          </a:p>
          <a:p>
            <a:r>
              <a:rPr lang="en-US" dirty="0"/>
              <a:t>  push constant 0  </a:t>
            </a:r>
          </a:p>
          <a:p>
            <a:r>
              <a:rPr lang="en-US" dirty="0"/>
              <a:t>  pop local 0</a:t>
            </a:r>
          </a:p>
          <a:p>
            <a:r>
              <a:rPr lang="en-US" dirty="0"/>
              <a:t>  push constant 1 </a:t>
            </a:r>
          </a:p>
          <a:p>
            <a:r>
              <a:rPr lang="en-US" dirty="0"/>
              <a:t>  pop local 1</a:t>
            </a:r>
          </a:p>
          <a:p>
            <a:r>
              <a:rPr lang="en-US" dirty="0"/>
              <a:t>label LOOP</a:t>
            </a:r>
          </a:p>
          <a:p>
            <a:r>
              <a:rPr lang="en-US" dirty="0"/>
              <a:t>  push local 1</a:t>
            </a:r>
          </a:p>
          <a:p>
            <a:r>
              <a:rPr lang="en-US" dirty="0"/>
              <a:t>  push argument 1</a:t>
            </a:r>
          </a:p>
          <a:p>
            <a:r>
              <a:rPr lang="en-US" dirty="0"/>
              <a:t>  ...        </a:t>
            </a:r>
            <a:endParaRPr lang="en-US" dirty="0">
              <a:solidFill>
                <a:srgbClr val="008000"/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// Returns the result</a:t>
            </a:r>
          </a:p>
          <a:p>
            <a:r>
              <a:rPr lang="en-US" dirty="0"/>
              <a:t>  push local 0</a:t>
            </a:r>
          </a:p>
          <a:p>
            <a:r>
              <a:rPr lang="en-US" dirty="0">
                <a:solidFill>
                  <a:srgbClr val="0000FF"/>
                </a:solidFill>
              </a:rPr>
              <a:t>  return </a:t>
            </a:r>
          </a:p>
        </p:txBody>
      </p:sp>
      <p:sp>
        <p:nvSpPr>
          <p:cNvPr id="40" name="Rounded Rectangular Callout 39">
            <a:extLst>
              <a:ext uri="{FF2B5EF4-FFF2-40B4-BE49-F238E27FC236}">
                <a16:creationId xmlns:a16="http://schemas.microsoft.com/office/drawing/2014/main" id="{64AFDD69-71EA-BA46-BA86-A616085DD9B7}"/>
              </a:ext>
            </a:extLst>
          </p:cNvPr>
          <p:cNvSpPr/>
          <p:nvPr/>
        </p:nvSpPr>
        <p:spPr>
          <a:xfrm>
            <a:off x="7317844" y="3160707"/>
            <a:ext cx="480448" cy="248514"/>
          </a:xfrm>
          <a:prstGeom prst="wedgeRoundRectCallout">
            <a:avLst>
              <a:gd name="adj1" fmla="val 9176"/>
              <a:gd name="adj2" fmla="val -4787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callee</a:t>
            </a:r>
          </a:p>
        </p:txBody>
      </p:sp>
      <p:sp>
        <p:nvSpPr>
          <p:cNvPr id="43" name="Text Box 3">
            <a:extLst>
              <a:ext uri="{FF2B5EF4-FFF2-40B4-BE49-F238E27FC236}">
                <a16:creationId xmlns:a16="http://schemas.microsoft.com/office/drawing/2014/main" id="{1F3C81C0-29B2-4F4F-9970-3F97921F05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6580" y="1056029"/>
            <a:ext cx="610828" cy="255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216000" tIns="190800" rIns="93600" bIns="190800" anchor="ctr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4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5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6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7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  <a:p>
            <a:pPr algn="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236013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 call and return: Implementation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1129812" y="952506"/>
            <a:ext cx="2338150" cy="3176732"/>
          </a:xfrm>
          <a:prstGeom prst="roundRect">
            <a:avLst/>
          </a:prstGeom>
          <a:noFill/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1CC7CF46-57A6-5F49-83AB-A962449D1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595" y="1081872"/>
            <a:ext cx="1728490" cy="164050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90800" rIns="93600" bIns="190800" anchor="ctr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Computes 3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</a:p>
          <a:p>
            <a:r>
              <a:rPr lang="en-US" dirty="0"/>
              <a:t>function main 0</a:t>
            </a:r>
            <a:endParaRPr lang="en-US" dirty="0">
              <a:latin typeface="Times New Roman"/>
              <a:cs typeface="Times New Roman"/>
            </a:endParaRPr>
          </a:p>
          <a:p>
            <a:r>
              <a:rPr lang="en-US" dirty="0"/>
              <a:t>  push constant 3</a:t>
            </a:r>
          </a:p>
          <a:p>
            <a:r>
              <a:rPr lang="en-US" dirty="0"/>
              <a:t>  push constant 8</a:t>
            </a:r>
          </a:p>
          <a:p>
            <a:r>
              <a:rPr lang="en-US" dirty="0"/>
              <a:t>  push constant 5</a:t>
            </a:r>
          </a:p>
          <a:p>
            <a:r>
              <a:rPr lang="en-US" dirty="0"/>
              <a:t>  call mult 2 </a:t>
            </a:r>
          </a:p>
          <a:p>
            <a:r>
              <a:rPr lang="en-US" dirty="0"/>
              <a:t>  add</a:t>
            </a:r>
          </a:p>
          <a:p>
            <a:r>
              <a:rPr lang="en-US" dirty="0"/>
              <a:t>  return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04BE28DA-D1EB-F040-971D-C57D1C6FE69C}"/>
              </a:ext>
            </a:extLst>
          </p:cNvPr>
          <p:cNvSpPr/>
          <p:nvPr/>
        </p:nvSpPr>
        <p:spPr>
          <a:xfrm>
            <a:off x="2544394" y="2386429"/>
            <a:ext cx="516438" cy="244314"/>
          </a:xfrm>
          <a:prstGeom prst="wedgeRoundRectCallout">
            <a:avLst>
              <a:gd name="adj1" fmla="val 9176"/>
              <a:gd name="adj2" fmla="val -4787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caller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2A5B7C06-4996-704A-B13A-11054F045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0687" y="1053442"/>
            <a:ext cx="1824127" cy="235748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0" rIns="93600" bIns="0" anchor="ctr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US" b="1" dirty="0">
              <a:solidFill>
                <a:srgbClr val="0000FF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dirty="0"/>
              <a:t>function mult 2</a:t>
            </a:r>
          </a:p>
          <a:p>
            <a:r>
              <a:rPr lang="en-US" dirty="0"/>
              <a:t>  push constant 0  </a:t>
            </a:r>
          </a:p>
          <a:p>
            <a:r>
              <a:rPr lang="en-US" dirty="0"/>
              <a:t>  pop local 0</a:t>
            </a:r>
          </a:p>
          <a:p>
            <a:r>
              <a:rPr lang="en-US" dirty="0"/>
              <a:t>  push constant 1 </a:t>
            </a:r>
          </a:p>
          <a:p>
            <a:r>
              <a:rPr lang="en-US" dirty="0"/>
              <a:t>  pop local 1</a:t>
            </a:r>
          </a:p>
          <a:p>
            <a:r>
              <a:rPr lang="en-US" dirty="0"/>
              <a:t>label LOOP</a:t>
            </a:r>
          </a:p>
          <a:p>
            <a:r>
              <a:rPr lang="en-US" dirty="0"/>
              <a:t>  ...        </a:t>
            </a:r>
          </a:p>
          <a:p>
            <a:r>
              <a:rPr lang="en-US" dirty="0">
                <a:ea typeface="Consolas"/>
              </a:rPr>
              <a:t>label END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// Returns the result</a:t>
            </a:r>
          </a:p>
          <a:p>
            <a:r>
              <a:rPr lang="en-US" dirty="0"/>
              <a:t>  push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local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0</a:t>
            </a:r>
          </a:p>
          <a:p>
            <a:r>
              <a:rPr lang="en-US" dirty="0"/>
              <a:t>  return 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8BE5209C-8939-C446-ABFF-D9963C71B0B2}"/>
              </a:ext>
            </a:extLst>
          </p:cNvPr>
          <p:cNvSpPr/>
          <p:nvPr/>
        </p:nvSpPr>
        <p:spPr>
          <a:xfrm>
            <a:off x="7611003" y="3118584"/>
            <a:ext cx="480448" cy="219989"/>
          </a:xfrm>
          <a:prstGeom prst="wedgeRoundRectCallout">
            <a:avLst>
              <a:gd name="adj1" fmla="val 9176"/>
              <a:gd name="adj2" fmla="val -4787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callee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72-03D3-5941-B6EA-939CD93421F0}"/>
              </a:ext>
            </a:extLst>
          </p:cNvPr>
          <p:cNvSpPr txBox="1"/>
          <p:nvPr/>
        </p:nvSpPr>
        <p:spPr>
          <a:xfrm>
            <a:off x="989236" y="4332876"/>
            <a:ext cx="749692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u="sng" dirty="0">
                <a:latin typeface="Times New Roman"/>
                <a:cs typeface="Times New Roman"/>
              </a:rPr>
              <a:t>Implementation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z="1600" dirty="0">
                <a:latin typeface="Times New Roman"/>
                <a:cs typeface="Times New Roman"/>
              </a:rPr>
              <a:t>(by a VM translator)</a:t>
            </a:r>
            <a:endParaRPr lang="en-US" dirty="0">
              <a:latin typeface="Times New Roman"/>
              <a:cs typeface="Times New Roman"/>
            </a:endParaRPr>
          </a:p>
          <a:p>
            <a:pPr marL="182563" indent="-182563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/>
                <a:cs typeface="Times New Roman"/>
              </a:rPr>
              <a:t>Input: A text file containing one or more VM functions (like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latin typeface="Times New Roman"/>
                <a:cs typeface="Times New Roman"/>
              </a:rPr>
              <a:t> and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mult</a:t>
            </a:r>
            <a:r>
              <a:rPr lang="en-US" sz="1400" dirty="0">
                <a:latin typeface="Times New Roman"/>
                <a:cs typeface="Times New Roman"/>
              </a:rPr>
              <a:t>)</a:t>
            </a:r>
            <a:br>
              <a:rPr lang="en-US" sz="1400" dirty="0">
                <a:latin typeface="Times New Roman"/>
                <a:cs typeface="Times New Roman"/>
              </a:rPr>
            </a:br>
            <a:r>
              <a:rPr lang="en-US" sz="1400" dirty="0">
                <a:latin typeface="Times New Roman"/>
                <a:cs typeface="Times New Roman"/>
              </a:rPr>
              <a:t>Output: A text file containing assembly instructions</a:t>
            </a:r>
          </a:p>
          <a:p>
            <a:pPr marL="182563" indent="-182563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/>
                <a:cs typeface="Times New Roman"/>
              </a:rPr>
              <a:t>Post translation, the notion of </a:t>
            </a:r>
            <a:r>
              <a:rPr lang="en-US" sz="1400" i="1" dirty="0">
                <a:latin typeface="Times New Roman"/>
                <a:cs typeface="Times New Roman"/>
              </a:rPr>
              <a:t>functions</a:t>
            </a:r>
            <a:r>
              <a:rPr lang="en-US" sz="1400" dirty="0">
                <a:latin typeface="Times New Roman"/>
                <a:cs typeface="Times New Roman"/>
              </a:rPr>
              <a:t> ceases to exist. Instead, the VM translator creates, and injects into the generated assembly code, </a:t>
            </a:r>
            <a:r>
              <a:rPr lang="en-US" sz="1400" i="1" dirty="0">
                <a:latin typeface="Times New Roman"/>
                <a:cs typeface="Times New Roman"/>
              </a:rPr>
              <a:t>labels</a:t>
            </a:r>
            <a:r>
              <a:rPr lang="en-US" sz="1400" dirty="0">
                <a:latin typeface="Times New Roman"/>
                <a:cs typeface="Times New Roman"/>
              </a:rPr>
              <a:t> that mark function </a:t>
            </a:r>
            <a:r>
              <a:rPr lang="en-US" sz="1400" i="1" dirty="0">
                <a:latin typeface="Times New Roman"/>
                <a:cs typeface="Times New Roman"/>
              </a:rPr>
              <a:t>entry </a:t>
            </a:r>
            <a:r>
              <a:rPr lang="en-US" sz="1400" dirty="0">
                <a:latin typeface="Times New Roman"/>
                <a:cs typeface="Times New Roman"/>
              </a:rPr>
              <a:t>and </a:t>
            </a:r>
            <a:r>
              <a:rPr lang="en-US" sz="1400" i="1" dirty="0">
                <a:latin typeface="Times New Roman"/>
                <a:cs typeface="Times New Roman"/>
              </a:rPr>
              <a:t>return sites</a:t>
            </a:r>
          </a:p>
          <a:p>
            <a:pPr marL="182563" indent="-182563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/>
                <a:cs typeface="Times New Roman"/>
              </a:rPr>
              <a:t>The VM translator:</a:t>
            </a:r>
          </a:p>
          <a:p>
            <a:pPr marL="449263" lvl="1" indent="-176213">
              <a:spcBef>
                <a:spcPts val="400"/>
              </a:spcBef>
              <a:buSzPct val="70000"/>
              <a:buFont typeface="Wingdings" pitchFamily="2" charset="2"/>
              <a:buChar char="Ø"/>
            </a:pPr>
            <a:r>
              <a:rPr lang="en-US" sz="1400" dirty="0">
                <a:latin typeface="Times New Roman"/>
                <a:cs typeface="Times New Roman"/>
              </a:rPr>
              <a:t>Manages the memory segments and working stacks of all the functions</a:t>
            </a:r>
            <a:endParaRPr lang="en-US" sz="1400" i="1" dirty="0">
              <a:latin typeface="Times New Roman"/>
              <a:cs typeface="Times New Roman"/>
            </a:endParaRPr>
          </a:p>
          <a:p>
            <a:pPr marL="449263" lvl="1" indent="-176213">
              <a:spcBef>
                <a:spcPts val="400"/>
              </a:spcBef>
              <a:buSzPct val="70000"/>
              <a:buFont typeface="Wingdings" pitchFamily="2" charset="2"/>
              <a:buChar char="Ø"/>
            </a:pPr>
            <a:r>
              <a:rPr lang="en-US" sz="1400" dirty="0">
                <a:latin typeface="Times New Roman"/>
                <a:cs typeface="Times New Roman"/>
              </a:rPr>
              <a:t>Handles the passing of arguments and return values.</a:t>
            </a:r>
          </a:p>
          <a:p>
            <a:pPr marL="558800" lvl="1" indent="-285750">
              <a:spcBef>
                <a:spcPts val="400"/>
              </a:spcBef>
              <a:buSzPct val="70000"/>
              <a:buFont typeface="Wingdings" pitchFamily="2" charset="2"/>
              <a:buChar char="Ø"/>
            </a:pPr>
            <a:endParaRPr lang="en-US" u="sng" dirty="0">
              <a:latin typeface="Times New Roman"/>
              <a:cs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04A47-B717-5E4D-9AF7-AD37BC955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536" y="2871086"/>
            <a:ext cx="1985483" cy="11558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AC7188-42E8-3F4E-9772-1E6C86B77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631" y="3511859"/>
            <a:ext cx="1985483" cy="115584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6048766" y="952506"/>
            <a:ext cx="2338150" cy="3788884"/>
          </a:xfrm>
          <a:prstGeom prst="roundRect">
            <a:avLst/>
          </a:prstGeom>
          <a:noFill/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4864F5E3-4D39-348A-45B9-40FBBC2A15D6}"/>
              </a:ext>
            </a:extLst>
          </p:cNvPr>
          <p:cNvSpPr/>
          <p:nvPr/>
        </p:nvSpPr>
        <p:spPr>
          <a:xfrm rot="21025997">
            <a:off x="2570141" y="5480059"/>
            <a:ext cx="2912235" cy="553524"/>
          </a:xfrm>
          <a:prstGeom prst="wedgeRoundRectCallout">
            <a:avLst>
              <a:gd name="adj1" fmla="val -34303"/>
              <a:gd name="adj2" fmla="val 585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now for the details…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10C623-71FB-571B-9A62-697FD3DEC5BF}"/>
              </a:ext>
            </a:extLst>
          </p:cNvPr>
          <p:cNvSpPr txBox="1"/>
          <p:nvPr/>
        </p:nvSpPr>
        <p:spPr>
          <a:xfrm>
            <a:off x="3659954" y="974389"/>
            <a:ext cx="233814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u="sng" dirty="0">
                <a:latin typeface="Times New Roman"/>
                <a:cs typeface="Times New Roman"/>
              </a:rPr>
              <a:t>Abstraction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z="1600" dirty="0">
                <a:latin typeface="Times New Roman"/>
                <a:cs typeface="Times New Roman"/>
              </a:rPr>
              <a:t>(recap)</a:t>
            </a:r>
            <a:endParaRPr lang="en-US" dirty="0">
              <a:latin typeface="Times New Roman"/>
              <a:cs typeface="Times New Roman"/>
            </a:endParaRPr>
          </a:p>
          <a:p>
            <a:pPr marL="182563" indent="-18256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/>
                <a:cs typeface="Times New Roman"/>
              </a:rPr>
              <a:t>A VM program consists of one or more VM functions</a:t>
            </a:r>
          </a:p>
          <a:p>
            <a:pPr marL="182563" indent="-18256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/>
                <a:cs typeface="Times New Roman"/>
              </a:rPr>
              <a:t>Each function sees its</a:t>
            </a:r>
            <a:br>
              <a:rPr lang="en-US" sz="1400" dirty="0">
                <a:latin typeface="Times New Roman"/>
                <a:cs typeface="Times New Roman"/>
              </a:rPr>
            </a:br>
            <a:r>
              <a:rPr lang="en-US" sz="1400" dirty="0">
                <a:latin typeface="Times New Roman"/>
                <a:cs typeface="Times New Roman"/>
              </a:rPr>
              <a:t>own 8 memory segments</a:t>
            </a:r>
            <a:endParaRPr lang="en-US" sz="1400" dirty="0">
              <a:latin typeface="Times New Roman"/>
              <a:cs typeface="+mj-cs"/>
            </a:endParaRPr>
          </a:p>
          <a:p>
            <a:pPr marL="182563" indent="-18256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/>
                <a:cs typeface="+mj-cs"/>
              </a:rPr>
              <a:t>Each function sees its</a:t>
            </a:r>
            <a:br>
              <a:rPr lang="en-US" sz="1400" dirty="0">
                <a:latin typeface="Times New Roman"/>
                <a:cs typeface="+mj-cs"/>
              </a:rPr>
            </a:br>
            <a:r>
              <a:rPr lang="en-US" sz="1400" dirty="0">
                <a:latin typeface="Times New Roman"/>
                <a:cs typeface="+mj-cs"/>
              </a:rPr>
              <a:t>own </a:t>
            </a:r>
            <a:r>
              <a:rPr lang="en-US" sz="1400" dirty="0">
                <a:latin typeface="Times New Roman"/>
                <a:cs typeface="Times New Roman"/>
              </a:rPr>
              <a:t>working stack</a:t>
            </a:r>
          </a:p>
          <a:p>
            <a:pPr marL="182563" indent="-18256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/>
                <a:cs typeface="Times New Roman"/>
              </a:rPr>
              <a:t>The functions call each other, for their effect</a:t>
            </a:r>
          </a:p>
          <a:p>
            <a:pPr marL="182563" indent="-18256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/>
                <a:cs typeface="Times New Roman"/>
              </a:rPr>
              <a:t>Argument passing and return value passing happen, somehow.</a:t>
            </a:r>
          </a:p>
          <a:p>
            <a:pPr>
              <a:spcBef>
                <a:spcPts val="600"/>
              </a:spcBef>
            </a:pPr>
            <a:endParaRPr lang="en-US" u="sng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0053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 call and return: Implementation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1129812" y="952506"/>
            <a:ext cx="2338150" cy="3176732"/>
          </a:xfrm>
          <a:prstGeom prst="roundRect">
            <a:avLst/>
          </a:prstGeom>
          <a:noFill/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1CC7CF46-57A6-5F49-83AB-A962449D1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595" y="1081872"/>
            <a:ext cx="1728490" cy="164050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90800" rIns="93600" bIns="190800" anchor="ctr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Computes 3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</a:p>
          <a:p>
            <a:r>
              <a:rPr lang="en-US" dirty="0"/>
              <a:t>function main 0</a:t>
            </a:r>
            <a:endParaRPr lang="en-US" dirty="0">
              <a:latin typeface="Times New Roman"/>
              <a:cs typeface="Times New Roman"/>
            </a:endParaRPr>
          </a:p>
          <a:p>
            <a:r>
              <a:rPr lang="en-US" dirty="0"/>
              <a:t>  push constant 3</a:t>
            </a:r>
          </a:p>
          <a:p>
            <a:r>
              <a:rPr lang="en-US" dirty="0"/>
              <a:t>  push constant 8</a:t>
            </a:r>
          </a:p>
          <a:p>
            <a:r>
              <a:rPr lang="en-US" dirty="0"/>
              <a:t>  push constant 5</a:t>
            </a:r>
          </a:p>
          <a:p>
            <a:r>
              <a:rPr lang="en-US" dirty="0"/>
              <a:t>  call mult 2 </a:t>
            </a:r>
          </a:p>
          <a:p>
            <a:r>
              <a:rPr lang="en-US" dirty="0"/>
              <a:t>  add</a:t>
            </a:r>
          </a:p>
          <a:p>
            <a:r>
              <a:rPr lang="en-US" dirty="0"/>
              <a:t>  return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04BE28DA-D1EB-F040-971D-C57D1C6FE69C}"/>
              </a:ext>
            </a:extLst>
          </p:cNvPr>
          <p:cNvSpPr/>
          <p:nvPr/>
        </p:nvSpPr>
        <p:spPr>
          <a:xfrm>
            <a:off x="2544394" y="2386429"/>
            <a:ext cx="516438" cy="244314"/>
          </a:xfrm>
          <a:prstGeom prst="wedgeRoundRectCallout">
            <a:avLst>
              <a:gd name="adj1" fmla="val 9176"/>
              <a:gd name="adj2" fmla="val -4787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04A47-B717-5E4D-9AF7-AD37BC955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536" y="2871086"/>
            <a:ext cx="1985483" cy="1155849"/>
          </a:xfrm>
          <a:prstGeom prst="rect">
            <a:avLst/>
          </a:prstGeom>
        </p:spPr>
      </p:pic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058C63FB-825F-5B49-8A5F-EE23E39D0B48}"/>
              </a:ext>
            </a:extLst>
          </p:cNvPr>
          <p:cNvSpPr/>
          <p:nvPr/>
        </p:nvSpPr>
        <p:spPr>
          <a:xfrm>
            <a:off x="1227537" y="4175643"/>
            <a:ext cx="4576428" cy="1258152"/>
          </a:xfrm>
          <a:prstGeom prst="wedgeRoundRectCallout">
            <a:avLst>
              <a:gd name="adj1" fmla="val -47980"/>
              <a:gd name="adj2" fmla="val -29300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>
              <a:spcBef>
                <a:spcPts val="600"/>
              </a:spcBef>
            </a:pPr>
            <a:r>
              <a:rPr lang="en-US" sz="16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Implementation: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working stacks and memory segments of all the functions are managed in the same place:</a:t>
            </a:r>
            <a:b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“global stack” (or simply “stack”)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04C10241-B9FA-FE52-88A5-79959AE3B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0687" y="1053442"/>
            <a:ext cx="1824127" cy="235748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0" rIns="93600" bIns="0" anchor="ctr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US" b="1" dirty="0">
              <a:solidFill>
                <a:srgbClr val="0000FF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dirty="0"/>
              <a:t>function mult 2</a:t>
            </a:r>
          </a:p>
          <a:p>
            <a:r>
              <a:rPr lang="en-US" dirty="0"/>
              <a:t>  push constant 0  </a:t>
            </a:r>
          </a:p>
          <a:p>
            <a:r>
              <a:rPr lang="en-US" dirty="0"/>
              <a:t>  pop local 0</a:t>
            </a:r>
          </a:p>
          <a:p>
            <a:r>
              <a:rPr lang="en-US" dirty="0"/>
              <a:t>  push constant 1 </a:t>
            </a:r>
          </a:p>
          <a:p>
            <a:r>
              <a:rPr lang="en-US" dirty="0"/>
              <a:t>  pop local 1</a:t>
            </a:r>
          </a:p>
          <a:p>
            <a:r>
              <a:rPr lang="en-US" dirty="0"/>
              <a:t>label LOOP</a:t>
            </a:r>
          </a:p>
          <a:p>
            <a:r>
              <a:rPr lang="en-US" dirty="0"/>
              <a:t>  ...        </a:t>
            </a:r>
          </a:p>
          <a:p>
            <a:r>
              <a:rPr lang="en-US" dirty="0">
                <a:ea typeface="Consolas"/>
              </a:rPr>
              <a:t>label END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// Returns the result</a:t>
            </a:r>
          </a:p>
          <a:p>
            <a:r>
              <a:rPr lang="en-US" dirty="0"/>
              <a:t>  push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local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0</a:t>
            </a:r>
          </a:p>
          <a:p>
            <a:r>
              <a:rPr lang="en-US" dirty="0"/>
              <a:t>  return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5609DC-70A8-3138-C194-213A01879EE9}"/>
              </a:ext>
            </a:extLst>
          </p:cNvPr>
          <p:cNvSpPr txBox="1"/>
          <p:nvPr/>
        </p:nvSpPr>
        <p:spPr>
          <a:xfrm>
            <a:off x="3659954" y="974389"/>
            <a:ext cx="233814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u="sng" dirty="0">
                <a:latin typeface="Times New Roman"/>
                <a:cs typeface="Times New Roman"/>
              </a:rPr>
              <a:t>Abstraction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z="1600" dirty="0">
                <a:latin typeface="Times New Roman"/>
                <a:cs typeface="Times New Roman"/>
              </a:rPr>
              <a:t>(recap)</a:t>
            </a:r>
            <a:endParaRPr lang="en-US" dirty="0">
              <a:latin typeface="Times New Roman"/>
              <a:cs typeface="Times New Roman"/>
            </a:endParaRPr>
          </a:p>
          <a:p>
            <a:pPr marL="182563" indent="-18256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/>
                <a:cs typeface="Times New Roman"/>
              </a:rPr>
              <a:t>A VM program consists of one or more VM functions</a:t>
            </a:r>
          </a:p>
          <a:p>
            <a:pPr marL="182563" indent="-18256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/>
                <a:cs typeface="Times New Roman"/>
              </a:rPr>
              <a:t>Each function sees its</a:t>
            </a:r>
            <a:br>
              <a:rPr lang="en-US" sz="1400" dirty="0">
                <a:latin typeface="Times New Roman"/>
                <a:cs typeface="Times New Roman"/>
              </a:rPr>
            </a:br>
            <a:r>
              <a:rPr lang="en-US" sz="1400" dirty="0">
                <a:latin typeface="Times New Roman"/>
                <a:cs typeface="Times New Roman"/>
              </a:rPr>
              <a:t>own 8 memory segments</a:t>
            </a:r>
            <a:endParaRPr lang="en-US" sz="1400" dirty="0">
              <a:latin typeface="Times New Roman"/>
              <a:cs typeface="+mj-cs"/>
            </a:endParaRPr>
          </a:p>
          <a:p>
            <a:pPr marL="182563" indent="-18256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/>
                <a:cs typeface="+mj-cs"/>
              </a:rPr>
              <a:t>Each function sees its</a:t>
            </a:r>
            <a:br>
              <a:rPr lang="en-US" sz="1400" dirty="0">
                <a:latin typeface="Times New Roman"/>
                <a:cs typeface="+mj-cs"/>
              </a:rPr>
            </a:br>
            <a:r>
              <a:rPr lang="en-US" sz="1400" dirty="0">
                <a:latin typeface="Times New Roman"/>
                <a:cs typeface="+mj-cs"/>
              </a:rPr>
              <a:t>own </a:t>
            </a:r>
            <a:r>
              <a:rPr lang="en-US" sz="1400" dirty="0">
                <a:latin typeface="Times New Roman"/>
                <a:cs typeface="Times New Roman"/>
              </a:rPr>
              <a:t>working stack</a:t>
            </a:r>
          </a:p>
          <a:p>
            <a:pPr marL="182563" indent="-18256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/>
                <a:cs typeface="Times New Roman"/>
              </a:rPr>
              <a:t>The functions call each other, for their effect</a:t>
            </a:r>
          </a:p>
          <a:p>
            <a:pPr marL="182563" indent="-18256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/>
                <a:cs typeface="Times New Roman"/>
              </a:rPr>
              <a:t>Argument passing and return value passing happen, somehow.</a:t>
            </a:r>
          </a:p>
          <a:p>
            <a:pPr>
              <a:spcBef>
                <a:spcPts val="600"/>
              </a:spcBef>
            </a:pPr>
            <a:endParaRPr lang="en-US" u="sng" dirty="0">
              <a:latin typeface="Times New Roman"/>
              <a:cs typeface="Times New Roman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5D86C4-3DA6-73AF-7F80-91EAD84EE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631" y="3511859"/>
            <a:ext cx="1985483" cy="1155849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AB7C15A-3E09-730D-D937-2DF368CF554F}"/>
              </a:ext>
            </a:extLst>
          </p:cNvPr>
          <p:cNvSpPr/>
          <p:nvPr/>
        </p:nvSpPr>
        <p:spPr>
          <a:xfrm>
            <a:off x="6048766" y="952506"/>
            <a:ext cx="2338150" cy="3788884"/>
          </a:xfrm>
          <a:prstGeom prst="roundRect">
            <a:avLst/>
          </a:prstGeom>
          <a:noFill/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3814AFB3-97F7-9937-7F63-CBCA4AAC40FD}"/>
              </a:ext>
            </a:extLst>
          </p:cNvPr>
          <p:cNvSpPr/>
          <p:nvPr/>
        </p:nvSpPr>
        <p:spPr>
          <a:xfrm>
            <a:off x="1212828" y="5228871"/>
            <a:ext cx="7174088" cy="1153873"/>
          </a:xfrm>
          <a:prstGeom prst="wedgeRoundRectCallout">
            <a:avLst>
              <a:gd name="adj1" fmla="val -47980"/>
              <a:gd name="adj2" fmla="val -29300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semantics of the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commands (along with the parameter and return values passing)  is realized by the machine language instructions generated from each of these commands.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BDBBBCD3-39A2-8C11-73C8-82C29E49F0F0}"/>
              </a:ext>
            </a:extLst>
          </p:cNvPr>
          <p:cNvSpPr/>
          <p:nvPr/>
        </p:nvSpPr>
        <p:spPr>
          <a:xfrm>
            <a:off x="7611003" y="3118584"/>
            <a:ext cx="480448" cy="219989"/>
          </a:xfrm>
          <a:prstGeom prst="wedgeRoundRectCallout">
            <a:avLst>
              <a:gd name="adj1" fmla="val 9176"/>
              <a:gd name="adj2" fmla="val -4787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callee</a:t>
            </a:r>
          </a:p>
        </p:txBody>
      </p:sp>
    </p:spTree>
    <p:extLst>
      <p:ext uri="{BB962C8B-B14F-4D97-AF65-F5344CB8AC3E}">
        <p14:creationId xmlns:p14="http://schemas.microsoft.com/office/powerpoint/2010/main" val="825966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7">
            <a:extLst>
              <a:ext uri="{FF2B5EF4-FFF2-40B4-BE49-F238E27FC236}">
                <a16:creationId xmlns:a16="http://schemas.microsoft.com/office/drawing/2014/main" id="{56462FE1-BB48-390D-2CA1-7C2362D4E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1035" y="3762345"/>
            <a:ext cx="95038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assembler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997935-8654-4C46-CD0F-F0DF696DC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653" y="4540719"/>
            <a:ext cx="1569692" cy="126538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F651643-FAB1-A2BA-3AFE-4030BCEDB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Nand to Tetris Roadmap: Part II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EFBEB13-08ED-D78D-D53A-E964C374E46B}"/>
              </a:ext>
            </a:extLst>
          </p:cNvPr>
          <p:cNvSpPr/>
          <p:nvPr/>
        </p:nvSpPr>
        <p:spPr>
          <a:xfrm>
            <a:off x="564292" y="1169441"/>
            <a:ext cx="8073191" cy="22828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9B000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19" name="Line 128">
            <a:extLst>
              <a:ext uri="{FF2B5EF4-FFF2-40B4-BE49-F238E27FC236}">
                <a16:creationId xmlns:a16="http://schemas.microsoft.com/office/drawing/2014/main" id="{C5894E57-A7AB-61D8-93B4-49D6E7C99EA8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9969" y="2562204"/>
            <a:ext cx="1123660" cy="441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9577AD-A2ED-E027-D3CD-1F37832174FC}"/>
              </a:ext>
            </a:extLst>
          </p:cNvPr>
          <p:cNvGrpSpPr/>
          <p:nvPr/>
        </p:nvGrpSpPr>
        <p:grpSpPr>
          <a:xfrm>
            <a:off x="768259" y="1375166"/>
            <a:ext cx="1031791" cy="771296"/>
            <a:chOff x="506028" y="1375166"/>
            <a:chExt cx="1031791" cy="771296"/>
          </a:xfrm>
        </p:grpSpPr>
        <p:sp>
          <p:nvSpPr>
            <p:cNvPr id="21" name="Freeform 98">
              <a:extLst>
                <a:ext uri="{FF2B5EF4-FFF2-40B4-BE49-F238E27FC236}">
                  <a16:creationId xmlns:a16="http://schemas.microsoft.com/office/drawing/2014/main" id="{7A5A6AEA-18E8-9E97-DD33-020EED6EF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028" y="1375166"/>
              <a:ext cx="1031791" cy="771296"/>
            </a:xfrm>
            <a:custGeom>
              <a:avLst/>
              <a:gdLst>
                <a:gd name="T0" fmla="*/ 106363 w 748"/>
                <a:gd name="T1" fmla="*/ 304800 h 445"/>
                <a:gd name="T2" fmla="*/ 7938 w 748"/>
                <a:gd name="T3" fmla="*/ 333375 h 445"/>
                <a:gd name="T4" fmla="*/ 122238 w 748"/>
                <a:gd name="T5" fmla="*/ 373062 h 445"/>
                <a:gd name="T6" fmla="*/ 28575 w 748"/>
                <a:gd name="T7" fmla="*/ 458787 h 445"/>
                <a:gd name="T8" fmla="*/ 153988 w 748"/>
                <a:gd name="T9" fmla="*/ 498475 h 445"/>
                <a:gd name="T10" fmla="*/ 84138 w 748"/>
                <a:gd name="T11" fmla="*/ 581025 h 445"/>
                <a:gd name="T12" fmla="*/ 241300 w 748"/>
                <a:gd name="T13" fmla="*/ 596900 h 445"/>
                <a:gd name="T14" fmla="*/ 265113 w 748"/>
                <a:gd name="T15" fmla="*/ 693737 h 445"/>
                <a:gd name="T16" fmla="*/ 400050 w 748"/>
                <a:gd name="T17" fmla="*/ 657225 h 445"/>
                <a:gd name="T18" fmla="*/ 501650 w 748"/>
                <a:gd name="T19" fmla="*/ 706437 h 445"/>
                <a:gd name="T20" fmla="*/ 576263 w 748"/>
                <a:gd name="T21" fmla="*/ 658812 h 445"/>
                <a:gd name="T22" fmla="*/ 655638 w 748"/>
                <a:gd name="T23" fmla="*/ 706437 h 445"/>
                <a:gd name="T24" fmla="*/ 727075 w 748"/>
                <a:gd name="T25" fmla="*/ 649287 h 445"/>
                <a:gd name="T26" fmla="*/ 830263 w 748"/>
                <a:gd name="T27" fmla="*/ 688975 h 445"/>
                <a:gd name="T28" fmla="*/ 923925 w 748"/>
                <a:gd name="T29" fmla="*/ 612775 h 445"/>
                <a:gd name="T30" fmla="*/ 1093788 w 748"/>
                <a:gd name="T31" fmla="*/ 636587 h 445"/>
                <a:gd name="T32" fmla="*/ 1050925 w 748"/>
                <a:gd name="T33" fmla="*/ 547687 h 445"/>
                <a:gd name="T34" fmla="*/ 1166813 w 748"/>
                <a:gd name="T35" fmla="*/ 536575 h 445"/>
                <a:gd name="T36" fmla="*/ 1087438 w 748"/>
                <a:gd name="T37" fmla="*/ 434975 h 445"/>
                <a:gd name="T38" fmla="*/ 1187450 w 748"/>
                <a:gd name="T39" fmla="*/ 381000 h 445"/>
                <a:gd name="T40" fmla="*/ 1058863 w 748"/>
                <a:gd name="T41" fmla="*/ 317500 h 445"/>
                <a:gd name="T42" fmla="*/ 1130300 w 748"/>
                <a:gd name="T43" fmla="*/ 228600 h 445"/>
                <a:gd name="T44" fmla="*/ 995363 w 748"/>
                <a:gd name="T45" fmla="*/ 223837 h 445"/>
                <a:gd name="T46" fmla="*/ 1050925 w 748"/>
                <a:gd name="T47" fmla="*/ 122237 h 445"/>
                <a:gd name="T48" fmla="*/ 882650 w 748"/>
                <a:gd name="T49" fmla="*/ 134937 h 445"/>
                <a:gd name="T50" fmla="*/ 871538 w 748"/>
                <a:gd name="T51" fmla="*/ 30162 h 445"/>
                <a:gd name="T52" fmla="*/ 700088 w 748"/>
                <a:gd name="T53" fmla="*/ 77787 h 445"/>
                <a:gd name="T54" fmla="*/ 638175 w 748"/>
                <a:gd name="T55" fmla="*/ 0 h 445"/>
                <a:gd name="T56" fmla="*/ 528638 w 748"/>
                <a:gd name="T57" fmla="*/ 69850 h 445"/>
                <a:gd name="T58" fmla="*/ 423863 w 748"/>
                <a:gd name="T59" fmla="*/ 0 h 445"/>
                <a:gd name="T60" fmla="*/ 358775 w 748"/>
                <a:gd name="T61" fmla="*/ 106362 h 445"/>
                <a:gd name="T62" fmla="*/ 241300 w 748"/>
                <a:gd name="T63" fmla="*/ 49212 h 445"/>
                <a:gd name="T64" fmla="*/ 246063 w 748"/>
                <a:gd name="T65" fmla="*/ 142875 h 445"/>
                <a:gd name="T66" fmla="*/ 98425 w 748"/>
                <a:gd name="T67" fmla="*/ 114300 h 445"/>
                <a:gd name="T68" fmla="*/ 134938 w 748"/>
                <a:gd name="T69" fmla="*/ 211137 h 445"/>
                <a:gd name="T70" fmla="*/ 0 w 748"/>
                <a:gd name="T71" fmla="*/ 204787 h 445"/>
                <a:gd name="T72" fmla="*/ 106363 w 748"/>
                <a:gd name="T73" fmla="*/ 304800 h 44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748" h="445">
                  <a:moveTo>
                    <a:pt x="67" y="192"/>
                  </a:moveTo>
                  <a:lnTo>
                    <a:pt x="5" y="210"/>
                  </a:lnTo>
                  <a:lnTo>
                    <a:pt x="77" y="235"/>
                  </a:lnTo>
                  <a:lnTo>
                    <a:pt x="18" y="289"/>
                  </a:lnTo>
                  <a:lnTo>
                    <a:pt x="97" y="314"/>
                  </a:lnTo>
                  <a:lnTo>
                    <a:pt x="53" y="366"/>
                  </a:lnTo>
                  <a:lnTo>
                    <a:pt x="152" y="376"/>
                  </a:lnTo>
                  <a:lnTo>
                    <a:pt x="167" y="437"/>
                  </a:lnTo>
                  <a:lnTo>
                    <a:pt x="252" y="414"/>
                  </a:lnTo>
                  <a:lnTo>
                    <a:pt x="316" y="445"/>
                  </a:lnTo>
                  <a:lnTo>
                    <a:pt x="363" y="415"/>
                  </a:lnTo>
                  <a:lnTo>
                    <a:pt x="413" y="445"/>
                  </a:lnTo>
                  <a:lnTo>
                    <a:pt x="458" y="409"/>
                  </a:lnTo>
                  <a:lnTo>
                    <a:pt x="523" y="434"/>
                  </a:lnTo>
                  <a:lnTo>
                    <a:pt x="582" y="386"/>
                  </a:lnTo>
                  <a:lnTo>
                    <a:pt x="689" y="401"/>
                  </a:lnTo>
                  <a:lnTo>
                    <a:pt x="662" y="345"/>
                  </a:lnTo>
                  <a:lnTo>
                    <a:pt x="735" y="338"/>
                  </a:lnTo>
                  <a:lnTo>
                    <a:pt x="685" y="274"/>
                  </a:lnTo>
                  <a:lnTo>
                    <a:pt x="748" y="240"/>
                  </a:lnTo>
                  <a:lnTo>
                    <a:pt x="667" y="200"/>
                  </a:lnTo>
                  <a:lnTo>
                    <a:pt x="712" y="144"/>
                  </a:lnTo>
                  <a:lnTo>
                    <a:pt x="627" y="141"/>
                  </a:lnTo>
                  <a:lnTo>
                    <a:pt x="662" y="77"/>
                  </a:lnTo>
                  <a:lnTo>
                    <a:pt x="556" y="85"/>
                  </a:lnTo>
                  <a:lnTo>
                    <a:pt x="549" y="19"/>
                  </a:lnTo>
                  <a:lnTo>
                    <a:pt x="441" y="49"/>
                  </a:lnTo>
                  <a:lnTo>
                    <a:pt x="402" y="0"/>
                  </a:lnTo>
                  <a:lnTo>
                    <a:pt x="333" y="44"/>
                  </a:lnTo>
                  <a:lnTo>
                    <a:pt x="267" y="0"/>
                  </a:lnTo>
                  <a:lnTo>
                    <a:pt x="226" y="67"/>
                  </a:lnTo>
                  <a:lnTo>
                    <a:pt x="152" y="31"/>
                  </a:lnTo>
                  <a:lnTo>
                    <a:pt x="155" y="90"/>
                  </a:lnTo>
                  <a:lnTo>
                    <a:pt x="62" y="72"/>
                  </a:lnTo>
                  <a:lnTo>
                    <a:pt x="85" y="133"/>
                  </a:lnTo>
                  <a:lnTo>
                    <a:pt x="0" y="129"/>
                  </a:lnTo>
                  <a:lnTo>
                    <a:pt x="67" y="192"/>
                  </a:lnTo>
                  <a:close/>
                </a:path>
              </a:pathLst>
            </a:custGeom>
            <a:solidFill>
              <a:srgbClr val="FFFF00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00" dirty="0"/>
            </a:p>
          </p:txBody>
        </p:sp>
        <p:sp>
          <p:nvSpPr>
            <p:cNvPr id="22" name="Rectangle 99">
              <a:extLst>
                <a:ext uri="{FF2B5EF4-FFF2-40B4-BE49-F238E27FC236}">
                  <a16:creationId xmlns:a16="http://schemas.microsoft.com/office/drawing/2014/main" id="{8055EC06-4D15-35A2-91C9-E8C69ED0D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135" y="1547770"/>
              <a:ext cx="51296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human</a:t>
              </a:r>
              <a:endParaRPr lang="en-US" sz="1400" dirty="0"/>
            </a:p>
          </p:txBody>
        </p:sp>
        <p:sp>
          <p:nvSpPr>
            <p:cNvPr id="23" name="Rectangle 100">
              <a:extLst>
                <a:ext uri="{FF2B5EF4-FFF2-40B4-BE49-F238E27FC236}">
                  <a16:creationId xmlns:a16="http://schemas.microsoft.com/office/drawing/2014/main" id="{CC7994A7-BED8-86CA-F2E5-037212723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802" y="1763456"/>
              <a:ext cx="58342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thought</a:t>
              </a:r>
              <a:endParaRPr lang="en-US" sz="1400" dirty="0"/>
            </a:p>
          </p:txBody>
        </p:sp>
      </p:grpSp>
      <p:sp>
        <p:nvSpPr>
          <p:cNvPr id="24" name="Line 126">
            <a:extLst>
              <a:ext uri="{FF2B5EF4-FFF2-40B4-BE49-F238E27FC236}">
                <a16:creationId xmlns:a16="http://schemas.microsoft.com/office/drawing/2014/main" id="{6B9DAFBA-3007-6D24-6652-6EFF848A1B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1575" y="2185034"/>
            <a:ext cx="1243478" cy="4878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25" name="Line 124">
            <a:extLst>
              <a:ext uri="{FF2B5EF4-FFF2-40B4-BE49-F238E27FC236}">
                <a16:creationId xmlns:a16="http://schemas.microsoft.com/office/drawing/2014/main" id="{90413871-0F97-74A5-F3AD-65FED73EB0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52219" y="1801423"/>
            <a:ext cx="1003985" cy="3985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3612EF-9CDC-06C6-4D41-C2774F48A8F6}"/>
              </a:ext>
            </a:extLst>
          </p:cNvPr>
          <p:cNvSpPr txBox="1"/>
          <p:nvPr/>
        </p:nvSpPr>
        <p:spPr>
          <a:xfrm>
            <a:off x="9466729" y="18556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sp>
        <p:nvSpPr>
          <p:cNvPr id="27" name="Text Box 111">
            <a:extLst>
              <a:ext uri="{FF2B5EF4-FFF2-40B4-BE49-F238E27FC236}">
                <a16:creationId xmlns:a16="http://schemas.microsoft.com/office/drawing/2014/main" id="{EBBBA5D2-B654-3FD1-47DD-ECE5F9A26F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5053" y="1993051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28" name="Text Box 110">
            <a:extLst>
              <a:ext uri="{FF2B5EF4-FFF2-40B4-BE49-F238E27FC236}">
                <a16:creationId xmlns:a16="http://schemas.microsoft.com/office/drawing/2014/main" id="{B785ACBA-FE1B-57E4-7C52-EBB551986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5053" y="2328457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/>
              <a:t>VM code</a:t>
            </a:r>
          </a:p>
        </p:txBody>
      </p:sp>
      <p:sp>
        <p:nvSpPr>
          <p:cNvPr id="29" name="Text Box 111">
            <a:extLst>
              <a:ext uri="{FF2B5EF4-FFF2-40B4-BE49-F238E27FC236}">
                <a16:creationId xmlns:a16="http://schemas.microsoft.com/office/drawing/2014/main" id="{50422285-1E5C-40AE-579B-294431BD4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373297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31" name="Text Box 110">
            <a:extLst>
              <a:ext uri="{FF2B5EF4-FFF2-40B4-BE49-F238E27FC236}">
                <a16:creationId xmlns:a16="http://schemas.microsoft.com/office/drawing/2014/main" id="{6E014A7B-2103-C68A-C308-291CC005D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708703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machine language</a:t>
            </a:r>
          </a:p>
        </p:txBody>
      </p:sp>
      <p:sp>
        <p:nvSpPr>
          <p:cNvPr id="32" name="Rectangle 65">
            <a:extLst>
              <a:ext uri="{FF2B5EF4-FFF2-40B4-BE49-F238E27FC236}">
                <a16:creationId xmlns:a16="http://schemas.microsoft.com/office/drawing/2014/main" id="{1193D173-8B4E-9FEB-75E6-5B9E519B4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129" y="1351185"/>
            <a:ext cx="19123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hierarchy</a:t>
            </a:r>
          </a:p>
        </p:txBody>
      </p:sp>
      <p:sp>
        <p:nvSpPr>
          <p:cNvPr id="33" name="Rectangle 102">
            <a:extLst>
              <a:ext uri="{FF2B5EF4-FFF2-40B4-BE49-F238E27FC236}">
                <a16:creationId xmlns:a16="http://schemas.microsoft.com/office/drawing/2014/main" id="{5A9B5846-5EBF-DE69-6F9D-B947E0850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9645" y="1880328"/>
            <a:ext cx="8048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</a:p>
        </p:txBody>
      </p:sp>
      <p:sp>
        <p:nvSpPr>
          <p:cNvPr id="34" name="Rectangle 125">
            <a:extLst>
              <a:ext uri="{FF2B5EF4-FFF2-40B4-BE49-F238E27FC236}">
                <a16:creationId xmlns:a16="http://schemas.microsoft.com/office/drawing/2014/main" id="{A23F8B50-26DC-FFB4-0E6E-A4609DD1E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8959" y="2241738"/>
            <a:ext cx="8048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compiler</a:t>
            </a:r>
          </a:p>
        </p:txBody>
      </p:sp>
      <p:sp>
        <p:nvSpPr>
          <p:cNvPr id="36" name="Text Box 111">
            <a:extLst>
              <a:ext uri="{FF2B5EF4-FFF2-40B4-BE49-F238E27FC236}">
                <a16:creationId xmlns:a16="http://schemas.microsoft.com/office/drawing/2014/main" id="{5050E36A-BD31-90A9-633C-BAF9799F1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641232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2F7B861-B374-4956-B50F-6BDF695E467E}"/>
              </a:ext>
            </a:extLst>
          </p:cNvPr>
          <p:cNvGrpSpPr/>
          <p:nvPr/>
        </p:nvGrpSpPr>
        <p:grpSpPr>
          <a:xfrm>
            <a:off x="2742293" y="2092728"/>
            <a:ext cx="1060456" cy="607162"/>
            <a:chOff x="2607287" y="2101540"/>
            <a:chExt cx="1060456" cy="607162"/>
          </a:xfrm>
        </p:grpSpPr>
        <p:sp>
          <p:nvSpPr>
            <p:cNvPr id="38" name="Text Box 111">
              <a:extLst>
                <a:ext uri="{FF2B5EF4-FFF2-40B4-BE49-F238E27FC236}">
                  <a16:creationId xmlns:a16="http://schemas.microsoft.com/office/drawing/2014/main" id="{DE19AD56-3205-0EFD-3322-9B7CC49E8D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287" y="2101540"/>
              <a:ext cx="1060055" cy="161639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0" name="Text Box 110">
              <a:extLst>
                <a:ext uri="{FF2B5EF4-FFF2-40B4-BE49-F238E27FC236}">
                  <a16:creationId xmlns:a16="http://schemas.microsoft.com/office/drawing/2014/main" id="{8F68A5E2-8617-3B8C-4B3E-6A8B5215A4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688" y="2259127"/>
              <a:ext cx="1060055" cy="44957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rIns="0" bIns="46800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41" name="Rectangle 127">
              <a:extLst>
                <a:ext uri="{FF2B5EF4-FFF2-40B4-BE49-F238E27FC236}">
                  <a16:creationId xmlns:a16="http://schemas.microsoft.com/office/drawing/2014/main" id="{71B6A648-E899-4ACC-C67F-185C6AE9A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2865" y="2477890"/>
              <a:ext cx="41041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2" name="Text Box 110">
            <a:extLst>
              <a:ext uri="{FF2B5EF4-FFF2-40B4-BE49-F238E27FC236}">
                <a16:creationId xmlns:a16="http://schemas.microsoft.com/office/drawing/2014/main" id="{C5E43984-9833-23DB-FBB2-4FFDBAC1F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976638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dirty="0">
                <a:solidFill>
                  <a:srgbClr val="000000"/>
                </a:solidFill>
              </a:rPr>
              <a:t>high-level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language</a:t>
            </a:r>
          </a:p>
        </p:txBody>
      </p:sp>
      <p:sp>
        <p:nvSpPr>
          <p:cNvPr id="9" name="Line 136">
            <a:extLst>
              <a:ext uri="{FF2B5EF4-FFF2-40B4-BE49-F238E27FC236}">
                <a16:creationId xmlns:a16="http://schemas.microsoft.com/office/drawing/2014/main" id="{64924349-A1A6-B927-F8B5-98246A1C3176}"/>
              </a:ext>
            </a:extLst>
          </p:cNvPr>
          <p:cNvSpPr>
            <a:spLocks noChangeShapeType="1"/>
          </p:cNvSpPr>
          <p:nvPr/>
        </p:nvSpPr>
        <p:spPr bwMode="auto">
          <a:xfrm>
            <a:off x="7835550" y="3246945"/>
            <a:ext cx="38450" cy="1293774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FDEDE4-066D-472D-FA37-5EAABC3FC578}"/>
              </a:ext>
            </a:extLst>
          </p:cNvPr>
          <p:cNvSpPr txBox="1"/>
          <p:nvPr/>
        </p:nvSpPr>
        <p:spPr>
          <a:xfrm>
            <a:off x="11128075" y="3899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sp>
        <p:nvSpPr>
          <p:cNvPr id="12" name="Rectangle 127">
            <a:extLst>
              <a:ext uri="{FF2B5EF4-FFF2-40B4-BE49-F238E27FC236}">
                <a16:creationId xmlns:a16="http://schemas.microsoft.com/office/drawing/2014/main" id="{313BEC3C-9D4E-2272-2499-1FC2EDACD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289" y="2613795"/>
            <a:ext cx="94669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VM translator</a:t>
            </a:r>
          </a:p>
        </p:txBody>
      </p:sp>
    </p:spTree>
    <p:extLst>
      <p:ext uri="{BB962C8B-B14F-4D97-AF65-F5344CB8AC3E}">
        <p14:creationId xmlns:p14="http://schemas.microsoft.com/office/powerpoint/2010/main" val="8505218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5FFEEAC-0C3E-66B1-E2F4-EAB01BFB3D99}"/>
              </a:ext>
            </a:extLst>
          </p:cNvPr>
          <p:cNvGrpSpPr/>
          <p:nvPr/>
        </p:nvGrpSpPr>
        <p:grpSpPr>
          <a:xfrm>
            <a:off x="93672" y="1254395"/>
            <a:ext cx="4513109" cy="1782720"/>
            <a:chOff x="93672" y="1254395"/>
            <a:chExt cx="4513109" cy="178272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326FB72-88BF-F846-9383-0038272685F4}"/>
                </a:ext>
              </a:extLst>
            </p:cNvPr>
            <p:cNvGrpSpPr/>
            <p:nvPr/>
          </p:nvGrpSpPr>
          <p:grpSpPr>
            <a:xfrm>
              <a:off x="99438" y="2593596"/>
              <a:ext cx="1201114" cy="293150"/>
              <a:chOff x="5899310" y="3546542"/>
              <a:chExt cx="1201114" cy="293150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62F1686-E724-494C-8C4B-FA09E7626B84}"/>
                  </a:ext>
                </a:extLst>
              </p:cNvPr>
              <p:cNvSpPr/>
              <p:nvPr/>
            </p:nvSpPr>
            <p:spPr>
              <a:xfrm>
                <a:off x="5899310" y="3546542"/>
                <a:ext cx="1049044" cy="2931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400" dirty="0">
                    <a:solidFill>
                      <a:schemeClr val="bg2">
                        <a:lumMod val="25000"/>
                      </a:schemeClr>
                    </a:solidFill>
                  </a:rPr>
                  <a:t>SP</a:t>
                </a:r>
              </a:p>
            </p:txBody>
          </p: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24F824DE-EC8A-0F47-A8CA-693487838FDE}"/>
                  </a:ext>
                </a:extLst>
              </p:cNvPr>
              <p:cNvCxnSpPr/>
              <p:nvPr/>
            </p:nvCxnSpPr>
            <p:spPr>
              <a:xfrm>
                <a:off x="6900063" y="3692890"/>
                <a:ext cx="200361" cy="22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7E9FD98-5427-C647-A3EC-6F6B521576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679" t="15719" r="52042" b="76857"/>
            <a:stretch/>
          </p:blipFill>
          <p:spPr>
            <a:xfrm>
              <a:off x="1349432" y="2010177"/>
              <a:ext cx="1738013" cy="660646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EF342EE-9091-7B41-81C8-D73DA8703B69}"/>
                </a:ext>
              </a:extLst>
            </p:cNvPr>
            <p:cNvCxnSpPr/>
            <p:nvPr/>
          </p:nvCxnSpPr>
          <p:spPr>
            <a:xfrm flipV="1">
              <a:off x="1220699" y="2007049"/>
              <a:ext cx="1952448" cy="864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26B9388-2F2B-F94B-B2A5-D36C474AA8C0}"/>
                </a:ext>
              </a:extLst>
            </p:cNvPr>
            <p:cNvGrpSpPr/>
            <p:nvPr/>
          </p:nvGrpSpPr>
          <p:grpSpPr>
            <a:xfrm>
              <a:off x="3138088" y="2101714"/>
              <a:ext cx="1468693" cy="530352"/>
              <a:chOff x="4090147" y="4985830"/>
              <a:chExt cx="1468693" cy="530352"/>
            </a:xfrm>
          </p:grpSpPr>
          <p:sp>
            <p:nvSpPr>
              <p:cNvPr id="57" name="Right Brace 56">
                <a:extLst>
                  <a:ext uri="{FF2B5EF4-FFF2-40B4-BE49-F238E27FC236}">
                    <a16:creationId xmlns:a16="http://schemas.microsoft.com/office/drawing/2014/main" id="{245B7C20-D89B-B847-8626-8F3A4A5EB6CE}"/>
                  </a:ext>
                </a:extLst>
              </p:cNvPr>
              <p:cNvSpPr/>
              <p:nvPr/>
            </p:nvSpPr>
            <p:spPr>
              <a:xfrm>
                <a:off x="4090147" y="4985830"/>
                <a:ext cx="171789" cy="530352"/>
              </a:xfrm>
              <a:prstGeom prst="rightBrace">
                <a:avLst>
                  <a:gd name="adj1" fmla="val 46889"/>
                  <a:gd name="adj2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Rectangle 10">
                <a:extLst>
                  <a:ext uri="{FF2B5EF4-FFF2-40B4-BE49-F238E27FC236}">
                    <a16:creationId xmlns:a16="http://schemas.microsoft.com/office/drawing/2014/main" id="{410ACA19-C08E-B745-A822-8E3AE7C32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1936" y="4985830"/>
                <a:ext cx="1296904" cy="381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/>
              <a:lstStyle/>
              <a:p>
                <a:pPr marL="9525" indent="-9525">
                  <a:spcBef>
                    <a:spcPct val="60000"/>
                  </a:spcBef>
                  <a:spcAft>
                    <a:spcPct val="70000"/>
                  </a:spcAft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200" dirty="0">
                    <a:latin typeface="Times New Roman"/>
                    <a:cs typeface="Times New Roman"/>
                  </a:rPr>
                  <a:t>working stack</a:t>
                </a:r>
                <a:br>
                  <a:rPr lang="en-US" sz="1200" dirty="0">
                    <a:latin typeface="Times New Roman"/>
                    <a:cs typeface="Times New Roman"/>
                  </a:rPr>
                </a:br>
                <a:r>
                  <a:rPr lang="en-US" sz="1200" dirty="0">
                    <a:latin typeface="Times New Roman"/>
                    <a:cs typeface="Times New Roman"/>
                  </a:rPr>
                  <a:t>of the caller</a:t>
                </a: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EBB720C-5312-324B-BB39-A3FC6EA03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72" y="1254395"/>
              <a:ext cx="4206501" cy="838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algn="ctr">
                <a:spcBef>
                  <a:spcPts val="3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/>
                  <a:cs typeface="Times New Roman"/>
                </a:rPr>
                <a:t>The caller is running,</a:t>
              </a:r>
            </a:p>
            <a:p>
              <a:pPr algn="ctr">
                <a:spcBef>
                  <a:spcPts val="3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/>
                  <a:cs typeface="Times New Roman"/>
                </a:rPr>
                <a:t>doing various things</a:t>
              </a:r>
            </a:p>
          </p:txBody>
        </p:sp>
        <p:sp>
          <p:nvSpPr>
            <p:cNvPr id="3" name="Rounded Rectangular Callout 2">
              <a:extLst>
                <a:ext uri="{FF2B5EF4-FFF2-40B4-BE49-F238E27FC236}">
                  <a16:creationId xmlns:a16="http://schemas.microsoft.com/office/drawing/2014/main" id="{A63A260F-293E-1947-9635-7D4B2FC2C683}"/>
                </a:ext>
              </a:extLst>
            </p:cNvPr>
            <p:cNvSpPr/>
            <p:nvPr/>
          </p:nvSpPr>
          <p:spPr>
            <a:xfrm>
              <a:off x="1559990" y="2761127"/>
              <a:ext cx="1273865" cy="275988"/>
            </a:xfrm>
            <a:prstGeom prst="wedgeRoundRectCallout">
              <a:avLst>
                <a:gd name="adj1" fmla="val -13479"/>
                <a:gd name="adj2" fmla="val -3461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global stack</a:t>
              </a: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3DFDB471-A379-8EB5-1CF9-980B72C5E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Implementing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 function / return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223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A118727-F113-D446-830F-97925C79E4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79" t="15719" r="52042" b="76857"/>
          <a:stretch/>
        </p:blipFill>
        <p:spPr>
          <a:xfrm>
            <a:off x="1349432" y="2010177"/>
            <a:ext cx="1738013" cy="66064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EF342EE-9091-7B41-81C8-D73DA8703B69}"/>
              </a:ext>
            </a:extLst>
          </p:cNvPr>
          <p:cNvCxnSpPr/>
          <p:nvPr/>
        </p:nvCxnSpPr>
        <p:spPr>
          <a:xfrm flipV="1">
            <a:off x="1220699" y="2007049"/>
            <a:ext cx="1952448" cy="86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26B9388-2F2B-F94B-B2A5-D36C474AA8C0}"/>
              </a:ext>
            </a:extLst>
          </p:cNvPr>
          <p:cNvGrpSpPr/>
          <p:nvPr/>
        </p:nvGrpSpPr>
        <p:grpSpPr>
          <a:xfrm>
            <a:off x="3138088" y="2101714"/>
            <a:ext cx="1468693" cy="530352"/>
            <a:chOff x="4090147" y="4985830"/>
            <a:chExt cx="1468693" cy="530352"/>
          </a:xfrm>
        </p:grpSpPr>
        <p:sp>
          <p:nvSpPr>
            <p:cNvPr id="57" name="Right Brace 56">
              <a:extLst>
                <a:ext uri="{FF2B5EF4-FFF2-40B4-BE49-F238E27FC236}">
                  <a16:creationId xmlns:a16="http://schemas.microsoft.com/office/drawing/2014/main" id="{245B7C20-D89B-B847-8626-8F3A4A5EB6CE}"/>
                </a:ext>
              </a:extLst>
            </p:cNvPr>
            <p:cNvSpPr/>
            <p:nvPr/>
          </p:nvSpPr>
          <p:spPr>
            <a:xfrm>
              <a:off x="4090147" y="4985830"/>
              <a:ext cx="171789" cy="530352"/>
            </a:xfrm>
            <a:prstGeom prst="rightBrace">
              <a:avLst>
                <a:gd name="adj1" fmla="val 46889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10">
              <a:extLst>
                <a:ext uri="{FF2B5EF4-FFF2-40B4-BE49-F238E27FC236}">
                  <a16:creationId xmlns:a16="http://schemas.microsoft.com/office/drawing/2014/main" id="{410ACA19-C08E-B745-A822-8E3AE7C32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1936" y="4985830"/>
              <a:ext cx="1296904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9525" indent="-9525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Times New Roman"/>
                  <a:cs typeface="Times New Roman"/>
                </a:rPr>
                <a:t>working stack</a:t>
              </a:r>
              <a:br>
                <a:rPr lang="en-US" sz="1200" dirty="0">
                  <a:latin typeface="Times New Roman"/>
                  <a:cs typeface="Times New Roman"/>
                </a:rPr>
              </a:br>
              <a:r>
                <a:rPr lang="en-US" sz="1200" dirty="0">
                  <a:latin typeface="Times New Roman"/>
                  <a:cs typeface="Times New Roman"/>
                </a:rPr>
                <a:t>of the caller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326FB72-88BF-F846-9383-0038272685F4}"/>
              </a:ext>
            </a:extLst>
          </p:cNvPr>
          <p:cNvGrpSpPr/>
          <p:nvPr/>
        </p:nvGrpSpPr>
        <p:grpSpPr>
          <a:xfrm>
            <a:off x="99438" y="2593596"/>
            <a:ext cx="1201114" cy="293150"/>
            <a:chOff x="5899310" y="3546542"/>
            <a:chExt cx="1201114" cy="29315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2F1686-E724-494C-8C4B-FA09E7626B84}"/>
                </a:ext>
              </a:extLst>
            </p:cNvPr>
            <p:cNvSpPr/>
            <p:nvPr/>
          </p:nvSpPr>
          <p:spPr>
            <a:xfrm>
              <a:off x="5899310" y="3546542"/>
              <a:ext cx="1049044" cy="29315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SP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4F824DE-EC8A-0F47-A8CA-693487838FDE}"/>
                </a:ext>
              </a:extLst>
            </p:cNvPr>
            <p:cNvCxnSpPr/>
            <p:nvPr/>
          </p:nvCxnSpPr>
          <p:spPr>
            <a:xfrm>
              <a:off x="6900063" y="3692890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EBB720C-5312-324B-BB39-A3FC6EA03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72" y="1254395"/>
            <a:ext cx="4206501" cy="838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ctr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The caller prepares to call another function;</a:t>
            </a:r>
          </a:p>
          <a:p>
            <a:pPr algn="ctr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It pushes 0 or more arguments onto the stack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21DC5443-ACED-7C7D-BAC2-06E2EBAD0840}"/>
              </a:ext>
            </a:extLst>
          </p:cNvPr>
          <p:cNvSpPr/>
          <p:nvPr/>
        </p:nvSpPr>
        <p:spPr>
          <a:xfrm>
            <a:off x="1559990" y="2761127"/>
            <a:ext cx="1273865" cy="275988"/>
          </a:xfrm>
          <a:prstGeom prst="wedgeRoundRectCallout">
            <a:avLst>
              <a:gd name="adj1" fmla="val -13479"/>
              <a:gd name="adj2" fmla="val -346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global stack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91C4CC4-F20E-56F6-1DC0-11396AFE5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Implementing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 function / return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8057471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C7E9FD98-5427-C647-A3EC-6F6B521576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79" t="15719" r="52042" b="70270"/>
          <a:stretch/>
        </p:blipFill>
        <p:spPr>
          <a:xfrm>
            <a:off x="1349432" y="2010176"/>
            <a:ext cx="1738013" cy="1246621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EF342EE-9091-7B41-81C8-D73DA8703B69}"/>
              </a:ext>
            </a:extLst>
          </p:cNvPr>
          <p:cNvCxnSpPr/>
          <p:nvPr/>
        </p:nvCxnSpPr>
        <p:spPr>
          <a:xfrm flipV="1">
            <a:off x="1220699" y="2007049"/>
            <a:ext cx="1952448" cy="86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A2ACDF4-11B1-2144-AB05-A852C0CC0963}"/>
              </a:ext>
            </a:extLst>
          </p:cNvPr>
          <p:cNvGrpSpPr/>
          <p:nvPr/>
        </p:nvGrpSpPr>
        <p:grpSpPr>
          <a:xfrm>
            <a:off x="3138572" y="2682286"/>
            <a:ext cx="1346348" cy="591791"/>
            <a:chOff x="7606210" y="2683438"/>
            <a:chExt cx="1346348" cy="591791"/>
          </a:xfrm>
        </p:grpSpPr>
        <p:sp>
          <p:nvSpPr>
            <p:cNvPr id="54" name="Right Brace 53">
              <a:extLst>
                <a:ext uri="{FF2B5EF4-FFF2-40B4-BE49-F238E27FC236}">
                  <a16:creationId xmlns:a16="http://schemas.microsoft.com/office/drawing/2014/main" id="{C11D14CB-844E-564B-ABF9-A75F47C5D095}"/>
                </a:ext>
              </a:extLst>
            </p:cNvPr>
            <p:cNvSpPr/>
            <p:nvPr/>
          </p:nvSpPr>
          <p:spPr>
            <a:xfrm>
              <a:off x="7606210" y="2683438"/>
              <a:ext cx="171789" cy="591791"/>
            </a:xfrm>
            <a:prstGeom prst="rightBrace">
              <a:avLst>
                <a:gd name="adj1" fmla="val 46889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10">
              <a:extLst>
                <a:ext uri="{FF2B5EF4-FFF2-40B4-BE49-F238E27FC236}">
                  <a16:creationId xmlns:a16="http://schemas.microsoft.com/office/drawing/2014/main" id="{2AA614AD-6397-0148-97DE-79792DE73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0643" y="2815060"/>
              <a:ext cx="119191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i="1" dirty="0">
                  <a:latin typeface="Times New Roman"/>
                  <a:cs typeface="Times New Roman"/>
                </a:rPr>
                <a:t>nArgs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26B9388-2F2B-F94B-B2A5-D36C474AA8C0}"/>
              </a:ext>
            </a:extLst>
          </p:cNvPr>
          <p:cNvGrpSpPr/>
          <p:nvPr/>
        </p:nvGrpSpPr>
        <p:grpSpPr>
          <a:xfrm>
            <a:off x="3138088" y="2101714"/>
            <a:ext cx="1468693" cy="530352"/>
            <a:chOff x="4090147" y="4985830"/>
            <a:chExt cx="1468693" cy="530352"/>
          </a:xfrm>
        </p:grpSpPr>
        <p:sp>
          <p:nvSpPr>
            <p:cNvPr id="57" name="Right Brace 56">
              <a:extLst>
                <a:ext uri="{FF2B5EF4-FFF2-40B4-BE49-F238E27FC236}">
                  <a16:creationId xmlns:a16="http://schemas.microsoft.com/office/drawing/2014/main" id="{245B7C20-D89B-B847-8626-8F3A4A5EB6CE}"/>
                </a:ext>
              </a:extLst>
            </p:cNvPr>
            <p:cNvSpPr/>
            <p:nvPr/>
          </p:nvSpPr>
          <p:spPr>
            <a:xfrm>
              <a:off x="4090147" y="4985830"/>
              <a:ext cx="171789" cy="530352"/>
            </a:xfrm>
            <a:prstGeom prst="rightBrace">
              <a:avLst>
                <a:gd name="adj1" fmla="val 46889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10">
              <a:extLst>
                <a:ext uri="{FF2B5EF4-FFF2-40B4-BE49-F238E27FC236}">
                  <a16:creationId xmlns:a16="http://schemas.microsoft.com/office/drawing/2014/main" id="{410ACA19-C08E-B745-A822-8E3AE7C32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1936" y="4985830"/>
              <a:ext cx="1296904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9525" indent="-9525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Times New Roman"/>
                  <a:cs typeface="Times New Roman"/>
                </a:rPr>
                <a:t>working stack</a:t>
              </a:r>
              <a:br>
                <a:rPr lang="en-US" sz="1200" dirty="0">
                  <a:latin typeface="Times New Roman"/>
                  <a:cs typeface="Times New Roman"/>
                </a:rPr>
              </a:br>
              <a:r>
                <a:rPr lang="en-US" sz="1200" dirty="0">
                  <a:latin typeface="Times New Roman"/>
                  <a:cs typeface="Times New Roman"/>
                </a:rPr>
                <a:t>of the caller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326FB72-88BF-F846-9383-0038272685F4}"/>
              </a:ext>
            </a:extLst>
          </p:cNvPr>
          <p:cNvGrpSpPr/>
          <p:nvPr/>
        </p:nvGrpSpPr>
        <p:grpSpPr>
          <a:xfrm>
            <a:off x="99438" y="3242954"/>
            <a:ext cx="1201114" cy="293150"/>
            <a:chOff x="5899310" y="3546542"/>
            <a:chExt cx="1201114" cy="29315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2F1686-E724-494C-8C4B-FA09E7626B84}"/>
                </a:ext>
              </a:extLst>
            </p:cNvPr>
            <p:cNvSpPr/>
            <p:nvPr/>
          </p:nvSpPr>
          <p:spPr>
            <a:xfrm>
              <a:off x="5899310" y="3546542"/>
              <a:ext cx="1049044" cy="29315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SP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4F824DE-EC8A-0F47-A8CA-693487838FDE}"/>
                </a:ext>
              </a:extLst>
            </p:cNvPr>
            <p:cNvCxnSpPr/>
            <p:nvPr/>
          </p:nvCxnSpPr>
          <p:spPr>
            <a:xfrm>
              <a:off x="6900063" y="3692890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2C3DD3D-E230-0642-9F0C-7E75CB59F9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72" y="1254395"/>
            <a:ext cx="4206501" cy="838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ctr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The caller prepares to call another function;</a:t>
            </a:r>
          </a:p>
          <a:p>
            <a:pPr algn="ctr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It pushes 0 or more arguments onto the stack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BEE48CC5-9278-D71B-B055-ADE0D10F7688}"/>
              </a:ext>
            </a:extLst>
          </p:cNvPr>
          <p:cNvSpPr/>
          <p:nvPr/>
        </p:nvSpPr>
        <p:spPr>
          <a:xfrm>
            <a:off x="1559990" y="3356875"/>
            <a:ext cx="1273865" cy="275988"/>
          </a:xfrm>
          <a:prstGeom prst="wedgeRoundRectCallout">
            <a:avLst>
              <a:gd name="adj1" fmla="val -13479"/>
              <a:gd name="adj2" fmla="val -346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global stack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E37BEBB-2B99-6445-D751-ADA0C36A8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Implementing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 function / return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4168185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C7E9FD98-5427-C647-A3EC-6F6B521576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79" t="15719" r="52042" b="70270"/>
          <a:stretch/>
        </p:blipFill>
        <p:spPr>
          <a:xfrm>
            <a:off x="1349432" y="2010176"/>
            <a:ext cx="1738013" cy="1246621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EF342EE-9091-7B41-81C8-D73DA8703B69}"/>
              </a:ext>
            </a:extLst>
          </p:cNvPr>
          <p:cNvCxnSpPr/>
          <p:nvPr/>
        </p:nvCxnSpPr>
        <p:spPr>
          <a:xfrm flipV="1">
            <a:off x="1220699" y="2007049"/>
            <a:ext cx="1952448" cy="86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A2ACDF4-11B1-2144-AB05-A852C0CC0963}"/>
              </a:ext>
            </a:extLst>
          </p:cNvPr>
          <p:cNvGrpSpPr/>
          <p:nvPr/>
        </p:nvGrpSpPr>
        <p:grpSpPr>
          <a:xfrm>
            <a:off x="3138572" y="2682286"/>
            <a:ext cx="1346348" cy="591791"/>
            <a:chOff x="7606210" y="2683438"/>
            <a:chExt cx="1346348" cy="591791"/>
          </a:xfrm>
        </p:grpSpPr>
        <p:sp>
          <p:nvSpPr>
            <p:cNvPr id="54" name="Right Brace 53">
              <a:extLst>
                <a:ext uri="{FF2B5EF4-FFF2-40B4-BE49-F238E27FC236}">
                  <a16:creationId xmlns:a16="http://schemas.microsoft.com/office/drawing/2014/main" id="{C11D14CB-844E-564B-ABF9-A75F47C5D095}"/>
                </a:ext>
              </a:extLst>
            </p:cNvPr>
            <p:cNvSpPr/>
            <p:nvPr/>
          </p:nvSpPr>
          <p:spPr>
            <a:xfrm>
              <a:off x="7606210" y="2683438"/>
              <a:ext cx="171789" cy="591791"/>
            </a:xfrm>
            <a:prstGeom prst="rightBrace">
              <a:avLst>
                <a:gd name="adj1" fmla="val 46889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10">
              <a:extLst>
                <a:ext uri="{FF2B5EF4-FFF2-40B4-BE49-F238E27FC236}">
                  <a16:creationId xmlns:a16="http://schemas.microsoft.com/office/drawing/2014/main" id="{2AA614AD-6397-0148-97DE-79792DE73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0643" y="2815060"/>
              <a:ext cx="119191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i="1" dirty="0">
                  <a:latin typeface="Times New Roman"/>
                  <a:cs typeface="Times New Roman"/>
                </a:rPr>
                <a:t>nArgs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26B9388-2F2B-F94B-B2A5-D36C474AA8C0}"/>
              </a:ext>
            </a:extLst>
          </p:cNvPr>
          <p:cNvGrpSpPr/>
          <p:nvPr/>
        </p:nvGrpSpPr>
        <p:grpSpPr>
          <a:xfrm>
            <a:off x="3138088" y="2101714"/>
            <a:ext cx="1468693" cy="530352"/>
            <a:chOff x="4090147" y="4985830"/>
            <a:chExt cx="1468693" cy="530352"/>
          </a:xfrm>
        </p:grpSpPr>
        <p:sp>
          <p:nvSpPr>
            <p:cNvPr id="57" name="Right Brace 56">
              <a:extLst>
                <a:ext uri="{FF2B5EF4-FFF2-40B4-BE49-F238E27FC236}">
                  <a16:creationId xmlns:a16="http://schemas.microsoft.com/office/drawing/2014/main" id="{245B7C20-D89B-B847-8626-8F3A4A5EB6CE}"/>
                </a:ext>
              </a:extLst>
            </p:cNvPr>
            <p:cNvSpPr/>
            <p:nvPr/>
          </p:nvSpPr>
          <p:spPr>
            <a:xfrm>
              <a:off x="4090147" y="4985830"/>
              <a:ext cx="171789" cy="530352"/>
            </a:xfrm>
            <a:prstGeom prst="rightBrace">
              <a:avLst>
                <a:gd name="adj1" fmla="val 46889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10">
              <a:extLst>
                <a:ext uri="{FF2B5EF4-FFF2-40B4-BE49-F238E27FC236}">
                  <a16:creationId xmlns:a16="http://schemas.microsoft.com/office/drawing/2014/main" id="{410ACA19-C08E-B745-A822-8E3AE7C32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1936" y="4985830"/>
              <a:ext cx="1296904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9525" indent="-9525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Times New Roman"/>
                  <a:cs typeface="Times New Roman"/>
                </a:rPr>
                <a:t>working stack</a:t>
              </a:r>
              <a:br>
                <a:rPr lang="en-US" sz="1200" dirty="0">
                  <a:latin typeface="Times New Roman"/>
                  <a:cs typeface="Times New Roman"/>
                </a:rPr>
              </a:br>
              <a:r>
                <a:rPr lang="en-US" sz="1200" dirty="0">
                  <a:latin typeface="Times New Roman"/>
                  <a:cs typeface="Times New Roman"/>
                </a:rPr>
                <a:t>of the caller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326FB72-88BF-F846-9383-0038272685F4}"/>
              </a:ext>
            </a:extLst>
          </p:cNvPr>
          <p:cNvGrpSpPr/>
          <p:nvPr/>
        </p:nvGrpSpPr>
        <p:grpSpPr>
          <a:xfrm>
            <a:off x="99438" y="3242954"/>
            <a:ext cx="1201114" cy="293150"/>
            <a:chOff x="5899310" y="3546542"/>
            <a:chExt cx="1201114" cy="29315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2F1686-E724-494C-8C4B-FA09E7626B84}"/>
                </a:ext>
              </a:extLst>
            </p:cNvPr>
            <p:cNvSpPr/>
            <p:nvPr/>
          </p:nvSpPr>
          <p:spPr>
            <a:xfrm>
              <a:off x="5899310" y="3546542"/>
              <a:ext cx="1049044" cy="29315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SP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4F824DE-EC8A-0F47-A8CA-693487838FDE}"/>
                </a:ext>
              </a:extLst>
            </p:cNvPr>
            <p:cNvCxnSpPr/>
            <p:nvPr/>
          </p:nvCxnSpPr>
          <p:spPr>
            <a:xfrm>
              <a:off x="6900063" y="3692890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EBB720C-5312-324B-BB39-A3FC6EA03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72" y="1254395"/>
            <a:ext cx="4206501" cy="838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ctr">
              <a:lnSpc>
                <a:spcPts val="2180"/>
              </a:lnSpc>
              <a:spcBef>
                <a:spcPts val="9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The caller says:</a:t>
            </a:r>
          </a:p>
          <a:p>
            <a:pPr algn="ctr"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Consolas"/>
                <a:cs typeface="Consolas"/>
              </a:rPr>
              <a:t>call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functionName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nArgs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65681D-ABCA-004C-8D83-0B898ADD41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8659" y="1018721"/>
            <a:ext cx="3956856" cy="172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600" u="sng" dirty="0">
                <a:solidFill>
                  <a:srgbClr val="000000"/>
                </a:solidFill>
                <a:latin typeface="Times New Roman"/>
                <a:cs typeface="Times New Roman"/>
              </a:rPr>
              <a:t>Handling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call</a:t>
            </a:r>
            <a:r>
              <a:rPr lang="en-US" sz="1200" dirty="0">
                <a:latin typeface="Arial"/>
                <a:cs typeface="Arial"/>
              </a:rPr>
              <a:t> </a:t>
            </a:r>
            <a:r>
              <a:rPr lang="en-US" sz="1200" i="1" dirty="0">
                <a:latin typeface="Times New Roman"/>
                <a:cs typeface="Times New Roman"/>
              </a:rPr>
              <a:t>functionName</a:t>
            </a:r>
            <a:r>
              <a:rPr lang="en-US" sz="1200" dirty="0">
                <a:latin typeface="Arial"/>
                <a:cs typeface="Arial"/>
              </a:rPr>
              <a:t> </a:t>
            </a:r>
            <a:r>
              <a:rPr lang="en-US" sz="1200" i="1" dirty="0">
                <a:latin typeface="Times New Roman"/>
                <a:cs typeface="Times New Roman"/>
              </a:rPr>
              <a:t>nArgs</a:t>
            </a:r>
          </a:p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We have to: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8B5A6DF6-4CDA-0803-F7CA-6D9D47497B70}"/>
              </a:ext>
            </a:extLst>
          </p:cNvPr>
          <p:cNvSpPr/>
          <p:nvPr/>
        </p:nvSpPr>
        <p:spPr>
          <a:xfrm>
            <a:off x="1559990" y="3356875"/>
            <a:ext cx="1273865" cy="275988"/>
          </a:xfrm>
          <a:prstGeom prst="wedgeRoundRectCallout">
            <a:avLst>
              <a:gd name="adj1" fmla="val -13479"/>
              <a:gd name="adj2" fmla="val -346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global stack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9C34E0-AF64-D5A0-D513-496C19D95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Implementing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 function / return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42029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C7E9FD98-5427-C647-A3EC-6F6B521576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79" t="15719" r="52042" b="70270"/>
          <a:stretch/>
        </p:blipFill>
        <p:spPr>
          <a:xfrm>
            <a:off x="1349432" y="2010176"/>
            <a:ext cx="1738013" cy="1246621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EF342EE-9091-7B41-81C8-D73DA8703B69}"/>
              </a:ext>
            </a:extLst>
          </p:cNvPr>
          <p:cNvCxnSpPr/>
          <p:nvPr/>
        </p:nvCxnSpPr>
        <p:spPr>
          <a:xfrm flipV="1">
            <a:off x="1220699" y="2007049"/>
            <a:ext cx="1952448" cy="86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A2ACDF4-11B1-2144-AB05-A852C0CC0963}"/>
              </a:ext>
            </a:extLst>
          </p:cNvPr>
          <p:cNvGrpSpPr/>
          <p:nvPr/>
        </p:nvGrpSpPr>
        <p:grpSpPr>
          <a:xfrm>
            <a:off x="3138572" y="2682286"/>
            <a:ext cx="1346348" cy="591791"/>
            <a:chOff x="7606210" y="2683438"/>
            <a:chExt cx="1346348" cy="591791"/>
          </a:xfrm>
        </p:grpSpPr>
        <p:sp>
          <p:nvSpPr>
            <p:cNvPr id="54" name="Right Brace 53">
              <a:extLst>
                <a:ext uri="{FF2B5EF4-FFF2-40B4-BE49-F238E27FC236}">
                  <a16:creationId xmlns:a16="http://schemas.microsoft.com/office/drawing/2014/main" id="{C11D14CB-844E-564B-ABF9-A75F47C5D095}"/>
                </a:ext>
              </a:extLst>
            </p:cNvPr>
            <p:cNvSpPr/>
            <p:nvPr/>
          </p:nvSpPr>
          <p:spPr>
            <a:xfrm>
              <a:off x="7606210" y="2683438"/>
              <a:ext cx="171789" cy="591791"/>
            </a:xfrm>
            <a:prstGeom prst="rightBrace">
              <a:avLst>
                <a:gd name="adj1" fmla="val 46889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10">
              <a:extLst>
                <a:ext uri="{FF2B5EF4-FFF2-40B4-BE49-F238E27FC236}">
                  <a16:creationId xmlns:a16="http://schemas.microsoft.com/office/drawing/2014/main" id="{2AA614AD-6397-0148-97DE-79792DE73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0643" y="2815060"/>
              <a:ext cx="119191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i="1" dirty="0">
                  <a:latin typeface="Times New Roman"/>
                  <a:cs typeface="Times New Roman"/>
                </a:rPr>
                <a:t>nArgs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26B9388-2F2B-F94B-B2A5-D36C474AA8C0}"/>
              </a:ext>
            </a:extLst>
          </p:cNvPr>
          <p:cNvGrpSpPr/>
          <p:nvPr/>
        </p:nvGrpSpPr>
        <p:grpSpPr>
          <a:xfrm>
            <a:off x="3138088" y="2101714"/>
            <a:ext cx="1468693" cy="530352"/>
            <a:chOff x="4090147" y="4985830"/>
            <a:chExt cx="1468693" cy="530352"/>
          </a:xfrm>
        </p:grpSpPr>
        <p:sp>
          <p:nvSpPr>
            <p:cNvPr id="57" name="Right Brace 56">
              <a:extLst>
                <a:ext uri="{FF2B5EF4-FFF2-40B4-BE49-F238E27FC236}">
                  <a16:creationId xmlns:a16="http://schemas.microsoft.com/office/drawing/2014/main" id="{245B7C20-D89B-B847-8626-8F3A4A5EB6CE}"/>
                </a:ext>
              </a:extLst>
            </p:cNvPr>
            <p:cNvSpPr/>
            <p:nvPr/>
          </p:nvSpPr>
          <p:spPr>
            <a:xfrm>
              <a:off x="4090147" y="4985830"/>
              <a:ext cx="171789" cy="530352"/>
            </a:xfrm>
            <a:prstGeom prst="rightBrace">
              <a:avLst>
                <a:gd name="adj1" fmla="val 46889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10">
              <a:extLst>
                <a:ext uri="{FF2B5EF4-FFF2-40B4-BE49-F238E27FC236}">
                  <a16:creationId xmlns:a16="http://schemas.microsoft.com/office/drawing/2014/main" id="{410ACA19-C08E-B745-A822-8E3AE7C32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1936" y="4985830"/>
              <a:ext cx="1296904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9525" indent="-9525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Times New Roman"/>
                  <a:cs typeface="Times New Roman"/>
                </a:rPr>
                <a:t>working stack</a:t>
              </a:r>
              <a:br>
                <a:rPr lang="en-US" sz="1200" dirty="0">
                  <a:latin typeface="Times New Roman"/>
                  <a:cs typeface="Times New Roman"/>
                </a:rPr>
              </a:br>
              <a:r>
                <a:rPr lang="en-US" sz="1200" dirty="0">
                  <a:latin typeface="Times New Roman"/>
                  <a:cs typeface="Times New Roman"/>
                </a:rPr>
                <a:t>of the caller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326FB72-88BF-F846-9383-0038272685F4}"/>
              </a:ext>
            </a:extLst>
          </p:cNvPr>
          <p:cNvGrpSpPr/>
          <p:nvPr/>
        </p:nvGrpSpPr>
        <p:grpSpPr>
          <a:xfrm>
            <a:off x="99438" y="3242954"/>
            <a:ext cx="1201114" cy="293150"/>
            <a:chOff x="5899310" y="3546542"/>
            <a:chExt cx="1201114" cy="29315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2F1686-E724-494C-8C4B-FA09E7626B84}"/>
                </a:ext>
              </a:extLst>
            </p:cNvPr>
            <p:cNvSpPr/>
            <p:nvPr/>
          </p:nvSpPr>
          <p:spPr>
            <a:xfrm>
              <a:off x="5899310" y="3546542"/>
              <a:ext cx="1049044" cy="29315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SP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4F824DE-EC8A-0F47-A8CA-693487838FDE}"/>
                </a:ext>
              </a:extLst>
            </p:cNvPr>
            <p:cNvCxnSpPr/>
            <p:nvPr/>
          </p:nvCxnSpPr>
          <p:spPr>
            <a:xfrm>
              <a:off x="6900063" y="3692890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EBB720C-5312-324B-BB39-A3FC6EA03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72" y="1254395"/>
            <a:ext cx="4206501" cy="838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ctr">
              <a:lnSpc>
                <a:spcPts val="2180"/>
              </a:lnSpc>
              <a:spcBef>
                <a:spcPts val="9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The caller says:</a:t>
            </a:r>
          </a:p>
          <a:p>
            <a:pPr algn="ctr"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Consolas"/>
                <a:cs typeface="Consolas"/>
              </a:rPr>
              <a:t>call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functionName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nArgs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65681D-ABCA-004C-8D83-0B898ADD41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8659" y="1018721"/>
            <a:ext cx="3956856" cy="172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600" u="sng" dirty="0">
                <a:solidFill>
                  <a:srgbClr val="000000"/>
                </a:solidFill>
                <a:latin typeface="Times New Roman"/>
                <a:cs typeface="Times New Roman"/>
              </a:rPr>
              <a:t>Handling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call</a:t>
            </a:r>
            <a:r>
              <a:rPr lang="en-US" sz="1200" dirty="0">
                <a:latin typeface="Arial"/>
                <a:cs typeface="Arial"/>
              </a:rPr>
              <a:t> </a:t>
            </a:r>
            <a:r>
              <a:rPr lang="en-US" sz="1200" i="1" dirty="0">
                <a:latin typeface="Times New Roman"/>
                <a:cs typeface="Times New Roman"/>
              </a:rPr>
              <a:t>functionName</a:t>
            </a:r>
            <a:r>
              <a:rPr lang="en-US" sz="1200" dirty="0">
                <a:latin typeface="Arial"/>
                <a:cs typeface="Arial"/>
              </a:rPr>
              <a:t> </a:t>
            </a:r>
            <a:r>
              <a:rPr lang="en-US" sz="1200" i="1" dirty="0">
                <a:latin typeface="Times New Roman"/>
                <a:cs typeface="Times New Roman"/>
              </a:rPr>
              <a:t>nArgs</a:t>
            </a:r>
          </a:p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We have to:</a:t>
            </a:r>
          </a:p>
          <a:p>
            <a:pPr marL="223838" indent="-223838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Save the return address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0CADF342-2C01-FB49-8742-6516CC702F2D}"/>
              </a:ext>
            </a:extLst>
          </p:cNvPr>
          <p:cNvSpPr/>
          <p:nvPr/>
        </p:nvSpPr>
        <p:spPr>
          <a:xfrm>
            <a:off x="6206547" y="2292214"/>
            <a:ext cx="1997653" cy="941816"/>
          </a:xfrm>
          <a:prstGeom prst="wedgeRoundRectCallout">
            <a:avLst>
              <a:gd name="adj1" fmla="val -49783"/>
              <a:gd name="adj2" fmla="val -9280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36000" rtlCol="0" anchor="ctr"/>
          <a:lstStyle/>
          <a:p>
            <a:pPr>
              <a:spcBef>
                <a:spcPts val="12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The address within the code to which we want to return when the callee terminates its execution</a:t>
            </a:r>
            <a:endParaRPr lang="en-US" sz="1400" b="1" i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FA3B88E3-DAE3-0809-9571-5FECD4A66A25}"/>
              </a:ext>
            </a:extLst>
          </p:cNvPr>
          <p:cNvSpPr/>
          <p:nvPr/>
        </p:nvSpPr>
        <p:spPr>
          <a:xfrm>
            <a:off x="1559990" y="3356875"/>
            <a:ext cx="1273865" cy="275988"/>
          </a:xfrm>
          <a:prstGeom prst="wedgeRoundRectCallout">
            <a:avLst>
              <a:gd name="adj1" fmla="val -13479"/>
              <a:gd name="adj2" fmla="val -346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global stack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910F8B-2EDB-D08F-2DC3-43F90D673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Implementing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 function / return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955401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C7E9FD98-5427-C647-A3EC-6F6B521576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79" t="15719" r="52042" b="68009"/>
          <a:stretch/>
        </p:blipFill>
        <p:spPr>
          <a:xfrm>
            <a:off x="1349432" y="2010176"/>
            <a:ext cx="1738013" cy="1447768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EF342EE-9091-7B41-81C8-D73DA8703B69}"/>
              </a:ext>
            </a:extLst>
          </p:cNvPr>
          <p:cNvCxnSpPr/>
          <p:nvPr/>
        </p:nvCxnSpPr>
        <p:spPr>
          <a:xfrm flipV="1">
            <a:off x="1220699" y="2007049"/>
            <a:ext cx="1952448" cy="86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A2ACDF4-11B1-2144-AB05-A852C0CC0963}"/>
              </a:ext>
            </a:extLst>
          </p:cNvPr>
          <p:cNvGrpSpPr/>
          <p:nvPr/>
        </p:nvGrpSpPr>
        <p:grpSpPr>
          <a:xfrm>
            <a:off x="3138572" y="2682286"/>
            <a:ext cx="1346348" cy="591791"/>
            <a:chOff x="7606210" y="2683438"/>
            <a:chExt cx="1346348" cy="591791"/>
          </a:xfrm>
        </p:grpSpPr>
        <p:sp>
          <p:nvSpPr>
            <p:cNvPr id="54" name="Right Brace 53">
              <a:extLst>
                <a:ext uri="{FF2B5EF4-FFF2-40B4-BE49-F238E27FC236}">
                  <a16:creationId xmlns:a16="http://schemas.microsoft.com/office/drawing/2014/main" id="{C11D14CB-844E-564B-ABF9-A75F47C5D095}"/>
                </a:ext>
              </a:extLst>
            </p:cNvPr>
            <p:cNvSpPr/>
            <p:nvPr/>
          </p:nvSpPr>
          <p:spPr>
            <a:xfrm>
              <a:off x="7606210" y="2683438"/>
              <a:ext cx="171789" cy="591791"/>
            </a:xfrm>
            <a:prstGeom prst="rightBrace">
              <a:avLst>
                <a:gd name="adj1" fmla="val 46889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10">
              <a:extLst>
                <a:ext uri="{FF2B5EF4-FFF2-40B4-BE49-F238E27FC236}">
                  <a16:creationId xmlns:a16="http://schemas.microsoft.com/office/drawing/2014/main" id="{2AA614AD-6397-0148-97DE-79792DE73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0643" y="2815060"/>
              <a:ext cx="119191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i="1" dirty="0">
                  <a:latin typeface="Times New Roman"/>
                  <a:cs typeface="Times New Roman"/>
                </a:rPr>
                <a:t>nArgs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26B9388-2F2B-F94B-B2A5-D36C474AA8C0}"/>
              </a:ext>
            </a:extLst>
          </p:cNvPr>
          <p:cNvGrpSpPr/>
          <p:nvPr/>
        </p:nvGrpSpPr>
        <p:grpSpPr>
          <a:xfrm>
            <a:off x="3138088" y="2101714"/>
            <a:ext cx="1468693" cy="530352"/>
            <a:chOff x="4090147" y="4985830"/>
            <a:chExt cx="1468693" cy="530352"/>
          </a:xfrm>
        </p:grpSpPr>
        <p:sp>
          <p:nvSpPr>
            <p:cNvPr id="57" name="Right Brace 56">
              <a:extLst>
                <a:ext uri="{FF2B5EF4-FFF2-40B4-BE49-F238E27FC236}">
                  <a16:creationId xmlns:a16="http://schemas.microsoft.com/office/drawing/2014/main" id="{245B7C20-D89B-B847-8626-8F3A4A5EB6CE}"/>
                </a:ext>
              </a:extLst>
            </p:cNvPr>
            <p:cNvSpPr/>
            <p:nvPr/>
          </p:nvSpPr>
          <p:spPr>
            <a:xfrm>
              <a:off x="4090147" y="4985830"/>
              <a:ext cx="171789" cy="530352"/>
            </a:xfrm>
            <a:prstGeom prst="rightBrace">
              <a:avLst>
                <a:gd name="adj1" fmla="val 46889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10">
              <a:extLst>
                <a:ext uri="{FF2B5EF4-FFF2-40B4-BE49-F238E27FC236}">
                  <a16:creationId xmlns:a16="http://schemas.microsoft.com/office/drawing/2014/main" id="{410ACA19-C08E-B745-A822-8E3AE7C32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1936" y="4985830"/>
              <a:ext cx="1296904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9525" indent="-9525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Times New Roman"/>
                  <a:cs typeface="Times New Roman"/>
                </a:rPr>
                <a:t>working stack</a:t>
              </a:r>
              <a:br>
                <a:rPr lang="en-US" sz="1200" dirty="0">
                  <a:latin typeface="Times New Roman"/>
                  <a:cs typeface="Times New Roman"/>
                </a:rPr>
              </a:br>
              <a:r>
                <a:rPr lang="en-US" sz="1200" dirty="0">
                  <a:latin typeface="Times New Roman"/>
                  <a:cs typeface="Times New Roman"/>
                </a:rPr>
                <a:t>of the caller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326FB72-88BF-F846-9383-0038272685F4}"/>
              </a:ext>
            </a:extLst>
          </p:cNvPr>
          <p:cNvGrpSpPr/>
          <p:nvPr/>
        </p:nvGrpSpPr>
        <p:grpSpPr>
          <a:xfrm>
            <a:off x="99438" y="3454986"/>
            <a:ext cx="1201114" cy="293150"/>
            <a:chOff x="5899310" y="3546542"/>
            <a:chExt cx="1201114" cy="29315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2F1686-E724-494C-8C4B-FA09E7626B84}"/>
                </a:ext>
              </a:extLst>
            </p:cNvPr>
            <p:cNvSpPr/>
            <p:nvPr/>
          </p:nvSpPr>
          <p:spPr>
            <a:xfrm>
              <a:off x="5899310" y="3546542"/>
              <a:ext cx="1049044" cy="29315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SP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4F824DE-EC8A-0F47-A8CA-693487838FDE}"/>
                </a:ext>
              </a:extLst>
            </p:cNvPr>
            <p:cNvCxnSpPr/>
            <p:nvPr/>
          </p:nvCxnSpPr>
          <p:spPr>
            <a:xfrm>
              <a:off x="6900063" y="3692890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EBB720C-5312-324B-BB39-A3FC6EA03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72" y="1254395"/>
            <a:ext cx="4206501" cy="838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ctr">
              <a:lnSpc>
                <a:spcPts val="2180"/>
              </a:lnSpc>
              <a:spcBef>
                <a:spcPts val="9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The caller says:</a:t>
            </a:r>
          </a:p>
          <a:p>
            <a:pPr algn="ctr"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Consolas"/>
                <a:cs typeface="Consolas"/>
              </a:rPr>
              <a:t>call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functionName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nArgs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65681D-ABCA-004C-8D83-0B898ADD41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8659" y="1018721"/>
            <a:ext cx="3956856" cy="172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600" u="sng" dirty="0">
                <a:solidFill>
                  <a:srgbClr val="000000"/>
                </a:solidFill>
                <a:latin typeface="Times New Roman"/>
                <a:cs typeface="Times New Roman"/>
              </a:rPr>
              <a:t>Handling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call</a:t>
            </a:r>
            <a:r>
              <a:rPr lang="en-US" sz="1200" dirty="0">
                <a:latin typeface="Arial"/>
                <a:cs typeface="Arial"/>
              </a:rPr>
              <a:t> </a:t>
            </a:r>
            <a:r>
              <a:rPr lang="en-US" sz="1200" i="1" dirty="0">
                <a:latin typeface="Times New Roman"/>
                <a:cs typeface="Times New Roman"/>
              </a:rPr>
              <a:t>functionName</a:t>
            </a:r>
            <a:r>
              <a:rPr lang="en-US" sz="1200" dirty="0">
                <a:latin typeface="Arial"/>
                <a:cs typeface="Arial"/>
              </a:rPr>
              <a:t> </a:t>
            </a:r>
            <a:r>
              <a:rPr lang="en-US" sz="1200" i="1" dirty="0">
                <a:latin typeface="Times New Roman"/>
                <a:cs typeface="Times New Roman"/>
              </a:rPr>
              <a:t>nArgs</a:t>
            </a:r>
          </a:p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We have to:</a:t>
            </a:r>
          </a:p>
          <a:p>
            <a:pPr marL="223838" indent="-223838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Save the return address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8114780A-27ED-D766-7454-6DE166889D75}"/>
              </a:ext>
            </a:extLst>
          </p:cNvPr>
          <p:cNvSpPr/>
          <p:nvPr/>
        </p:nvSpPr>
        <p:spPr>
          <a:xfrm>
            <a:off x="6206547" y="2292214"/>
            <a:ext cx="1997653" cy="941816"/>
          </a:xfrm>
          <a:prstGeom prst="wedgeRoundRectCallout">
            <a:avLst>
              <a:gd name="adj1" fmla="val -49783"/>
              <a:gd name="adj2" fmla="val -9280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36000" rtlCol="0" anchor="ctr"/>
          <a:lstStyle/>
          <a:p>
            <a:pPr>
              <a:spcBef>
                <a:spcPts val="12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The address within the code to which we want to return when the callee terminates its execution</a:t>
            </a:r>
            <a:endParaRPr lang="en-US" sz="1400" b="1" i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EEA94F51-BDE1-FFD5-8D56-28D542128F64}"/>
              </a:ext>
            </a:extLst>
          </p:cNvPr>
          <p:cNvSpPr/>
          <p:nvPr/>
        </p:nvSpPr>
        <p:spPr>
          <a:xfrm>
            <a:off x="1559990" y="3592407"/>
            <a:ext cx="1273865" cy="275988"/>
          </a:xfrm>
          <a:prstGeom prst="wedgeRoundRectCallout">
            <a:avLst>
              <a:gd name="adj1" fmla="val -13479"/>
              <a:gd name="adj2" fmla="val -346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global stack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461C8DD-CAA0-2956-17AC-B0D5DBDF7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Implementing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 function / return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9873851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C7E9FD98-5427-C647-A3EC-6F6B521576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79" t="15719" r="52042" b="68009"/>
          <a:stretch/>
        </p:blipFill>
        <p:spPr>
          <a:xfrm>
            <a:off x="1349432" y="2010176"/>
            <a:ext cx="1738013" cy="1447768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EF342EE-9091-7B41-81C8-D73DA8703B69}"/>
              </a:ext>
            </a:extLst>
          </p:cNvPr>
          <p:cNvCxnSpPr/>
          <p:nvPr/>
        </p:nvCxnSpPr>
        <p:spPr>
          <a:xfrm flipV="1">
            <a:off x="1220699" y="2007049"/>
            <a:ext cx="1952448" cy="86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A2ACDF4-11B1-2144-AB05-A852C0CC0963}"/>
              </a:ext>
            </a:extLst>
          </p:cNvPr>
          <p:cNvGrpSpPr/>
          <p:nvPr/>
        </p:nvGrpSpPr>
        <p:grpSpPr>
          <a:xfrm>
            <a:off x="3138572" y="2682286"/>
            <a:ext cx="1346348" cy="591791"/>
            <a:chOff x="7606210" y="2683438"/>
            <a:chExt cx="1346348" cy="591791"/>
          </a:xfrm>
        </p:grpSpPr>
        <p:sp>
          <p:nvSpPr>
            <p:cNvPr id="54" name="Right Brace 53">
              <a:extLst>
                <a:ext uri="{FF2B5EF4-FFF2-40B4-BE49-F238E27FC236}">
                  <a16:creationId xmlns:a16="http://schemas.microsoft.com/office/drawing/2014/main" id="{C11D14CB-844E-564B-ABF9-A75F47C5D095}"/>
                </a:ext>
              </a:extLst>
            </p:cNvPr>
            <p:cNvSpPr/>
            <p:nvPr/>
          </p:nvSpPr>
          <p:spPr>
            <a:xfrm>
              <a:off x="7606210" y="2683438"/>
              <a:ext cx="171789" cy="591791"/>
            </a:xfrm>
            <a:prstGeom prst="rightBrace">
              <a:avLst>
                <a:gd name="adj1" fmla="val 46889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10">
              <a:extLst>
                <a:ext uri="{FF2B5EF4-FFF2-40B4-BE49-F238E27FC236}">
                  <a16:creationId xmlns:a16="http://schemas.microsoft.com/office/drawing/2014/main" id="{2AA614AD-6397-0148-97DE-79792DE73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0643" y="2815060"/>
              <a:ext cx="119191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i="1" dirty="0">
                  <a:latin typeface="Times New Roman"/>
                  <a:cs typeface="Times New Roman"/>
                </a:rPr>
                <a:t>nArgs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26B9388-2F2B-F94B-B2A5-D36C474AA8C0}"/>
              </a:ext>
            </a:extLst>
          </p:cNvPr>
          <p:cNvGrpSpPr/>
          <p:nvPr/>
        </p:nvGrpSpPr>
        <p:grpSpPr>
          <a:xfrm>
            <a:off x="3138088" y="2101714"/>
            <a:ext cx="1468693" cy="530352"/>
            <a:chOff x="4090147" y="4985830"/>
            <a:chExt cx="1468693" cy="530352"/>
          </a:xfrm>
        </p:grpSpPr>
        <p:sp>
          <p:nvSpPr>
            <p:cNvPr id="57" name="Right Brace 56">
              <a:extLst>
                <a:ext uri="{FF2B5EF4-FFF2-40B4-BE49-F238E27FC236}">
                  <a16:creationId xmlns:a16="http://schemas.microsoft.com/office/drawing/2014/main" id="{245B7C20-D89B-B847-8626-8F3A4A5EB6CE}"/>
                </a:ext>
              </a:extLst>
            </p:cNvPr>
            <p:cNvSpPr/>
            <p:nvPr/>
          </p:nvSpPr>
          <p:spPr>
            <a:xfrm>
              <a:off x="4090147" y="4985830"/>
              <a:ext cx="171789" cy="530352"/>
            </a:xfrm>
            <a:prstGeom prst="rightBrace">
              <a:avLst>
                <a:gd name="adj1" fmla="val 46889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10">
              <a:extLst>
                <a:ext uri="{FF2B5EF4-FFF2-40B4-BE49-F238E27FC236}">
                  <a16:creationId xmlns:a16="http://schemas.microsoft.com/office/drawing/2014/main" id="{410ACA19-C08E-B745-A822-8E3AE7C32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1936" y="4985830"/>
              <a:ext cx="1296904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9525" indent="-9525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Times New Roman"/>
                  <a:cs typeface="Times New Roman"/>
                </a:rPr>
                <a:t>working stack</a:t>
              </a:r>
              <a:br>
                <a:rPr lang="en-US" sz="1200" dirty="0">
                  <a:latin typeface="Times New Roman"/>
                  <a:cs typeface="Times New Roman"/>
                </a:rPr>
              </a:br>
              <a:r>
                <a:rPr lang="en-US" sz="1200" dirty="0">
                  <a:latin typeface="Times New Roman"/>
                  <a:cs typeface="Times New Roman"/>
                </a:rPr>
                <a:t>of the caller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326FB72-88BF-F846-9383-0038272685F4}"/>
              </a:ext>
            </a:extLst>
          </p:cNvPr>
          <p:cNvGrpSpPr/>
          <p:nvPr/>
        </p:nvGrpSpPr>
        <p:grpSpPr>
          <a:xfrm>
            <a:off x="99438" y="3454986"/>
            <a:ext cx="1201114" cy="293150"/>
            <a:chOff x="5899310" y="3546542"/>
            <a:chExt cx="1201114" cy="29315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2F1686-E724-494C-8C4B-FA09E7626B84}"/>
                </a:ext>
              </a:extLst>
            </p:cNvPr>
            <p:cNvSpPr/>
            <p:nvPr/>
          </p:nvSpPr>
          <p:spPr>
            <a:xfrm>
              <a:off x="5899310" y="3546542"/>
              <a:ext cx="1049044" cy="29315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SP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4F824DE-EC8A-0F47-A8CA-693487838FDE}"/>
                </a:ext>
              </a:extLst>
            </p:cNvPr>
            <p:cNvCxnSpPr/>
            <p:nvPr/>
          </p:nvCxnSpPr>
          <p:spPr>
            <a:xfrm>
              <a:off x="6900063" y="3692890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EBB720C-5312-324B-BB39-A3FC6EA03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72" y="1254395"/>
            <a:ext cx="4206501" cy="838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ctr">
              <a:lnSpc>
                <a:spcPts val="2180"/>
              </a:lnSpc>
              <a:spcBef>
                <a:spcPts val="9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The caller says:</a:t>
            </a:r>
          </a:p>
          <a:p>
            <a:pPr algn="ctr"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Consolas"/>
                <a:cs typeface="Consolas"/>
              </a:rPr>
              <a:t>call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functionName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nArgs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CF62D2-AC34-9C4D-96A3-617598BA4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8659" y="1018721"/>
            <a:ext cx="3956856" cy="172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600" u="sng" dirty="0">
                <a:solidFill>
                  <a:srgbClr val="000000"/>
                </a:solidFill>
                <a:latin typeface="Times New Roman"/>
                <a:cs typeface="Times New Roman"/>
              </a:rPr>
              <a:t>Handling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call</a:t>
            </a:r>
            <a:r>
              <a:rPr lang="en-US" sz="1200" dirty="0">
                <a:latin typeface="Arial"/>
                <a:cs typeface="Arial"/>
              </a:rPr>
              <a:t> </a:t>
            </a:r>
            <a:r>
              <a:rPr lang="en-US" sz="1200" i="1" dirty="0">
                <a:latin typeface="Times New Roman"/>
                <a:cs typeface="Times New Roman"/>
              </a:rPr>
              <a:t>functionName</a:t>
            </a:r>
            <a:r>
              <a:rPr lang="en-US" sz="1200" dirty="0">
                <a:latin typeface="Arial"/>
                <a:cs typeface="Arial"/>
              </a:rPr>
              <a:t> </a:t>
            </a:r>
            <a:r>
              <a:rPr lang="en-US" sz="1200" i="1" dirty="0">
                <a:latin typeface="Times New Roman"/>
                <a:cs typeface="Times New Roman"/>
              </a:rPr>
              <a:t>nArgs</a:t>
            </a:r>
          </a:p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We have to:</a:t>
            </a:r>
          </a:p>
          <a:p>
            <a:pPr marL="223838" indent="-223838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Save the return address</a:t>
            </a:r>
          </a:p>
          <a:p>
            <a:pPr marL="223838" indent="-223838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Save the caller’s segment pointers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CEAF4ADD-4B5D-FA85-3FC7-835B87E05ED7}"/>
              </a:ext>
            </a:extLst>
          </p:cNvPr>
          <p:cNvSpPr/>
          <p:nvPr/>
        </p:nvSpPr>
        <p:spPr>
          <a:xfrm>
            <a:off x="1559990" y="3592407"/>
            <a:ext cx="1273865" cy="275988"/>
          </a:xfrm>
          <a:prstGeom prst="wedgeRoundRectCallout">
            <a:avLst>
              <a:gd name="adj1" fmla="val -13479"/>
              <a:gd name="adj2" fmla="val -346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global stack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1D24BA8-B099-6347-B6CC-A795D43F0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Implementing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 function / return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101693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C7E9FD98-5427-C647-A3EC-6F6B521576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79" t="15719" r="52042" b="58918"/>
          <a:stretch/>
        </p:blipFill>
        <p:spPr>
          <a:xfrm>
            <a:off x="1349432" y="2010176"/>
            <a:ext cx="1738013" cy="2256743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EF342EE-9091-7B41-81C8-D73DA8703B69}"/>
              </a:ext>
            </a:extLst>
          </p:cNvPr>
          <p:cNvCxnSpPr/>
          <p:nvPr/>
        </p:nvCxnSpPr>
        <p:spPr>
          <a:xfrm flipV="1">
            <a:off x="1220699" y="2007049"/>
            <a:ext cx="1952448" cy="86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A2ACDF4-11B1-2144-AB05-A852C0CC0963}"/>
              </a:ext>
            </a:extLst>
          </p:cNvPr>
          <p:cNvGrpSpPr/>
          <p:nvPr/>
        </p:nvGrpSpPr>
        <p:grpSpPr>
          <a:xfrm>
            <a:off x="3138572" y="2682286"/>
            <a:ext cx="1346348" cy="591791"/>
            <a:chOff x="7606210" y="2683438"/>
            <a:chExt cx="1346348" cy="591791"/>
          </a:xfrm>
        </p:grpSpPr>
        <p:sp>
          <p:nvSpPr>
            <p:cNvPr id="54" name="Right Brace 53">
              <a:extLst>
                <a:ext uri="{FF2B5EF4-FFF2-40B4-BE49-F238E27FC236}">
                  <a16:creationId xmlns:a16="http://schemas.microsoft.com/office/drawing/2014/main" id="{C11D14CB-844E-564B-ABF9-A75F47C5D095}"/>
                </a:ext>
              </a:extLst>
            </p:cNvPr>
            <p:cNvSpPr/>
            <p:nvPr/>
          </p:nvSpPr>
          <p:spPr>
            <a:xfrm>
              <a:off x="7606210" y="2683438"/>
              <a:ext cx="171789" cy="591791"/>
            </a:xfrm>
            <a:prstGeom prst="rightBrace">
              <a:avLst>
                <a:gd name="adj1" fmla="val 46889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10">
              <a:extLst>
                <a:ext uri="{FF2B5EF4-FFF2-40B4-BE49-F238E27FC236}">
                  <a16:creationId xmlns:a16="http://schemas.microsoft.com/office/drawing/2014/main" id="{2AA614AD-6397-0148-97DE-79792DE73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0643" y="2815060"/>
              <a:ext cx="119191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i="1" dirty="0">
                  <a:latin typeface="Times New Roman"/>
                  <a:cs typeface="Times New Roman"/>
                </a:rPr>
                <a:t>nArgs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26B9388-2F2B-F94B-B2A5-D36C474AA8C0}"/>
              </a:ext>
            </a:extLst>
          </p:cNvPr>
          <p:cNvGrpSpPr/>
          <p:nvPr/>
        </p:nvGrpSpPr>
        <p:grpSpPr>
          <a:xfrm>
            <a:off x="3138088" y="2101714"/>
            <a:ext cx="1468693" cy="530352"/>
            <a:chOff x="4090147" y="4985830"/>
            <a:chExt cx="1468693" cy="530352"/>
          </a:xfrm>
        </p:grpSpPr>
        <p:sp>
          <p:nvSpPr>
            <p:cNvPr id="57" name="Right Brace 56">
              <a:extLst>
                <a:ext uri="{FF2B5EF4-FFF2-40B4-BE49-F238E27FC236}">
                  <a16:creationId xmlns:a16="http://schemas.microsoft.com/office/drawing/2014/main" id="{245B7C20-D89B-B847-8626-8F3A4A5EB6CE}"/>
                </a:ext>
              </a:extLst>
            </p:cNvPr>
            <p:cNvSpPr/>
            <p:nvPr/>
          </p:nvSpPr>
          <p:spPr>
            <a:xfrm>
              <a:off x="4090147" y="4985830"/>
              <a:ext cx="171789" cy="530352"/>
            </a:xfrm>
            <a:prstGeom prst="rightBrace">
              <a:avLst>
                <a:gd name="adj1" fmla="val 46889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10">
              <a:extLst>
                <a:ext uri="{FF2B5EF4-FFF2-40B4-BE49-F238E27FC236}">
                  <a16:creationId xmlns:a16="http://schemas.microsoft.com/office/drawing/2014/main" id="{410ACA19-C08E-B745-A822-8E3AE7C32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1936" y="4985830"/>
              <a:ext cx="1296904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9525" indent="-9525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Times New Roman"/>
                  <a:cs typeface="Times New Roman"/>
                </a:rPr>
                <a:t>working stack</a:t>
              </a:r>
              <a:br>
                <a:rPr lang="en-US" sz="1200" dirty="0">
                  <a:latin typeface="Times New Roman"/>
                  <a:cs typeface="Times New Roman"/>
                </a:rPr>
              </a:br>
              <a:r>
                <a:rPr lang="en-US" sz="1200" dirty="0">
                  <a:latin typeface="Times New Roman"/>
                  <a:cs typeface="Times New Roman"/>
                </a:rPr>
                <a:t>of the caller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326FB72-88BF-F846-9383-0038272685F4}"/>
              </a:ext>
            </a:extLst>
          </p:cNvPr>
          <p:cNvGrpSpPr/>
          <p:nvPr/>
        </p:nvGrpSpPr>
        <p:grpSpPr>
          <a:xfrm>
            <a:off x="99438" y="4210364"/>
            <a:ext cx="1201114" cy="293150"/>
            <a:chOff x="5899310" y="3546542"/>
            <a:chExt cx="1201114" cy="29315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2F1686-E724-494C-8C4B-FA09E7626B84}"/>
                </a:ext>
              </a:extLst>
            </p:cNvPr>
            <p:cNvSpPr/>
            <p:nvPr/>
          </p:nvSpPr>
          <p:spPr>
            <a:xfrm>
              <a:off x="5899310" y="3546542"/>
              <a:ext cx="1049044" cy="29315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SP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4F824DE-EC8A-0F47-A8CA-693487838FDE}"/>
                </a:ext>
              </a:extLst>
            </p:cNvPr>
            <p:cNvCxnSpPr/>
            <p:nvPr/>
          </p:nvCxnSpPr>
          <p:spPr>
            <a:xfrm>
              <a:off x="6900063" y="3692890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EBB720C-5312-324B-BB39-A3FC6EA03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72" y="1254395"/>
            <a:ext cx="4206501" cy="838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ctr">
              <a:lnSpc>
                <a:spcPts val="2180"/>
              </a:lnSpc>
              <a:spcBef>
                <a:spcPts val="9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The caller says:</a:t>
            </a:r>
          </a:p>
          <a:p>
            <a:pPr algn="ctr"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Consolas"/>
                <a:cs typeface="Consolas"/>
              </a:rPr>
              <a:t>call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functionName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nArgs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65681D-ABCA-004C-8D83-0B898ADD41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8659" y="1018721"/>
            <a:ext cx="3956856" cy="172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600" u="sng" dirty="0">
                <a:solidFill>
                  <a:srgbClr val="000000"/>
                </a:solidFill>
                <a:latin typeface="Times New Roman"/>
                <a:cs typeface="Times New Roman"/>
              </a:rPr>
              <a:t>Handling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call</a:t>
            </a:r>
            <a:r>
              <a:rPr lang="en-US" sz="1200" dirty="0">
                <a:latin typeface="Arial"/>
                <a:cs typeface="Arial"/>
              </a:rPr>
              <a:t> </a:t>
            </a:r>
            <a:r>
              <a:rPr lang="en-US" sz="1200" i="1" dirty="0">
                <a:latin typeface="Times New Roman"/>
                <a:cs typeface="Times New Roman"/>
              </a:rPr>
              <a:t>functionName</a:t>
            </a:r>
            <a:r>
              <a:rPr lang="en-US" sz="1200" dirty="0">
                <a:latin typeface="Arial"/>
                <a:cs typeface="Arial"/>
              </a:rPr>
              <a:t> </a:t>
            </a:r>
            <a:r>
              <a:rPr lang="en-US" sz="1200" i="1" dirty="0">
                <a:latin typeface="Times New Roman"/>
                <a:cs typeface="Times New Roman"/>
              </a:rPr>
              <a:t>nArgs</a:t>
            </a:r>
          </a:p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We have to:</a:t>
            </a:r>
          </a:p>
          <a:p>
            <a:pPr marL="223838" indent="-223838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Save the return address</a:t>
            </a:r>
          </a:p>
          <a:p>
            <a:pPr marL="223838" indent="-223838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Save the caller’s segment pointers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A94EB13-FB18-C144-B1DA-EF0746FB9BB7}"/>
              </a:ext>
            </a:extLst>
          </p:cNvPr>
          <p:cNvGrpSpPr/>
          <p:nvPr/>
        </p:nvGrpSpPr>
        <p:grpSpPr>
          <a:xfrm>
            <a:off x="3138087" y="3314755"/>
            <a:ext cx="1346833" cy="911180"/>
            <a:chOff x="3138087" y="3314755"/>
            <a:chExt cx="1346833" cy="911180"/>
          </a:xfrm>
        </p:grpSpPr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42D37D99-94DC-9E4D-89C1-DC89FBF63C8B}"/>
                </a:ext>
              </a:extLst>
            </p:cNvPr>
            <p:cNvSpPr/>
            <p:nvPr/>
          </p:nvSpPr>
          <p:spPr>
            <a:xfrm>
              <a:off x="3138087" y="3314755"/>
              <a:ext cx="171789" cy="911180"/>
            </a:xfrm>
            <a:prstGeom prst="rightBrace">
              <a:avLst>
                <a:gd name="adj1" fmla="val 46889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10">
              <a:extLst>
                <a:ext uri="{FF2B5EF4-FFF2-40B4-BE49-F238E27FC236}">
                  <a16:creationId xmlns:a16="http://schemas.microsoft.com/office/drawing/2014/main" id="{7B1D4BEC-A1D9-8F4C-8E96-DCA7AEC36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3005" y="3560818"/>
              <a:ext cx="119191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12700" indent="-127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Times New Roman"/>
                  <a:cs typeface="Times New Roman"/>
                </a:rPr>
                <a:t>Saved “frame” of the caller</a:t>
              </a:r>
            </a:p>
          </p:txBody>
        </p:sp>
      </p:grp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F6F561A8-93B0-921F-D1F4-6D0C2D3B53B3}"/>
              </a:ext>
            </a:extLst>
          </p:cNvPr>
          <p:cNvSpPr/>
          <p:nvPr/>
        </p:nvSpPr>
        <p:spPr>
          <a:xfrm>
            <a:off x="1559990" y="4409831"/>
            <a:ext cx="1273865" cy="275988"/>
          </a:xfrm>
          <a:prstGeom prst="wedgeRoundRectCallout">
            <a:avLst>
              <a:gd name="adj1" fmla="val -13479"/>
              <a:gd name="adj2" fmla="val -346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global stack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50D9C6-5A5A-E23D-5F0D-30C3D00C3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Implementing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 function / return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4644963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C7E9FD98-5427-C647-A3EC-6F6B521576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79" t="15719" r="52042" b="58918"/>
          <a:stretch/>
        </p:blipFill>
        <p:spPr>
          <a:xfrm>
            <a:off x="1349432" y="2010176"/>
            <a:ext cx="1738013" cy="2256743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EF342EE-9091-7B41-81C8-D73DA8703B69}"/>
              </a:ext>
            </a:extLst>
          </p:cNvPr>
          <p:cNvCxnSpPr/>
          <p:nvPr/>
        </p:nvCxnSpPr>
        <p:spPr>
          <a:xfrm flipV="1">
            <a:off x="1220699" y="2007049"/>
            <a:ext cx="1952448" cy="86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A2ACDF4-11B1-2144-AB05-A852C0CC0963}"/>
              </a:ext>
            </a:extLst>
          </p:cNvPr>
          <p:cNvGrpSpPr/>
          <p:nvPr/>
        </p:nvGrpSpPr>
        <p:grpSpPr>
          <a:xfrm>
            <a:off x="3138572" y="2682286"/>
            <a:ext cx="1346348" cy="591791"/>
            <a:chOff x="7606210" y="2683438"/>
            <a:chExt cx="1346348" cy="591791"/>
          </a:xfrm>
        </p:grpSpPr>
        <p:sp>
          <p:nvSpPr>
            <p:cNvPr id="54" name="Right Brace 53">
              <a:extLst>
                <a:ext uri="{FF2B5EF4-FFF2-40B4-BE49-F238E27FC236}">
                  <a16:creationId xmlns:a16="http://schemas.microsoft.com/office/drawing/2014/main" id="{C11D14CB-844E-564B-ABF9-A75F47C5D095}"/>
                </a:ext>
              </a:extLst>
            </p:cNvPr>
            <p:cNvSpPr/>
            <p:nvPr/>
          </p:nvSpPr>
          <p:spPr>
            <a:xfrm>
              <a:off x="7606210" y="2683438"/>
              <a:ext cx="171789" cy="591791"/>
            </a:xfrm>
            <a:prstGeom prst="rightBrace">
              <a:avLst>
                <a:gd name="adj1" fmla="val 46889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10">
              <a:extLst>
                <a:ext uri="{FF2B5EF4-FFF2-40B4-BE49-F238E27FC236}">
                  <a16:creationId xmlns:a16="http://schemas.microsoft.com/office/drawing/2014/main" id="{2AA614AD-6397-0148-97DE-79792DE73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0643" y="2815060"/>
              <a:ext cx="119191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i="1" dirty="0">
                  <a:latin typeface="Times New Roman"/>
                  <a:cs typeface="Times New Roman"/>
                </a:rPr>
                <a:t>nArgs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26B9388-2F2B-F94B-B2A5-D36C474AA8C0}"/>
              </a:ext>
            </a:extLst>
          </p:cNvPr>
          <p:cNvGrpSpPr/>
          <p:nvPr/>
        </p:nvGrpSpPr>
        <p:grpSpPr>
          <a:xfrm>
            <a:off x="3138088" y="2101714"/>
            <a:ext cx="1468693" cy="530352"/>
            <a:chOff x="4090147" y="4985830"/>
            <a:chExt cx="1468693" cy="530352"/>
          </a:xfrm>
        </p:grpSpPr>
        <p:sp>
          <p:nvSpPr>
            <p:cNvPr id="57" name="Right Brace 56">
              <a:extLst>
                <a:ext uri="{FF2B5EF4-FFF2-40B4-BE49-F238E27FC236}">
                  <a16:creationId xmlns:a16="http://schemas.microsoft.com/office/drawing/2014/main" id="{245B7C20-D89B-B847-8626-8F3A4A5EB6CE}"/>
                </a:ext>
              </a:extLst>
            </p:cNvPr>
            <p:cNvSpPr/>
            <p:nvPr/>
          </p:nvSpPr>
          <p:spPr>
            <a:xfrm>
              <a:off x="4090147" y="4985830"/>
              <a:ext cx="171789" cy="530352"/>
            </a:xfrm>
            <a:prstGeom prst="rightBrace">
              <a:avLst>
                <a:gd name="adj1" fmla="val 46889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10">
              <a:extLst>
                <a:ext uri="{FF2B5EF4-FFF2-40B4-BE49-F238E27FC236}">
                  <a16:creationId xmlns:a16="http://schemas.microsoft.com/office/drawing/2014/main" id="{410ACA19-C08E-B745-A822-8E3AE7C32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1936" y="4985830"/>
              <a:ext cx="1296904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9525" indent="-9525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Times New Roman"/>
                  <a:cs typeface="Times New Roman"/>
                </a:rPr>
                <a:t>working stack</a:t>
              </a:r>
              <a:br>
                <a:rPr lang="en-US" sz="1200" dirty="0">
                  <a:latin typeface="Times New Roman"/>
                  <a:cs typeface="Times New Roman"/>
                </a:rPr>
              </a:br>
              <a:r>
                <a:rPr lang="en-US" sz="1200" dirty="0">
                  <a:latin typeface="Times New Roman"/>
                  <a:cs typeface="Times New Roman"/>
                </a:rPr>
                <a:t>of the caller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326FB72-88BF-F846-9383-0038272685F4}"/>
              </a:ext>
            </a:extLst>
          </p:cNvPr>
          <p:cNvGrpSpPr/>
          <p:nvPr/>
        </p:nvGrpSpPr>
        <p:grpSpPr>
          <a:xfrm>
            <a:off x="99438" y="4210364"/>
            <a:ext cx="1201114" cy="293150"/>
            <a:chOff x="5899310" y="3546542"/>
            <a:chExt cx="1201114" cy="29315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2F1686-E724-494C-8C4B-FA09E7626B84}"/>
                </a:ext>
              </a:extLst>
            </p:cNvPr>
            <p:cNvSpPr/>
            <p:nvPr/>
          </p:nvSpPr>
          <p:spPr>
            <a:xfrm>
              <a:off x="5899310" y="3546542"/>
              <a:ext cx="1049044" cy="29315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SP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4F824DE-EC8A-0F47-A8CA-693487838FDE}"/>
                </a:ext>
              </a:extLst>
            </p:cNvPr>
            <p:cNvCxnSpPr/>
            <p:nvPr/>
          </p:nvCxnSpPr>
          <p:spPr>
            <a:xfrm>
              <a:off x="6900063" y="3692890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EBB720C-5312-324B-BB39-A3FC6EA03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72" y="1254395"/>
            <a:ext cx="4206501" cy="838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ctr">
              <a:lnSpc>
                <a:spcPts val="2180"/>
              </a:lnSpc>
              <a:spcBef>
                <a:spcPts val="9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The caller says:</a:t>
            </a:r>
          </a:p>
          <a:p>
            <a:pPr algn="ctr"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Consolas"/>
                <a:cs typeface="Consolas"/>
              </a:rPr>
              <a:t>call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functionName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nArgs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430523-E542-CE45-95B3-30327EA46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8659" y="1018721"/>
            <a:ext cx="3956856" cy="172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600" u="sng" dirty="0">
                <a:solidFill>
                  <a:srgbClr val="000000"/>
                </a:solidFill>
                <a:latin typeface="Times New Roman"/>
                <a:cs typeface="Times New Roman"/>
              </a:rPr>
              <a:t>Handling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call</a:t>
            </a:r>
            <a:r>
              <a:rPr lang="en-US" sz="1200" dirty="0">
                <a:latin typeface="Arial"/>
                <a:cs typeface="Arial"/>
              </a:rPr>
              <a:t> </a:t>
            </a:r>
            <a:r>
              <a:rPr lang="en-US" sz="1200" i="1" dirty="0">
                <a:latin typeface="Times New Roman"/>
                <a:cs typeface="Times New Roman"/>
              </a:rPr>
              <a:t>functionName</a:t>
            </a:r>
            <a:r>
              <a:rPr lang="en-US" sz="1200" dirty="0">
                <a:latin typeface="Arial"/>
                <a:cs typeface="Arial"/>
              </a:rPr>
              <a:t> </a:t>
            </a:r>
            <a:r>
              <a:rPr lang="en-US" sz="1200" i="1" dirty="0">
                <a:latin typeface="Times New Roman"/>
                <a:cs typeface="Times New Roman"/>
              </a:rPr>
              <a:t>nArgs</a:t>
            </a:r>
          </a:p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We have to:</a:t>
            </a:r>
          </a:p>
          <a:p>
            <a:pPr marL="223838" indent="-223838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Save the return address</a:t>
            </a:r>
          </a:p>
          <a:p>
            <a:pPr marL="223838" indent="-223838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Save the caller’s segment pointers</a:t>
            </a:r>
          </a:p>
          <a:p>
            <a:pPr marL="223838" indent="-223838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Reposition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(for the callee)</a:t>
            </a:r>
          </a:p>
          <a:p>
            <a:pPr marL="223838" indent="-223838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Reposition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LCL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(for the callee)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CA2A431-69E4-634F-9D09-55B1AACF1EAB}"/>
              </a:ext>
            </a:extLst>
          </p:cNvPr>
          <p:cNvGrpSpPr/>
          <p:nvPr/>
        </p:nvGrpSpPr>
        <p:grpSpPr>
          <a:xfrm>
            <a:off x="3138087" y="3314755"/>
            <a:ext cx="1346833" cy="911180"/>
            <a:chOff x="3138087" y="3314755"/>
            <a:chExt cx="1346833" cy="911180"/>
          </a:xfrm>
        </p:grpSpPr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4A8A528E-9607-8742-8BD9-10E838201D7D}"/>
                </a:ext>
              </a:extLst>
            </p:cNvPr>
            <p:cNvSpPr/>
            <p:nvPr/>
          </p:nvSpPr>
          <p:spPr>
            <a:xfrm>
              <a:off x="3138087" y="3314755"/>
              <a:ext cx="171789" cy="911180"/>
            </a:xfrm>
            <a:prstGeom prst="rightBrace">
              <a:avLst>
                <a:gd name="adj1" fmla="val 46889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10">
              <a:extLst>
                <a:ext uri="{FF2B5EF4-FFF2-40B4-BE49-F238E27FC236}">
                  <a16:creationId xmlns:a16="http://schemas.microsoft.com/office/drawing/2014/main" id="{FB719763-D569-AA4D-8F2A-2334CF3F0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3005" y="3560818"/>
              <a:ext cx="119191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12700" indent="-127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Times New Roman"/>
                  <a:cs typeface="Times New Roman"/>
                </a:rPr>
                <a:t>Saved “frame” of the caller</a:t>
              </a:r>
            </a:p>
          </p:txBody>
        </p:sp>
      </p:grp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66C4BE16-39E8-DD6E-DFF6-88F6D0B8DE28}"/>
              </a:ext>
            </a:extLst>
          </p:cNvPr>
          <p:cNvSpPr/>
          <p:nvPr/>
        </p:nvSpPr>
        <p:spPr>
          <a:xfrm>
            <a:off x="1559990" y="4409831"/>
            <a:ext cx="1273865" cy="275988"/>
          </a:xfrm>
          <a:prstGeom prst="wedgeRoundRectCallout">
            <a:avLst>
              <a:gd name="adj1" fmla="val -13479"/>
              <a:gd name="adj2" fmla="val -346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global stack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003B7FD-DFA6-D99A-A76D-905963C8C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Implementing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 function / return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9418748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C7E9FD98-5427-C647-A3EC-6F6B521576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79" t="15719" r="52042" b="58918"/>
          <a:stretch/>
        </p:blipFill>
        <p:spPr>
          <a:xfrm>
            <a:off x="1349432" y="2010176"/>
            <a:ext cx="1738013" cy="2256743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EF342EE-9091-7B41-81C8-D73DA8703B69}"/>
              </a:ext>
            </a:extLst>
          </p:cNvPr>
          <p:cNvCxnSpPr/>
          <p:nvPr/>
        </p:nvCxnSpPr>
        <p:spPr>
          <a:xfrm flipV="1">
            <a:off x="1220699" y="2007049"/>
            <a:ext cx="1952448" cy="86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F5BA077-12EE-8543-8CC7-C09204ECFDD3}"/>
              </a:ext>
            </a:extLst>
          </p:cNvPr>
          <p:cNvGrpSpPr/>
          <p:nvPr/>
        </p:nvGrpSpPr>
        <p:grpSpPr>
          <a:xfrm>
            <a:off x="626443" y="2577668"/>
            <a:ext cx="661001" cy="293150"/>
            <a:chOff x="6423556" y="3656232"/>
            <a:chExt cx="661001" cy="29315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68B5958-5AD0-3743-AA12-2F0ADEE589E6}"/>
                </a:ext>
              </a:extLst>
            </p:cNvPr>
            <p:cNvSpPr/>
            <p:nvPr/>
          </p:nvSpPr>
          <p:spPr>
            <a:xfrm>
              <a:off x="6423556" y="3656232"/>
              <a:ext cx="509566" cy="293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ARG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7F9B430-01FD-BA43-8BF9-63E64AE07D2D}"/>
                </a:ext>
              </a:extLst>
            </p:cNvPr>
            <p:cNvCxnSpPr/>
            <p:nvPr/>
          </p:nvCxnSpPr>
          <p:spPr>
            <a:xfrm>
              <a:off x="6884196" y="3809918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A2ACDF4-11B1-2144-AB05-A852C0CC0963}"/>
              </a:ext>
            </a:extLst>
          </p:cNvPr>
          <p:cNvGrpSpPr/>
          <p:nvPr/>
        </p:nvGrpSpPr>
        <p:grpSpPr>
          <a:xfrm>
            <a:off x="3138572" y="2682286"/>
            <a:ext cx="1346348" cy="591791"/>
            <a:chOff x="7606210" y="2683438"/>
            <a:chExt cx="1346348" cy="591791"/>
          </a:xfrm>
        </p:grpSpPr>
        <p:sp>
          <p:nvSpPr>
            <p:cNvPr id="54" name="Right Brace 53">
              <a:extLst>
                <a:ext uri="{FF2B5EF4-FFF2-40B4-BE49-F238E27FC236}">
                  <a16:creationId xmlns:a16="http://schemas.microsoft.com/office/drawing/2014/main" id="{C11D14CB-844E-564B-ABF9-A75F47C5D095}"/>
                </a:ext>
              </a:extLst>
            </p:cNvPr>
            <p:cNvSpPr/>
            <p:nvPr/>
          </p:nvSpPr>
          <p:spPr>
            <a:xfrm>
              <a:off x="7606210" y="2683438"/>
              <a:ext cx="171789" cy="591791"/>
            </a:xfrm>
            <a:prstGeom prst="rightBrace">
              <a:avLst>
                <a:gd name="adj1" fmla="val 46889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10">
              <a:extLst>
                <a:ext uri="{FF2B5EF4-FFF2-40B4-BE49-F238E27FC236}">
                  <a16:creationId xmlns:a16="http://schemas.microsoft.com/office/drawing/2014/main" id="{2AA614AD-6397-0148-97DE-79792DE73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0643" y="2815060"/>
              <a:ext cx="119191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i="1" dirty="0">
                  <a:latin typeface="Times New Roman"/>
                  <a:cs typeface="Times New Roman"/>
                </a:rPr>
                <a:t>nArgs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26B9388-2F2B-F94B-B2A5-D36C474AA8C0}"/>
              </a:ext>
            </a:extLst>
          </p:cNvPr>
          <p:cNvGrpSpPr/>
          <p:nvPr/>
        </p:nvGrpSpPr>
        <p:grpSpPr>
          <a:xfrm>
            <a:off x="3138088" y="2101714"/>
            <a:ext cx="1468693" cy="530352"/>
            <a:chOff x="4090147" y="4985830"/>
            <a:chExt cx="1468693" cy="530352"/>
          </a:xfrm>
        </p:grpSpPr>
        <p:sp>
          <p:nvSpPr>
            <p:cNvPr id="57" name="Right Brace 56">
              <a:extLst>
                <a:ext uri="{FF2B5EF4-FFF2-40B4-BE49-F238E27FC236}">
                  <a16:creationId xmlns:a16="http://schemas.microsoft.com/office/drawing/2014/main" id="{245B7C20-D89B-B847-8626-8F3A4A5EB6CE}"/>
                </a:ext>
              </a:extLst>
            </p:cNvPr>
            <p:cNvSpPr/>
            <p:nvPr/>
          </p:nvSpPr>
          <p:spPr>
            <a:xfrm>
              <a:off x="4090147" y="4985830"/>
              <a:ext cx="171789" cy="530352"/>
            </a:xfrm>
            <a:prstGeom prst="rightBrace">
              <a:avLst>
                <a:gd name="adj1" fmla="val 46889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10">
              <a:extLst>
                <a:ext uri="{FF2B5EF4-FFF2-40B4-BE49-F238E27FC236}">
                  <a16:creationId xmlns:a16="http://schemas.microsoft.com/office/drawing/2014/main" id="{410ACA19-C08E-B745-A822-8E3AE7C32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1936" y="4985830"/>
              <a:ext cx="1296904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9525" indent="-9525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Times New Roman"/>
                  <a:cs typeface="Times New Roman"/>
                </a:rPr>
                <a:t>working stack</a:t>
              </a:r>
              <a:br>
                <a:rPr lang="en-US" sz="1200" dirty="0">
                  <a:latin typeface="Times New Roman"/>
                  <a:cs typeface="Times New Roman"/>
                </a:rPr>
              </a:br>
              <a:r>
                <a:rPr lang="en-US" sz="1200" dirty="0">
                  <a:latin typeface="Times New Roman"/>
                  <a:cs typeface="Times New Roman"/>
                </a:rPr>
                <a:t>of the caller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326FB72-88BF-F846-9383-0038272685F4}"/>
              </a:ext>
            </a:extLst>
          </p:cNvPr>
          <p:cNvGrpSpPr/>
          <p:nvPr/>
        </p:nvGrpSpPr>
        <p:grpSpPr>
          <a:xfrm>
            <a:off x="99438" y="4210364"/>
            <a:ext cx="1201114" cy="293150"/>
            <a:chOff x="5899310" y="3546542"/>
            <a:chExt cx="1201114" cy="29315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2F1686-E724-494C-8C4B-FA09E7626B84}"/>
                </a:ext>
              </a:extLst>
            </p:cNvPr>
            <p:cNvSpPr/>
            <p:nvPr/>
          </p:nvSpPr>
          <p:spPr>
            <a:xfrm>
              <a:off x="5899310" y="3546542"/>
              <a:ext cx="1049044" cy="29315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SP, LCL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4F824DE-EC8A-0F47-A8CA-693487838FDE}"/>
                </a:ext>
              </a:extLst>
            </p:cNvPr>
            <p:cNvCxnSpPr/>
            <p:nvPr/>
          </p:nvCxnSpPr>
          <p:spPr>
            <a:xfrm>
              <a:off x="6900063" y="3692890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EBB720C-5312-324B-BB39-A3FC6EA03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72" y="1254395"/>
            <a:ext cx="4206501" cy="838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ctr">
              <a:lnSpc>
                <a:spcPts val="2180"/>
              </a:lnSpc>
              <a:spcBef>
                <a:spcPts val="9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The caller says:</a:t>
            </a:r>
          </a:p>
          <a:p>
            <a:pPr algn="ctr"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Consolas"/>
                <a:cs typeface="Consolas"/>
              </a:rPr>
              <a:t>call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functionName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nArgs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C07E26-D707-4647-9096-B31E8D838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8659" y="1018721"/>
            <a:ext cx="3956856" cy="172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600" u="sng" dirty="0">
                <a:solidFill>
                  <a:srgbClr val="000000"/>
                </a:solidFill>
                <a:latin typeface="Times New Roman"/>
                <a:cs typeface="Times New Roman"/>
              </a:rPr>
              <a:t>Handling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call</a:t>
            </a:r>
            <a:r>
              <a:rPr lang="en-US" sz="1200" dirty="0">
                <a:latin typeface="Arial"/>
                <a:cs typeface="Arial"/>
              </a:rPr>
              <a:t> </a:t>
            </a:r>
            <a:r>
              <a:rPr lang="en-US" sz="1200" i="1" dirty="0">
                <a:latin typeface="Times New Roman"/>
                <a:cs typeface="Times New Roman"/>
              </a:rPr>
              <a:t>functionName</a:t>
            </a:r>
            <a:r>
              <a:rPr lang="en-US" sz="1200" dirty="0">
                <a:latin typeface="Arial"/>
                <a:cs typeface="Arial"/>
              </a:rPr>
              <a:t> </a:t>
            </a:r>
            <a:r>
              <a:rPr lang="en-US" sz="1200" i="1" dirty="0">
                <a:latin typeface="Times New Roman"/>
                <a:cs typeface="Times New Roman"/>
              </a:rPr>
              <a:t>nArgs</a:t>
            </a:r>
          </a:p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We have to:</a:t>
            </a:r>
          </a:p>
          <a:p>
            <a:pPr marL="223838" indent="-223838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Save the return address</a:t>
            </a:r>
          </a:p>
          <a:p>
            <a:pPr marL="223838" indent="-223838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Save the caller’s segment pointers</a:t>
            </a:r>
          </a:p>
          <a:p>
            <a:pPr marL="223838" indent="-223838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Reposition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(for the callee)</a:t>
            </a:r>
          </a:p>
          <a:p>
            <a:pPr marL="223838" indent="-223838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Reposition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LCL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(for the callee)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0A13D1C-CE3D-9D45-BF50-C99F84700E0A}"/>
              </a:ext>
            </a:extLst>
          </p:cNvPr>
          <p:cNvGrpSpPr/>
          <p:nvPr/>
        </p:nvGrpSpPr>
        <p:grpSpPr>
          <a:xfrm>
            <a:off x="3138087" y="3314755"/>
            <a:ext cx="1346833" cy="911180"/>
            <a:chOff x="3138087" y="3314755"/>
            <a:chExt cx="1346833" cy="911180"/>
          </a:xfrm>
        </p:grpSpPr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4BFCCBAA-7785-B947-A9CA-3F03B2B325FB}"/>
                </a:ext>
              </a:extLst>
            </p:cNvPr>
            <p:cNvSpPr/>
            <p:nvPr/>
          </p:nvSpPr>
          <p:spPr>
            <a:xfrm>
              <a:off x="3138087" y="3314755"/>
              <a:ext cx="171789" cy="911180"/>
            </a:xfrm>
            <a:prstGeom prst="rightBrace">
              <a:avLst>
                <a:gd name="adj1" fmla="val 46889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FE9E716F-2097-6A43-AA96-5B371DCB66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3005" y="3560818"/>
              <a:ext cx="119191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12700" indent="-127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Times New Roman"/>
                  <a:cs typeface="Times New Roman"/>
                </a:rPr>
                <a:t>Saved “frame” of the caller</a:t>
              </a:r>
            </a:p>
          </p:txBody>
        </p:sp>
      </p:grp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85390D6F-27D3-2F7B-C818-D5391BBBB047}"/>
              </a:ext>
            </a:extLst>
          </p:cNvPr>
          <p:cNvSpPr/>
          <p:nvPr/>
        </p:nvSpPr>
        <p:spPr>
          <a:xfrm>
            <a:off x="1559990" y="4409831"/>
            <a:ext cx="1273865" cy="275988"/>
          </a:xfrm>
          <a:prstGeom prst="wedgeRoundRectCallout">
            <a:avLst>
              <a:gd name="adj1" fmla="val -13479"/>
              <a:gd name="adj2" fmla="val -346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global stack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167DB90-D0EE-2558-9FBC-E6F1AA5F2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Implementing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 function / return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46984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7">
            <a:extLst>
              <a:ext uri="{FF2B5EF4-FFF2-40B4-BE49-F238E27FC236}">
                <a16:creationId xmlns:a16="http://schemas.microsoft.com/office/drawing/2014/main" id="{56462FE1-BB48-390D-2CA1-7C2362D4E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1035" y="3762345"/>
            <a:ext cx="95038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assembler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997935-8654-4C46-CD0F-F0DF696DC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653" y="4540719"/>
            <a:ext cx="1569692" cy="126538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F651643-FAB1-A2BA-3AFE-4030BCEDB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Nand to Tetris Roadmap: Part II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EFBEB13-08ED-D78D-D53A-E964C374E46B}"/>
              </a:ext>
            </a:extLst>
          </p:cNvPr>
          <p:cNvSpPr/>
          <p:nvPr/>
        </p:nvSpPr>
        <p:spPr>
          <a:xfrm>
            <a:off x="564292" y="1169441"/>
            <a:ext cx="8073191" cy="22828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9B000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19" name="Line 128">
            <a:extLst>
              <a:ext uri="{FF2B5EF4-FFF2-40B4-BE49-F238E27FC236}">
                <a16:creationId xmlns:a16="http://schemas.microsoft.com/office/drawing/2014/main" id="{C5894E57-A7AB-61D8-93B4-49D6E7C99EA8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9969" y="2562204"/>
            <a:ext cx="1123660" cy="441"/>
          </a:xfrm>
          <a:prstGeom prst="line">
            <a:avLst/>
          </a:prstGeom>
          <a:noFill/>
          <a:ln w="31750">
            <a:solidFill>
              <a:srgbClr val="9B000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9577AD-A2ED-E027-D3CD-1F37832174FC}"/>
              </a:ext>
            </a:extLst>
          </p:cNvPr>
          <p:cNvGrpSpPr/>
          <p:nvPr/>
        </p:nvGrpSpPr>
        <p:grpSpPr>
          <a:xfrm>
            <a:off x="768259" y="1375166"/>
            <a:ext cx="1031791" cy="771296"/>
            <a:chOff x="506028" y="1375166"/>
            <a:chExt cx="1031791" cy="771296"/>
          </a:xfrm>
        </p:grpSpPr>
        <p:sp>
          <p:nvSpPr>
            <p:cNvPr id="21" name="Freeform 98">
              <a:extLst>
                <a:ext uri="{FF2B5EF4-FFF2-40B4-BE49-F238E27FC236}">
                  <a16:creationId xmlns:a16="http://schemas.microsoft.com/office/drawing/2014/main" id="{7A5A6AEA-18E8-9E97-DD33-020EED6EF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028" y="1375166"/>
              <a:ext cx="1031791" cy="771296"/>
            </a:xfrm>
            <a:custGeom>
              <a:avLst/>
              <a:gdLst>
                <a:gd name="T0" fmla="*/ 106363 w 748"/>
                <a:gd name="T1" fmla="*/ 304800 h 445"/>
                <a:gd name="T2" fmla="*/ 7938 w 748"/>
                <a:gd name="T3" fmla="*/ 333375 h 445"/>
                <a:gd name="T4" fmla="*/ 122238 w 748"/>
                <a:gd name="T5" fmla="*/ 373062 h 445"/>
                <a:gd name="T6" fmla="*/ 28575 w 748"/>
                <a:gd name="T7" fmla="*/ 458787 h 445"/>
                <a:gd name="T8" fmla="*/ 153988 w 748"/>
                <a:gd name="T9" fmla="*/ 498475 h 445"/>
                <a:gd name="T10" fmla="*/ 84138 w 748"/>
                <a:gd name="T11" fmla="*/ 581025 h 445"/>
                <a:gd name="T12" fmla="*/ 241300 w 748"/>
                <a:gd name="T13" fmla="*/ 596900 h 445"/>
                <a:gd name="T14" fmla="*/ 265113 w 748"/>
                <a:gd name="T15" fmla="*/ 693737 h 445"/>
                <a:gd name="T16" fmla="*/ 400050 w 748"/>
                <a:gd name="T17" fmla="*/ 657225 h 445"/>
                <a:gd name="T18" fmla="*/ 501650 w 748"/>
                <a:gd name="T19" fmla="*/ 706437 h 445"/>
                <a:gd name="T20" fmla="*/ 576263 w 748"/>
                <a:gd name="T21" fmla="*/ 658812 h 445"/>
                <a:gd name="T22" fmla="*/ 655638 w 748"/>
                <a:gd name="T23" fmla="*/ 706437 h 445"/>
                <a:gd name="T24" fmla="*/ 727075 w 748"/>
                <a:gd name="T25" fmla="*/ 649287 h 445"/>
                <a:gd name="T26" fmla="*/ 830263 w 748"/>
                <a:gd name="T27" fmla="*/ 688975 h 445"/>
                <a:gd name="T28" fmla="*/ 923925 w 748"/>
                <a:gd name="T29" fmla="*/ 612775 h 445"/>
                <a:gd name="T30" fmla="*/ 1093788 w 748"/>
                <a:gd name="T31" fmla="*/ 636587 h 445"/>
                <a:gd name="T32" fmla="*/ 1050925 w 748"/>
                <a:gd name="T33" fmla="*/ 547687 h 445"/>
                <a:gd name="T34" fmla="*/ 1166813 w 748"/>
                <a:gd name="T35" fmla="*/ 536575 h 445"/>
                <a:gd name="T36" fmla="*/ 1087438 w 748"/>
                <a:gd name="T37" fmla="*/ 434975 h 445"/>
                <a:gd name="T38" fmla="*/ 1187450 w 748"/>
                <a:gd name="T39" fmla="*/ 381000 h 445"/>
                <a:gd name="T40" fmla="*/ 1058863 w 748"/>
                <a:gd name="T41" fmla="*/ 317500 h 445"/>
                <a:gd name="T42" fmla="*/ 1130300 w 748"/>
                <a:gd name="T43" fmla="*/ 228600 h 445"/>
                <a:gd name="T44" fmla="*/ 995363 w 748"/>
                <a:gd name="T45" fmla="*/ 223837 h 445"/>
                <a:gd name="T46" fmla="*/ 1050925 w 748"/>
                <a:gd name="T47" fmla="*/ 122237 h 445"/>
                <a:gd name="T48" fmla="*/ 882650 w 748"/>
                <a:gd name="T49" fmla="*/ 134937 h 445"/>
                <a:gd name="T50" fmla="*/ 871538 w 748"/>
                <a:gd name="T51" fmla="*/ 30162 h 445"/>
                <a:gd name="T52" fmla="*/ 700088 w 748"/>
                <a:gd name="T53" fmla="*/ 77787 h 445"/>
                <a:gd name="T54" fmla="*/ 638175 w 748"/>
                <a:gd name="T55" fmla="*/ 0 h 445"/>
                <a:gd name="T56" fmla="*/ 528638 w 748"/>
                <a:gd name="T57" fmla="*/ 69850 h 445"/>
                <a:gd name="T58" fmla="*/ 423863 w 748"/>
                <a:gd name="T59" fmla="*/ 0 h 445"/>
                <a:gd name="T60" fmla="*/ 358775 w 748"/>
                <a:gd name="T61" fmla="*/ 106362 h 445"/>
                <a:gd name="T62" fmla="*/ 241300 w 748"/>
                <a:gd name="T63" fmla="*/ 49212 h 445"/>
                <a:gd name="T64" fmla="*/ 246063 w 748"/>
                <a:gd name="T65" fmla="*/ 142875 h 445"/>
                <a:gd name="T66" fmla="*/ 98425 w 748"/>
                <a:gd name="T67" fmla="*/ 114300 h 445"/>
                <a:gd name="T68" fmla="*/ 134938 w 748"/>
                <a:gd name="T69" fmla="*/ 211137 h 445"/>
                <a:gd name="T70" fmla="*/ 0 w 748"/>
                <a:gd name="T71" fmla="*/ 204787 h 445"/>
                <a:gd name="T72" fmla="*/ 106363 w 748"/>
                <a:gd name="T73" fmla="*/ 304800 h 44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748" h="445">
                  <a:moveTo>
                    <a:pt x="67" y="192"/>
                  </a:moveTo>
                  <a:lnTo>
                    <a:pt x="5" y="210"/>
                  </a:lnTo>
                  <a:lnTo>
                    <a:pt x="77" y="235"/>
                  </a:lnTo>
                  <a:lnTo>
                    <a:pt x="18" y="289"/>
                  </a:lnTo>
                  <a:lnTo>
                    <a:pt x="97" y="314"/>
                  </a:lnTo>
                  <a:lnTo>
                    <a:pt x="53" y="366"/>
                  </a:lnTo>
                  <a:lnTo>
                    <a:pt x="152" y="376"/>
                  </a:lnTo>
                  <a:lnTo>
                    <a:pt x="167" y="437"/>
                  </a:lnTo>
                  <a:lnTo>
                    <a:pt x="252" y="414"/>
                  </a:lnTo>
                  <a:lnTo>
                    <a:pt x="316" y="445"/>
                  </a:lnTo>
                  <a:lnTo>
                    <a:pt x="363" y="415"/>
                  </a:lnTo>
                  <a:lnTo>
                    <a:pt x="413" y="445"/>
                  </a:lnTo>
                  <a:lnTo>
                    <a:pt x="458" y="409"/>
                  </a:lnTo>
                  <a:lnTo>
                    <a:pt x="523" y="434"/>
                  </a:lnTo>
                  <a:lnTo>
                    <a:pt x="582" y="386"/>
                  </a:lnTo>
                  <a:lnTo>
                    <a:pt x="689" y="401"/>
                  </a:lnTo>
                  <a:lnTo>
                    <a:pt x="662" y="345"/>
                  </a:lnTo>
                  <a:lnTo>
                    <a:pt x="735" y="338"/>
                  </a:lnTo>
                  <a:lnTo>
                    <a:pt x="685" y="274"/>
                  </a:lnTo>
                  <a:lnTo>
                    <a:pt x="748" y="240"/>
                  </a:lnTo>
                  <a:lnTo>
                    <a:pt x="667" y="200"/>
                  </a:lnTo>
                  <a:lnTo>
                    <a:pt x="712" y="144"/>
                  </a:lnTo>
                  <a:lnTo>
                    <a:pt x="627" y="141"/>
                  </a:lnTo>
                  <a:lnTo>
                    <a:pt x="662" y="77"/>
                  </a:lnTo>
                  <a:lnTo>
                    <a:pt x="556" y="85"/>
                  </a:lnTo>
                  <a:lnTo>
                    <a:pt x="549" y="19"/>
                  </a:lnTo>
                  <a:lnTo>
                    <a:pt x="441" y="49"/>
                  </a:lnTo>
                  <a:lnTo>
                    <a:pt x="402" y="0"/>
                  </a:lnTo>
                  <a:lnTo>
                    <a:pt x="333" y="44"/>
                  </a:lnTo>
                  <a:lnTo>
                    <a:pt x="267" y="0"/>
                  </a:lnTo>
                  <a:lnTo>
                    <a:pt x="226" y="67"/>
                  </a:lnTo>
                  <a:lnTo>
                    <a:pt x="152" y="31"/>
                  </a:lnTo>
                  <a:lnTo>
                    <a:pt x="155" y="90"/>
                  </a:lnTo>
                  <a:lnTo>
                    <a:pt x="62" y="72"/>
                  </a:lnTo>
                  <a:lnTo>
                    <a:pt x="85" y="133"/>
                  </a:lnTo>
                  <a:lnTo>
                    <a:pt x="0" y="129"/>
                  </a:lnTo>
                  <a:lnTo>
                    <a:pt x="67" y="192"/>
                  </a:lnTo>
                  <a:close/>
                </a:path>
              </a:pathLst>
            </a:custGeom>
            <a:solidFill>
              <a:srgbClr val="FFFF00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00" dirty="0"/>
            </a:p>
          </p:txBody>
        </p:sp>
        <p:sp>
          <p:nvSpPr>
            <p:cNvPr id="22" name="Rectangle 99">
              <a:extLst>
                <a:ext uri="{FF2B5EF4-FFF2-40B4-BE49-F238E27FC236}">
                  <a16:creationId xmlns:a16="http://schemas.microsoft.com/office/drawing/2014/main" id="{8055EC06-4D15-35A2-91C9-E8C69ED0D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135" y="1547770"/>
              <a:ext cx="51296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human</a:t>
              </a:r>
              <a:endParaRPr lang="en-US" sz="1400" dirty="0"/>
            </a:p>
          </p:txBody>
        </p:sp>
        <p:sp>
          <p:nvSpPr>
            <p:cNvPr id="23" name="Rectangle 100">
              <a:extLst>
                <a:ext uri="{FF2B5EF4-FFF2-40B4-BE49-F238E27FC236}">
                  <a16:creationId xmlns:a16="http://schemas.microsoft.com/office/drawing/2014/main" id="{CC7994A7-BED8-86CA-F2E5-037212723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802" y="1763456"/>
              <a:ext cx="58342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thought</a:t>
              </a:r>
              <a:endParaRPr lang="en-US" sz="1400" dirty="0"/>
            </a:p>
          </p:txBody>
        </p:sp>
      </p:grpSp>
      <p:sp>
        <p:nvSpPr>
          <p:cNvPr id="24" name="Line 126">
            <a:extLst>
              <a:ext uri="{FF2B5EF4-FFF2-40B4-BE49-F238E27FC236}">
                <a16:creationId xmlns:a16="http://schemas.microsoft.com/office/drawing/2014/main" id="{6B9DAFBA-3007-6D24-6652-6EFF848A1B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1575" y="2185034"/>
            <a:ext cx="1243478" cy="4878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25" name="Line 124">
            <a:extLst>
              <a:ext uri="{FF2B5EF4-FFF2-40B4-BE49-F238E27FC236}">
                <a16:creationId xmlns:a16="http://schemas.microsoft.com/office/drawing/2014/main" id="{90413871-0F97-74A5-F3AD-65FED73EB0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52219" y="1801423"/>
            <a:ext cx="1003985" cy="3985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3612EF-9CDC-06C6-4D41-C2774F48A8F6}"/>
              </a:ext>
            </a:extLst>
          </p:cNvPr>
          <p:cNvSpPr txBox="1"/>
          <p:nvPr/>
        </p:nvSpPr>
        <p:spPr>
          <a:xfrm>
            <a:off x="9466729" y="18556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sp>
        <p:nvSpPr>
          <p:cNvPr id="27" name="Text Box 111">
            <a:extLst>
              <a:ext uri="{FF2B5EF4-FFF2-40B4-BE49-F238E27FC236}">
                <a16:creationId xmlns:a16="http://schemas.microsoft.com/office/drawing/2014/main" id="{EBBBA5D2-B654-3FD1-47DD-ECE5F9A26F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5053" y="1993051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28" name="Text Box 110">
            <a:extLst>
              <a:ext uri="{FF2B5EF4-FFF2-40B4-BE49-F238E27FC236}">
                <a16:creationId xmlns:a16="http://schemas.microsoft.com/office/drawing/2014/main" id="{B785ACBA-FE1B-57E4-7C52-EBB551986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5053" y="2328457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9B0001"/>
                </a:solidFill>
              </a:rPr>
              <a:t>VM code</a:t>
            </a:r>
          </a:p>
        </p:txBody>
      </p:sp>
      <p:sp>
        <p:nvSpPr>
          <p:cNvPr id="29" name="Text Box 111">
            <a:extLst>
              <a:ext uri="{FF2B5EF4-FFF2-40B4-BE49-F238E27FC236}">
                <a16:creationId xmlns:a16="http://schemas.microsoft.com/office/drawing/2014/main" id="{50422285-1E5C-40AE-579B-294431BD4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373297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31" name="Text Box 110">
            <a:extLst>
              <a:ext uri="{FF2B5EF4-FFF2-40B4-BE49-F238E27FC236}">
                <a16:creationId xmlns:a16="http://schemas.microsoft.com/office/drawing/2014/main" id="{6E014A7B-2103-C68A-C308-291CC005D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708703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machine language</a:t>
            </a:r>
          </a:p>
        </p:txBody>
      </p:sp>
      <p:sp>
        <p:nvSpPr>
          <p:cNvPr id="32" name="Rectangle 65">
            <a:extLst>
              <a:ext uri="{FF2B5EF4-FFF2-40B4-BE49-F238E27FC236}">
                <a16:creationId xmlns:a16="http://schemas.microsoft.com/office/drawing/2014/main" id="{1193D173-8B4E-9FEB-75E6-5B9E519B4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129" y="1351185"/>
            <a:ext cx="19123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hierarchy</a:t>
            </a:r>
          </a:p>
        </p:txBody>
      </p:sp>
      <p:sp>
        <p:nvSpPr>
          <p:cNvPr id="33" name="Rectangle 102">
            <a:extLst>
              <a:ext uri="{FF2B5EF4-FFF2-40B4-BE49-F238E27FC236}">
                <a16:creationId xmlns:a16="http://schemas.microsoft.com/office/drawing/2014/main" id="{5A9B5846-5EBF-DE69-6F9D-B947E0850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9645" y="1880328"/>
            <a:ext cx="8048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</a:p>
        </p:txBody>
      </p:sp>
      <p:sp>
        <p:nvSpPr>
          <p:cNvPr id="34" name="Rectangle 125">
            <a:extLst>
              <a:ext uri="{FF2B5EF4-FFF2-40B4-BE49-F238E27FC236}">
                <a16:creationId xmlns:a16="http://schemas.microsoft.com/office/drawing/2014/main" id="{A23F8B50-26DC-FFB4-0E6E-A4609DD1E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8959" y="2241738"/>
            <a:ext cx="8048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compiler</a:t>
            </a:r>
          </a:p>
        </p:txBody>
      </p:sp>
      <p:sp>
        <p:nvSpPr>
          <p:cNvPr id="36" name="Text Box 111">
            <a:extLst>
              <a:ext uri="{FF2B5EF4-FFF2-40B4-BE49-F238E27FC236}">
                <a16:creationId xmlns:a16="http://schemas.microsoft.com/office/drawing/2014/main" id="{5050E36A-BD31-90A9-633C-BAF9799F1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641232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2F7B861-B374-4956-B50F-6BDF695E467E}"/>
              </a:ext>
            </a:extLst>
          </p:cNvPr>
          <p:cNvGrpSpPr/>
          <p:nvPr/>
        </p:nvGrpSpPr>
        <p:grpSpPr>
          <a:xfrm>
            <a:off x="2742293" y="2092728"/>
            <a:ext cx="1060456" cy="607162"/>
            <a:chOff x="2607287" y="2101540"/>
            <a:chExt cx="1060456" cy="607162"/>
          </a:xfrm>
        </p:grpSpPr>
        <p:sp>
          <p:nvSpPr>
            <p:cNvPr id="38" name="Text Box 111">
              <a:extLst>
                <a:ext uri="{FF2B5EF4-FFF2-40B4-BE49-F238E27FC236}">
                  <a16:creationId xmlns:a16="http://schemas.microsoft.com/office/drawing/2014/main" id="{DE19AD56-3205-0EFD-3322-9B7CC49E8D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287" y="2101540"/>
              <a:ext cx="1060055" cy="161639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0" name="Text Box 110">
              <a:extLst>
                <a:ext uri="{FF2B5EF4-FFF2-40B4-BE49-F238E27FC236}">
                  <a16:creationId xmlns:a16="http://schemas.microsoft.com/office/drawing/2014/main" id="{8F68A5E2-8617-3B8C-4B3E-6A8B5215A4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688" y="2259127"/>
              <a:ext cx="1060055" cy="44957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rIns="0" bIns="46800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41" name="Rectangle 127">
              <a:extLst>
                <a:ext uri="{FF2B5EF4-FFF2-40B4-BE49-F238E27FC236}">
                  <a16:creationId xmlns:a16="http://schemas.microsoft.com/office/drawing/2014/main" id="{71B6A648-E899-4ACC-C67F-185C6AE9A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2865" y="2477890"/>
              <a:ext cx="41041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2" name="Text Box 110">
            <a:extLst>
              <a:ext uri="{FF2B5EF4-FFF2-40B4-BE49-F238E27FC236}">
                <a16:creationId xmlns:a16="http://schemas.microsoft.com/office/drawing/2014/main" id="{C5E43984-9833-23DB-FBB2-4FFDBAC1F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976638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dirty="0">
                <a:solidFill>
                  <a:srgbClr val="000000"/>
                </a:solidFill>
              </a:rPr>
              <a:t>high-level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language</a:t>
            </a:r>
          </a:p>
        </p:txBody>
      </p:sp>
      <p:sp>
        <p:nvSpPr>
          <p:cNvPr id="9" name="Line 136">
            <a:extLst>
              <a:ext uri="{FF2B5EF4-FFF2-40B4-BE49-F238E27FC236}">
                <a16:creationId xmlns:a16="http://schemas.microsoft.com/office/drawing/2014/main" id="{64924349-A1A6-B927-F8B5-98246A1C3176}"/>
              </a:ext>
            </a:extLst>
          </p:cNvPr>
          <p:cNvSpPr>
            <a:spLocks noChangeShapeType="1"/>
          </p:cNvSpPr>
          <p:nvPr/>
        </p:nvSpPr>
        <p:spPr bwMode="auto">
          <a:xfrm>
            <a:off x="7835550" y="3246945"/>
            <a:ext cx="38450" cy="1293774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ED35DF2-4074-287F-2B84-815A5D6222B8}"/>
              </a:ext>
            </a:extLst>
          </p:cNvPr>
          <p:cNvSpPr/>
          <p:nvPr/>
        </p:nvSpPr>
        <p:spPr>
          <a:xfrm>
            <a:off x="3821888" y="1820139"/>
            <a:ext cx="4692526" cy="1520940"/>
          </a:xfrm>
          <a:prstGeom prst="roundRect">
            <a:avLst/>
          </a:prstGeom>
          <a:noFill/>
          <a:ln w="25400">
            <a:solidFill>
              <a:srgbClr val="80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FDEDE4-066D-472D-FA37-5EAABC3FC578}"/>
              </a:ext>
            </a:extLst>
          </p:cNvPr>
          <p:cNvSpPr txBox="1"/>
          <p:nvPr/>
        </p:nvSpPr>
        <p:spPr>
          <a:xfrm>
            <a:off x="11128075" y="3899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sp>
        <p:nvSpPr>
          <p:cNvPr id="12" name="Rectangle 127">
            <a:extLst>
              <a:ext uri="{FF2B5EF4-FFF2-40B4-BE49-F238E27FC236}">
                <a16:creationId xmlns:a16="http://schemas.microsoft.com/office/drawing/2014/main" id="{313BEC3C-9D4E-2272-2499-1FC2EDACD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289" y="2613795"/>
            <a:ext cx="94669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dirty="0">
                <a:solidFill>
                  <a:srgbClr val="9B0001"/>
                </a:solidFill>
                <a:latin typeface="Arial"/>
                <a:cs typeface="Arial"/>
              </a:rPr>
              <a:t>VM translator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9F4CE6-9C6A-DF99-2EAE-F5B13681C566}"/>
              </a:ext>
            </a:extLst>
          </p:cNvPr>
          <p:cNvSpPr txBox="1">
            <a:spLocks/>
          </p:cNvSpPr>
          <p:nvPr/>
        </p:nvSpPr>
        <p:spPr>
          <a:xfrm>
            <a:off x="1084069" y="4050667"/>
            <a:ext cx="5595045" cy="16815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600"/>
              </a:spcBef>
              <a:buNone/>
            </a:pPr>
            <a:r>
              <a:rPr lang="en-US" sz="2000" u="sng" dirty="0"/>
              <a:t>Lecture / chapter </a:t>
            </a:r>
            <a:r>
              <a:rPr lang="he-IL" sz="2000" u="sng" dirty="0"/>
              <a:t>8</a:t>
            </a:r>
            <a:r>
              <a:rPr lang="en-US" sz="2000" u="sng" dirty="0"/>
              <a:t> goals:</a:t>
            </a:r>
            <a:endParaRPr lang="en-US" sz="2000" dirty="0"/>
          </a:p>
          <a:p>
            <a:pPr>
              <a:spcBef>
                <a:spcPts val="1600"/>
              </a:spcBef>
            </a:pPr>
            <a:r>
              <a:rPr lang="en-US" sz="2000" dirty="0"/>
              <a:t>Learn how </a:t>
            </a:r>
            <a:r>
              <a:rPr lang="en-US" sz="2000" i="1" dirty="0"/>
              <a:t>branching</a:t>
            </a:r>
            <a:r>
              <a:rPr lang="en-US" sz="2000" dirty="0"/>
              <a:t> and </a:t>
            </a:r>
            <a:r>
              <a:rPr lang="en-US" sz="2000" i="1" dirty="0"/>
              <a:t>functions</a:t>
            </a:r>
            <a:r>
              <a:rPr lang="en-US" sz="2000" dirty="0"/>
              <a:t> are handled</a:t>
            </a:r>
          </a:p>
          <a:p>
            <a:pPr>
              <a:spcBef>
                <a:spcPts val="1600"/>
              </a:spcBef>
            </a:pPr>
            <a:r>
              <a:rPr lang="en-US" sz="2000" dirty="0"/>
              <a:t>Project 8: Complete the VM translator.</a:t>
            </a:r>
          </a:p>
        </p:txBody>
      </p:sp>
    </p:spTree>
    <p:extLst>
      <p:ext uri="{BB962C8B-B14F-4D97-AF65-F5344CB8AC3E}">
        <p14:creationId xmlns:p14="http://schemas.microsoft.com/office/powerpoint/2010/main" val="14975016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C7E9FD98-5427-C647-A3EC-6F6B521576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79" t="15719" r="52042" b="58918"/>
          <a:stretch/>
        </p:blipFill>
        <p:spPr>
          <a:xfrm>
            <a:off x="1349432" y="2010176"/>
            <a:ext cx="1738013" cy="2256743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EF342EE-9091-7B41-81C8-D73DA8703B69}"/>
              </a:ext>
            </a:extLst>
          </p:cNvPr>
          <p:cNvCxnSpPr/>
          <p:nvPr/>
        </p:nvCxnSpPr>
        <p:spPr>
          <a:xfrm flipV="1">
            <a:off x="1220699" y="2007049"/>
            <a:ext cx="1952448" cy="86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F5BA077-12EE-8543-8CC7-C09204ECFDD3}"/>
              </a:ext>
            </a:extLst>
          </p:cNvPr>
          <p:cNvGrpSpPr/>
          <p:nvPr/>
        </p:nvGrpSpPr>
        <p:grpSpPr>
          <a:xfrm>
            <a:off x="626443" y="2577668"/>
            <a:ext cx="661001" cy="293150"/>
            <a:chOff x="6423556" y="3656232"/>
            <a:chExt cx="661001" cy="29315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68B5958-5AD0-3743-AA12-2F0ADEE589E6}"/>
                </a:ext>
              </a:extLst>
            </p:cNvPr>
            <p:cNvSpPr/>
            <p:nvPr/>
          </p:nvSpPr>
          <p:spPr>
            <a:xfrm>
              <a:off x="6423556" y="3656232"/>
              <a:ext cx="509566" cy="293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ARG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7F9B430-01FD-BA43-8BF9-63E64AE07D2D}"/>
                </a:ext>
              </a:extLst>
            </p:cNvPr>
            <p:cNvCxnSpPr/>
            <p:nvPr/>
          </p:nvCxnSpPr>
          <p:spPr>
            <a:xfrm>
              <a:off x="6884196" y="3809918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A2ACDF4-11B1-2144-AB05-A852C0CC0963}"/>
              </a:ext>
            </a:extLst>
          </p:cNvPr>
          <p:cNvGrpSpPr/>
          <p:nvPr/>
        </p:nvGrpSpPr>
        <p:grpSpPr>
          <a:xfrm>
            <a:off x="3138572" y="2682286"/>
            <a:ext cx="1346348" cy="591791"/>
            <a:chOff x="7606210" y="2683438"/>
            <a:chExt cx="1346348" cy="591791"/>
          </a:xfrm>
        </p:grpSpPr>
        <p:sp>
          <p:nvSpPr>
            <p:cNvPr id="54" name="Right Brace 53">
              <a:extLst>
                <a:ext uri="{FF2B5EF4-FFF2-40B4-BE49-F238E27FC236}">
                  <a16:creationId xmlns:a16="http://schemas.microsoft.com/office/drawing/2014/main" id="{C11D14CB-844E-564B-ABF9-A75F47C5D095}"/>
                </a:ext>
              </a:extLst>
            </p:cNvPr>
            <p:cNvSpPr/>
            <p:nvPr/>
          </p:nvSpPr>
          <p:spPr>
            <a:xfrm>
              <a:off x="7606210" y="2683438"/>
              <a:ext cx="171789" cy="591791"/>
            </a:xfrm>
            <a:prstGeom prst="rightBrace">
              <a:avLst>
                <a:gd name="adj1" fmla="val 46889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10">
              <a:extLst>
                <a:ext uri="{FF2B5EF4-FFF2-40B4-BE49-F238E27FC236}">
                  <a16:creationId xmlns:a16="http://schemas.microsoft.com/office/drawing/2014/main" id="{2AA614AD-6397-0148-97DE-79792DE73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0643" y="2815060"/>
              <a:ext cx="119191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i="1" dirty="0">
                  <a:latin typeface="Times New Roman"/>
                  <a:cs typeface="Times New Roman"/>
                </a:rPr>
                <a:t>nArgs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26B9388-2F2B-F94B-B2A5-D36C474AA8C0}"/>
              </a:ext>
            </a:extLst>
          </p:cNvPr>
          <p:cNvGrpSpPr/>
          <p:nvPr/>
        </p:nvGrpSpPr>
        <p:grpSpPr>
          <a:xfrm>
            <a:off x="3138088" y="2101714"/>
            <a:ext cx="1468693" cy="530352"/>
            <a:chOff x="4090147" y="4985830"/>
            <a:chExt cx="1468693" cy="530352"/>
          </a:xfrm>
        </p:grpSpPr>
        <p:sp>
          <p:nvSpPr>
            <p:cNvPr id="57" name="Right Brace 56">
              <a:extLst>
                <a:ext uri="{FF2B5EF4-FFF2-40B4-BE49-F238E27FC236}">
                  <a16:creationId xmlns:a16="http://schemas.microsoft.com/office/drawing/2014/main" id="{245B7C20-D89B-B847-8626-8F3A4A5EB6CE}"/>
                </a:ext>
              </a:extLst>
            </p:cNvPr>
            <p:cNvSpPr/>
            <p:nvPr/>
          </p:nvSpPr>
          <p:spPr>
            <a:xfrm>
              <a:off x="4090147" y="4985830"/>
              <a:ext cx="171789" cy="530352"/>
            </a:xfrm>
            <a:prstGeom prst="rightBrace">
              <a:avLst>
                <a:gd name="adj1" fmla="val 46889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10">
              <a:extLst>
                <a:ext uri="{FF2B5EF4-FFF2-40B4-BE49-F238E27FC236}">
                  <a16:creationId xmlns:a16="http://schemas.microsoft.com/office/drawing/2014/main" id="{410ACA19-C08E-B745-A822-8E3AE7C32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1936" y="4985830"/>
              <a:ext cx="1296904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9525" indent="-9525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Times New Roman"/>
                  <a:cs typeface="Times New Roman"/>
                </a:rPr>
                <a:t>working stack</a:t>
              </a:r>
              <a:br>
                <a:rPr lang="en-US" sz="1200" dirty="0">
                  <a:latin typeface="Times New Roman"/>
                  <a:cs typeface="Times New Roman"/>
                </a:rPr>
              </a:br>
              <a:r>
                <a:rPr lang="en-US" sz="1200" dirty="0">
                  <a:latin typeface="Times New Roman"/>
                  <a:cs typeface="Times New Roman"/>
                </a:rPr>
                <a:t>of the caller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326FB72-88BF-F846-9383-0038272685F4}"/>
              </a:ext>
            </a:extLst>
          </p:cNvPr>
          <p:cNvGrpSpPr/>
          <p:nvPr/>
        </p:nvGrpSpPr>
        <p:grpSpPr>
          <a:xfrm>
            <a:off x="99438" y="4210364"/>
            <a:ext cx="1201114" cy="293150"/>
            <a:chOff x="5899310" y="3546542"/>
            <a:chExt cx="1201114" cy="29315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2F1686-E724-494C-8C4B-FA09E7626B84}"/>
                </a:ext>
              </a:extLst>
            </p:cNvPr>
            <p:cNvSpPr/>
            <p:nvPr/>
          </p:nvSpPr>
          <p:spPr>
            <a:xfrm>
              <a:off x="5899310" y="3546542"/>
              <a:ext cx="1049044" cy="29315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SP, LCL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4F824DE-EC8A-0F47-A8CA-693487838FDE}"/>
                </a:ext>
              </a:extLst>
            </p:cNvPr>
            <p:cNvCxnSpPr/>
            <p:nvPr/>
          </p:nvCxnSpPr>
          <p:spPr>
            <a:xfrm>
              <a:off x="6900063" y="3692890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EBB720C-5312-324B-BB39-A3FC6EA03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72" y="1254395"/>
            <a:ext cx="4206501" cy="838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ctr">
              <a:lnSpc>
                <a:spcPts val="2180"/>
              </a:lnSpc>
              <a:spcBef>
                <a:spcPts val="9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The caller says:</a:t>
            </a:r>
          </a:p>
          <a:p>
            <a:pPr algn="ctr"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Consolas"/>
                <a:cs typeface="Consolas"/>
              </a:rPr>
              <a:t>call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functionName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nArgs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C07E26-D707-4647-9096-B31E8D838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8659" y="1018721"/>
            <a:ext cx="3956856" cy="172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600" u="sng" dirty="0">
                <a:solidFill>
                  <a:srgbClr val="000000"/>
                </a:solidFill>
                <a:latin typeface="Times New Roman"/>
                <a:cs typeface="Times New Roman"/>
              </a:rPr>
              <a:t>Handling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call</a:t>
            </a:r>
            <a:r>
              <a:rPr lang="en-US" sz="1200" dirty="0">
                <a:latin typeface="Arial"/>
                <a:cs typeface="Arial"/>
              </a:rPr>
              <a:t> </a:t>
            </a:r>
            <a:r>
              <a:rPr lang="en-US" sz="1200" i="1" dirty="0">
                <a:latin typeface="Times New Roman"/>
                <a:cs typeface="Times New Roman"/>
              </a:rPr>
              <a:t>functionName</a:t>
            </a:r>
            <a:r>
              <a:rPr lang="en-US" sz="1200" dirty="0">
                <a:latin typeface="Arial"/>
                <a:cs typeface="Arial"/>
              </a:rPr>
              <a:t> </a:t>
            </a:r>
            <a:r>
              <a:rPr lang="en-US" sz="1200" i="1" dirty="0">
                <a:latin typeface="Times New Roman"/>
                <a:cs typeface="Times New Roman"/>
              </a:rPr>
              <a:t>nArgs</a:t>
            </a:r>
          </a:p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We have to:</a:t>
            </a:r>
          </a:p>
          <a:p>
            <a:pPr marL="223838" indent="-223838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Save the return address</a:t>
            </a:r>
          </a:p>
          <a:p>
            <a:pPr marL="223838" indent="-223838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Save the caller’s segment pointers</a:t>
            </a:r>
          </a:p>
          <a:p>
            <a:pPr marL="223838" indent="-223838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Reposition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(for the callee)</a:t>
            </a:r>
          </a:p>
          <a:p>
            <a:pPr marL="223838" indent="-223838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Reposition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LCL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(for the callee)</a:t>
            </a:r>
          </a:p>
          <a:p>
            <a:pPr marL="223838" indent="-223838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Go to execute the callee’s code</a:t>
            </a:r>
            <a:endParaRPr lang="en-US" sz="1400" i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CE0D26-7B3E-5D4F-B648-AE81AF543BE0}"/>
              </a:ext>
            </a:extLst>
          </p:cNvPr>
          <p:cNvGrpSpPr/>
          <p:nvPr/>
        </p:nvGrpSpPr>
        <p:grpSpPr>
          <a:xfrm>
            <a:off x="3138087" y="3314755"/>
            <a:ext cx="1346833" cy="911180"/>
            <a:chOff x="3138087" y="3314755"/>
            <a:chExt cx="1346833" cy="911180"/>
          </a:xfrm>
        </p:grpSpPr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AA4C1FDB-DABB-CE47-AB30-D12083317ED4}"/>
                </a:ext>
              </a:extLst>
            </p:cNvPr>
            <p:cNvSpPr/>
            <p:nvPr/>
          </p:nvSpPr>
          <p:spPr>
            <a:xfrm>
              <a:off x="3138087" y="3314755"/>
              <a:ext cx="171789" cy="911180"/>
            </a:xfrm>
            <a:prstGeom prst="rightBrace">
              <a:avLst>
                <a:gd name="adj1" fmla="val 46889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62CC5F6A-B2A3-C142-8497-9F09AB758C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3005" y="3560818"/>
              <a:ext cx="119191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12700" indent="-127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Times New Roman"/>
                  <a:cs typeface="Times New Roman"/>
                </a:rPr>
                <a:t>Saved “frame” of the caller</a:t>
              </a:r>
            </a:p>
          </p:txBody>
        </p:sp>
      </p:grp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9E92AD80-9A29-235E-A98D-095E86C822D6}"/>
              </a:ext>
            </a:extLst>
          </p:cNvPr>
          <p:cNvSpPr/>
          <p:nvPr/>
        </p:nvSpPr>
        <p:spPr>
          <a:xfrm>
            <a:off x="1559990" y="4409831"/>
            <a:ext cx="1273865" cy="275988"/>
          </a:xfrm>
          <a:prstGeom prst="wedgeRoundRectCallout">
            <a:avLst>
              <a:gd name="adj1" fmla="val -13479"/>
              <a:gd name="adj2" fmla="val -346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global stack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0736454-31A6-15A8-2DF9-390F4A88D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Implementing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 function / return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2815599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C7E9FD98-5427-C647-A3EC-6F6B521576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79" t="15719" r="52042" b="58918"/>
          <a:stretch/>
        </p:blipFill>
        <p:spPr>
          <a:xfrm>
            <a:off x="1349432" y="2010176"/>
            <a:ext cx="1738013" cy="2256743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EF342EE-9091-7B41-81C8-D73DA8703B69}"/>
              </a:ext>
            </a:extLst>
          </p:cNvPr>
          <p:cNvCxnSpPr/>
          <p:nvPr/>
        </p:nvCxnSpPr>
        <p:spPr>
          <a:xfrm flipV="1">
            <a:off x="1220699" y="2007049"/>
            <a:ext cx="1952448" cy="86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F5BA077-12EE-8543-8CC7-C09204ECFDD3}"/>
              </a:ext>
            </a:extLst>
          </p:cNvPr>
          <p:cNvGrpSpPr/>
          <p:nvPr/>
        </p:nvGrpSpPr>
        <p:grpSpPr>
          <a:xfrm>
            <a:off x="626443" y="2577668"/>
            <a:ext cx="661001" cy="293150"/>
            <a:chOff x="6423556" y="3656232"/>
            <a:chExt cx="661001" cy="29315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68B5958-5AD0-3743-AA12-2F0ADEE589E6}"/>
                </a:ext>
              </a:extLst>
            </p:cNvPr>
            <p:cNvSpPr/>
            <p:nvPr/>
          </p:nvSpPr>
          <p:spPr>
            <a:xfrm>
              <a:off x="6423556" y="3656232"/>
              <a:ext cx="509566" cy="293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ARG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7F9B430-01FD-BA43-8BF9-63E64AE07D2D}"/>
                </a:ext>
              </a:extLst>
            </p:cNvPr>
            <p:cNvCxnSpPr/>
            <p:nvPr/>
          </p:nvCxnSpPr>
          <p:spPr>
            <a:xfrm>
              <a:off x="6884196" y="3809918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A2ACDF4-11B1-2144-AB05-A852C0CC0963}"/>
              </a:ext>
            </a:extLst>
          </p:cNvPr>
          <p:cNvGrpSpPr/>
          <p:nvPr/>
        </p:nvGrpSpPr>
        <p:grpSpPr>
          <a:xfrm>
            <a:off x="3138572" y="2682286"/>
            <a:ext cx="1346348" cy="591791"/>
            <a:chOff x="7606210" y="2683438"/>
            <a:chExt cx="1346348" cy="591791"/>
          </a:xfrm>
        </p:grpSpPr>
        <p:sp>
          <p:nvSpPr>
            <p:cNvPr id="54" name="Right Brace 53">
              <a:extLst>
                <a:ext uri="{FF2B5EF4-FFF2-40B4-BE49-F238E27FC236}">
                  <a16:creationId xmlns:a16="http://schemas.microsoft.com/office/drawing/2014/main" id="{C11D14CB-844E-564B-ABF9-A75F47C5D095}"/>
                </a:ext>
              </a:extLst>
            </p:cNvPr>
            <p:cNvSpPr/>
            <p:nvPr/>
          </p:nvSpPr>
          <p:spPr>
            <a:xfrm>
              <a:off x="7606210" y="2683438"/>
              <a:ext cx="171789" cy="591791"/>
            </a:xfrm>
            <a:prstGeom prst="rightBrace">
              <a:avLst>
                <a:gd name="adj1" fmla="val 46889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10">
              <a:extLst>
                <a:ext uri="{FF2B5EF4-FFF2-40B4-BE49-F238E27FC236}">
                  <a16:creationId xmlns:a16="http://schemas.microsoft.com/office/drawing/2014/main" id="{2AA614AD-6397-0148-97DE-79792DE73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0643" y="2815060"/>
              <a:ext cx="119191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i="1" dirty="0">
                  <a:latin typeface="Times New Roman"/>
                  <a:cs typeface="Times New Roman"/>
                </a:rPr>
                <a:t>nArgs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26B9388-2F2B-F94B-B2A5-D36C474AA8C0}"/>
              </a:ext>
            </a:extLst>
          </p:cNvPr>
          <p:cNvGrpSpPr/>
          <p:nvPr/>
        </p:nvGrpSpPr>
        <p:grpSpPr>
          <a:xfrm>
            <a:off x="3138088" y="2101714"/>
            <a:ext cx="1468693" cy="530352"/>
            <a:chOff x="4090147" y="4985830"/>
            <a:chExt cx="1468693" cy="530352"/>
          </a:xfrm>
        </p:grpSpPr>
        <p:sp>
          <p:nvSpPr>
            <p:cNvPr id="57" name="Right Brace 56">
              <a:extLst>
                <a:ext uri="{FF2B5EF4-FFF2-40B4-BE49-F238E27FC236}">
                  <a16:creationId xmlns:a16="http://schemas.microsoft.com/office/drawing/2014/main" id="{245B7C20-D89B-B847-8626-8F3A4A5EB6CE}"/>
                </a:ext>
              </a:extLst>
            </p:cNvPr>
            <p:cNvSpPr/>
            <p:nvPr/>
          </p:nvSpPr>
          <p:spPr>
            <a:xfrm>
              <a:off x="4090147" y="4985830"/>
              <a:ext cx="171789" cy="530352"/>
            </a:xfrm>
            <a:prstGeom prst="rightBrace">
              <a:avLst>
                <a:gd name="adj1" fmla="val 46889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10">
              <a:extLst>
                <a:ext uri="{FF2B5EF4-FFF2-40B4-BE49-F238E27FC236}">
                  <a16:creationId xmlns:a16="http://schemas.microsoft.com/office/drawing/2014/main" id="{410ACA19-C08E-B745-A822-8E3AE7C32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1936" y="4985830"/>
              <a:ext cx="1296904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9525" indent="-9525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Times New Roman"/>
                  <a:cs typeface="Times New Roman"/>
                </a:rPr>
                <a:t>working stack</a:t>
              </a:r>
              <a:br>
                <a:rPr lang="en-US" sz="1200" dirty="0">
                  <a:latin typeface="Times New Roman"/>
                  <a:cs typeface="Times New Roman"/>
                </a:rPr>
              </a:br>
              <a:r>
                <a:rPr lang="en-US" sz="1200" dirty="0">
                  <a:latin typeface="Times New Roman"/>
                  <a:cs typeface="Times New Roman"/>
                </a:rPr>
                <a:t>of the caller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326FB72-88BF-F846-9383-0038272685F4}"/>
              </a:ext>
            </a:extLst>
          </p:cNvPr>
          <p:cNvGrpSpPr/>
          <p:nvPr/>
        </p:nvGrpSpPr>
        <p:grpSpPr>
          <a:xfrm>
            <a:off x="99438" y="4210364"/>
            <a:ext cx="1201114" cy="293150"/>
            <a:chOff x="5899310" y="3546542"/>
            <a:chExt cx="1201114" cy="29315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2F1686-E724-494C-8C4B-FA09E7626B84}"/>
                </a:ext>
              </a:extLst>
            </p:cNvPr>
            <p:cNvSpPr/>
            <p:nvPr/>
          </p:nvSpPr>
          <p:spPr>
            <a:xfrm>
              <a:off x="5899310" y="3546542"/>
              <a:ext cx="1049044" cy="29315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SP, LCL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4F824DE-EC8A-0F47-A8CA-693487838FDE}"/>
                </a:ext>
              </a:extLst>
            </p:cNvPr>
            <p:cNvCxnSpPr/>
            <p:nvPr/>
          </p:nvCxnSpPr>
          <p:spPr>
            <a:xfrm>
              <a:off x="6900063" y="3692890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EBB720C-5312-324B-BB39-A3FC6EA03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72" y="1254395"/>
            <a:ext cx="4206501" cy="838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ctr">
              <a:lnSpc>
                <a:spcPts val="2180"/>
              </a:lnSpc>
              <a:spcBef>
                <a:spcPts val="9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The caller says:</a:t>
            </a:r>
          </a:p>
          <a:p>
            <a:pPr algn="ctr"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Consolas"/>
                <a:cs typeface="Consolas"/>
              </a:rPr>
              <a:t>call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functionName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nArgs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21" name="Text Box 3">
            <a:extLst>
              <a:ext uri="{FF2B5EF4-FFF2-40B4-BE49-F238E27FC236}">
                <a16:creationId xmlns:a16="http://schemas.microsoft.com/office/drawing/2014/main" id="{07EB76BA-643D-6341-8A4F-5E5D05BE7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1329" y="3374230"/>
            <a:ext cx="3945346" cy="262152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0" bIns="190800" anchor="t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/>
                <a:cs typeface="Times New Roman"/>
              </a:rPr>
              <a:t>//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1400" i="1" dirty="0">
                <a:solidFill>
                  <a:schemeClr val="accent6">
                    <a:lumMod val="75000"/>
                  </a:schemeClr>
                </a:solidFill>
                <a:latin typeface="Times New Roman"/>
                <a:cs typeface="Times New Roman"/>
              </a:rPr>
              <a:t>functionName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1400" i="1" dirty="0">
                <a:solidFill>
                  <a:schemeClr val="accent6">
                    <a:lumMod val="75000"/>
                  </a:schemeClr>
                </a:solidFill>
                <a:latin typeface="Times New Roman"/>
                <a:cs typeface="Times New Roman"/>
              </a:rPr>
              <a:t>nArgs</a:t>
            </a:r>
            <a:r>
              <a:rPr lang="en-US" b="1" dirty="0">
                <a:latin typeface="Times New Roman"/>
                <a:cs typeface="Times New Roman"/>
              </a:rPr>
              <a:t>   </a:t>
            </a:r>
          </a:p>
          <a:p>
            <a:pPr>
              <a:spcBef>
                <a:spcPts val="500"/>
              </a:spcBef>
            </a:pPr>
            <a:r>
              <a:rPr lang="en-US" dirty="0">
                <a:solidFill>
                  <a:srgbClr val="000000"/>
                </a:solidFill>
                <a:ea typeface="Consolas"/>
              </a:rPr>
              <a:t>   push</a:t>
            </a:r>
            <a:r>
              <a:rPr lang="en-US" dirty="0">
                <a:solidFill>
                  <a:srgbClr val="000000"/>
                </a:solidFill>
                <a:ea typeface="Courier New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retAddrLabel  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</a:rPr>
              <a:t>// Generates and pushes this label</a:t>
            </a:r>
          </a:p>
          <a:p>
            <a:pPr>
              <a:spcBef>
                <a:spcPts val="500"/>
              </a:spcBef>
            </a:pPr>
            <a:r>
              <a:rPr lang="en-US" dirty="0">
                <a:solidFill>
                  <a:srgbClr val="000000"/>
                </a:solidFill>
                <a:ea typeface="Consolas"/>
              </a:rPr>
              <a:t>   pus</a:t>
            </a:r>
            <a:r>
              <a:rPr lang="en-US" dirty="0">
                <a:solidFill>
                  <a:srgbClr val="000000"/>
                </a:solidFill>
                <a:ea typeface="Courier New"/>
              </a:rPr>
              <a:t>h</a:t>
            </a:r>
            <a:r>
              <a:rPr lang="en-US" dirty="0">
                <a:solidFill>
                  <a:srgbClr val="000000"/>
                </a:solidFill>
                <a:ea typeface="Consolas"/>
              </a:rPr>
              <a:t> LC</a:t>
            </a:r>
            <a:r>
              <a:rPr lang="en-US" dirty="0">
                <a:solidFill>
                  <a:srgbClr val="000000"/>
                </a:solidFill>
                <a:ea typeface="Courier New"/>
              </a:rPr>
              <a:t>L</a:t>
            </a:r>
            <a:r>
              <a:rPr lang="en-US" dirty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ourier New"/>
                <a:cs typeface="Times New Roman" panose="02020603050405020304" pitchFamily="18" charset="0"/>
              </a:rPr>
              <a:t>       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</a:rPr>
              <a:t>// Saves the caller’s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ea typeface="Consolas"/>
              </a:rPr>
              <a:t>LC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ea typeface="Times New Roman"/>
              </a:rPr>
              <a:t>L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 New Roman"/>
              <a:ea typeface="Times New Roman"/>
              <a:cs typeface="Times New Roman"/>
            </a:endParaRPr>
          </a:p>
          <a:p>
            <a:pPr>
              <a:spcBef>
                <a:spcPts val="500"/>
              </a:spcBef>
            </a:pPr>
            <a:r>
              <a:rPr lang="en-US" dirty="0">
                <a:solidFill>
                  <a:srgbClr val="000000"/>
                </a:solidFill>
                <a:ea typeface="Consolas"/>
              </a:rPr>
              <a:t>   pu</a:t>
            </a:r>
            <a:r>
              <a:rPr lang="en-US" dirty="0">
                <a:solidFill>
                  <a:srgbClr val="000000"/>
                </a:solidFill>
                <a:ea typeface="Courier New"/>
              </a:rPr>
              <a:t>s</a:t>
            </a:r>
            <a:r>
              <a:rPr lang="en-US" dirty="0">
                <a:solidFill>
                  <a:srgbClr val="000000"/>
                </a:solidFill>
                <a:ea typeface="Consolas"/>
              </a:rPr>
              <a:t>h A</a:t>
            </a:r>
            <a:r>
              <a:rPr lang="en-US" dirty="0">
                <a:solidFill>
                  <a:srgbClr val="000000"/>
                </a:solidFill>
                <a:ea typeface="Courier New"/>
              </a:rPr>
              <a:t>RG</a:t>
            </a:r>
            <a:r>
              <a:rPr lang="en-US" dirty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  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</a:rPr>
              <a:t>// Saves the caller’s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ARG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Consolas"/>
              <a:cs typeface="Consolas" panose="020B0609020204030204" pitchFamily="49" charset="0"/>
            </a:endParaRPr>
          </a:p>
          <a:p>
            <a:pPr>
              <a:spcBef>
                <a:spcPts val="500"/>
              </a:spcBef>
            </a:pPr>
            <a:r>
              <a:rPr lang="en-US" dirty="0">
                <a:solidFill>
                  <a:srgbClr val="000000"/>
                </a:solidFill>
                <a:ea typeface="Consolas"/>
              </a:rPr>
              <a:t>   p</a:t>
            </a:r>
            <a:r>
              <a:rPr lang="en-US" dirty="0">
                <a:solidFill>
                  <a:srgbClr val="000000"/>
                </a:solidFill>
                <a:ea typeface="Courier New"/>
              </a:rPr>
              <a:t>u</a:t>
            </a:r>
            <a:r>
              <a:rPr lang="en-US" dirty="0">
                <a:solidFill>
                  <a:srgbClr val="000000"/>
                </a:solidFill>
                <a:ea typeface="Consolas"/>
              </a:rPr>
              <a:t>sh T</a:t>
            </a:r>
            <a:r>
              <a:rPr lang="en-US" dirty="0">
                <a:solidFill>
                  <a:srgbClr val="000000"/>
                </a:solidFill>
                <a:ea typeface="Courier New"/>
              </a:rPr>
              <a:t>HIS</a:t>
            </a:r>
            <a:r>
              <a:rPr lang="en-US" dirty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  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</a:rPr>
              <a:t>// Saves the caller’s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ea typeface="Consolas"/>
              </a:rPr>
              <a:t>THIS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 New Roman"/>
              <a:ea typeface="Consolas"/>
              <a:cs typeface="Times New Roman"/>
            </a:endParaRPr>
          </a:p>
          <a:p>
            <a:pPr>
              <a:spcBef>
                <a:spcPts val="500"/>
              </a:spcBef>
            </a:pPr>
            <a:r>
              <a:rPr lang="en-US" dirty="0">
                <a:solidFill>
                  <a:srgbClr val="000000"/>
                </a:solidFill>
                <a:ea typeface="Courier New"/>
              </a:rPr>
              <a:t>   p</a:t>
            </a:r>
            <a:r>
              <a:rPr lang="en-US" dirty="0">
                <a:solidFill>
                  <a:srgbClr val="000000"/>
                </a:solidFill>
                <a:ea typeface="Consolas"/>
              </a:rPr>
              <a:t>ush </a:t>
            </a:r>
            <a:r>
              <a:rPr lang="en-US" dirty="0">
                <a:solidFill>
                  <a:srgbClr val="000000"/>
                </a:solidFill>
                <a:ea typeface="Courier New"/>
              </a:rPr>
              <a:t>THAT</a:t>
            </a:r>
            <a:r>
              <a:rPr lang="en-US" dirty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     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</a:rPr>
              <a:t>// Saves the caller’s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ea typeface="Consolas"/>
              </a:rPr>
              <a:t>THAT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 New Roman"/>
              <a:ea typeface="Consolas"/>
              <a:cs typeface="Times New Roman"/>
            </a:endParaRPr>
          </a:p>
          <a:p>
            <a:pPr>
              <a:spcBef>
                <a:spcPts val="500"/>
              </a:spcBef>
            </a:pPr>
            <a:r>
              <a:rPr lang="en-US" dirty="0">
                <a:solidFill>
                  <a:srgbClr val="000000"/>
                </a:solidFill>
                <a:ea typeface="Courier New"/>
              </a:rPr>
              <a:t>   A</a:t>
            </a:r>
            <a:r>
              <a:rPr lang="en-US" dirty="0">
                <a:solidFill>
                  <a:srgbClr val="000000"/>
                </a:solidFill>
                <a:ea typeface="Consolas"/>
              </a:rPr>
              <a:t>RG </a:t>
            </a:r>
            <a:r>
              <a:rPr lang="en-US" i="1" dirty="0">
                <a:solidFill>
                  <a:srgbClr val="000000"/>
                </a:solidFill>
                <a:ea typeface="Times New Roman"/>
              </a:rPr>
              <a:t>=</a:t>
            </a:r>
            <a:r>
              <a:rPr lang="en-US" dirty="0">
                <a:solidFill>
                  <a:srgbClr val="000000"/>
                </a:solidFill>
                <a:ea typeface="Consolas"/>
              </a:rPr>
              <a:t> S</a:t>
            </a:r>
            <a:r>
              <a:rPr lang="en-US" dirty="0">
                <a:solidFill>
                  <a:srgbClr val="000000"/>
                </a:solidFill>
                <a:ea typeface="Courier New"/>
              </a:rPr>
              <a:t>P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  <a:ea typeface="Courier New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ea typeface="Courier New"/>
              </a:rPr>
              <a:t>–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  <a:ea typeface="Courier New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ea typeface="Courier New"/>
              </a:rPr>
              <a:t>5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ourier New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ea typeface="Courier New"/>
              </a:rPr>
              <a:t>–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ourier New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Times New Roman"/>
                <a:ea typeface="Courier New"/>
                <a:cs typeface="Times New Roman"/>
              </a:rPr>
              <a:t>nArgs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</a:rPr>
              <a:t>// Reposi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Consolas"/>
                <a:cs typeface="Times New Roman"/>
              </a:rPr>
              <a:t>tio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</a:rPr>
              <a:t>ns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ea typeface="Times New Roman"/>
              </a:rPr>
              <a:t>ARG</a:t>
            </a:r>
          </a:p>
          <a:p>
            <a:pPr>
              <a:spcBef>
                <a:spcPts val="500"/>
              </a:spcBef>
            </a:pPr>
            <a:r>
              <a:rPr lang="en-US" dirty="0">
                <a:solidFill>
                  <a:srgbClr val="000000"/>
                </a:solidFill>
                <a:ea typeface="Consolas"/>
              </a:rPr>
              <a:t>   LC</a:t>
            </a:r>
            <a:r>
              <a:rPr lang="en-US" dirty="0">
                <a:solidFill>
                  <a:srgbClr val="000000"/>
                </a:solidFill>
                <a:ea typeface="Courier New"/>
              </a:rPr>
              <a:t>L = SP</a:t>
            </a:r>
            <a:r>
              <a:rPr lang="en-US" dirty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</a:t>
            </a:r>
            <a:r>
              <a:rPr lang="en-US" sz="105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           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</a:rPr>
              <a:t>// Reposi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Consolas"/>
                <a:cs typeface="Times New Roman"/>
              </a:rPr>
              <a:t>tio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</a:rPr>
              <a:t>ns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Consolas"/>
                <a:cs typeface="Times New Roman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ea typeface="Consolas"/>
              </a:rPr>
              <a:t>LCL</a:t>
            </a:r>
          </a:p>
          <a:p>
            <a:pPr>
              <a:spcBef>
                <a:spcPts val="500"/>
              </a:spcBef>
            </a:pPr>
            <a:r>
              <a:rPr lang="en-US" dirty="0">
                <a:solidFill>
                  <a:srgbClr val="000000"/>
                </a:solidFill>
                <a:ea typeface="Courier New"/>
              </a:rPr>
              <a:t>   goto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Courier New"/>
                <a:cs typeface="Times New Roman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Times New Roman"/>
                <a:ea typeface="Courier New"/>
                <a:cs typeface="Times New Roman"/>
              </a:rPr>
              <a:t>functionName</a:t>
            </a:r>
            <a:r>
              <a:rPr lang="en-US" dirty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</a:t>
            </a:r>
            <a:r>
              <a:rPr lang="en-US" sz="1050" dirty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</a:rPr>
              <a:t>// Transfers control to the callee</a:t>
            </a:r>
          </a:p>
          <a:p>
            <a:pPr>
              <a:spcBef>
                <a:spcPts val="500"/>
              </a:spcBef>
            </a:pPr>
            <a:r>
              <a:rPr lang="en-US" dirty="0">
                <a:solidFill>
                  <a:srgbClr val="000000"/>
                </a:solidFill>
                <a:ea typeface="Times New Roman"/>
              </a:rPr>
              <a:t>(</a:t>
            </a:r>
            <a:r>
              <a:rPr lang="en-US" i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retAddrLabel</a:t>
            </a:r>
            <a:r>
              <a:rPr lang="en-US" dirty="0">
                <a:solidFill>
                  <a:srgbClr val="000000"/>
                </a:solidFill>
                <a:ea typeface="Times New Roman"/>
              </a:rPr>
              <a:t>)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               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</a:rPr>
              <a:t>// Injects this label into the code</a:t>
            </a:r>
            <a:endParaRPr lang="en-US" dirty="0">
              <a:solidFill>
                <a:schemeClr val="accent6">
                  <a:lumMod val="75000"/>
                </a:schemeClr>
              </a:solidFill>
              <a:ea typeface="Consolas"/>
            </a:endParaRPr>
          </a:p>
          <a:p>
            <a:pPr>
              <a:spcBef>
                <a:spcPts val="500"/>
              </a:spcBef>
            </a:pPr>
            <a:endParaRPr lang="en-US" dirty="0">
              <a:solidFill>
                <a:srgbClr val="000000"/>
              </a:solidFill>
              <a:ea typeface="Consolas"/>
            </a:endParaRPr>
          </a:p>
          <a:p>
            <a:pPr>
              <a:spcBef>
                <a:spcPts val="500"/>
              </a:spcBef>
            </a:pPr>
            <a:endParaRPr lang="en-US" dirty="0">
              <a:solidFill>
                <a:srgbClr val="000000"/>
              </a:solidFill>
              <a:latin typeface="Times New Roman"/>
              <a:ea typeface="Consolas"/>
              <a:cs typeface="Times New Roman"/>
            </a:endParaRPr>
          </a:p>
          <a:p>
            <a:pPr>
              <a:spcBef>
                <a:spcPts val="500"/>
              </a:spcBef>
            </a:pPr>
            <a:endParaRPr lang="en-US" dirty="0">
              <a:solidFill>
                <a:srgbClr val="000000"/>
              </a:solidFill>
              <a:latin typeface="Times New Roman"/>
              <a:ea typeface="Consolas"/>
              <a:cs typeface="Times New Roman"/>
            </a:endParaRPr>
          </a:p>
          <a:p>
            <a:pPr>
              <a:spcBef>
                <a:spcPts val="500"/>
              </a:spcBef>
            </a:pPr>
            <a:r>
              <a:rPr lang="en-US" dirty="0">
                <a:solidFill>
                  <a:srgbClr val="000000"/>
                </a:solidFill>
                <a:ea typeface="Consolas"/>
              </a:rPr>
              <a:t>  </a:t>
            </a:r>
            <a:endParaRPr lang="en-US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C07E26-D707-4647-9096-B31E8D838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8659" y="1018721"/>
            <a:ext cx="3956856" cy="172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600" u="sng" dirty="0">
                <a:solidFill>
                  <a:srgbClr val="000000"/>
                </a:solidFill>
                <a:latin typeface="Times New Roman"/>
                <a:cs typeface="Times New Roman"/>
              </a:rPr>
              <a:t>Handling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call</a:t>
            </a:r>
            <a:r>
              <a:rPr lang="en-US" sz="1200" dirty="0">
                <a:latin typeface="Arial"/>
                <a:cs typeface="Arial"/>
              </a:rPr>
              <a:t> </a:t>
            </a:r>
            <a:r>
              <a:rPr lang="en-US" sz="1200" i="1" dirty="0">
                <a:latin typeface="Times New Roman"/>
                <a:cs typeface="Times New Roman"/>
              </a:rPr>
              <a:t>functionName</a:t>
            </a:r>
            <a:r>
              <a:rPr lang="en-US" sz="1200" dirty="0">
                <a:latin typeface="Arial"/>
                <a:cs typeface="Arial"/>
              </a:rPr>
              <a:t> </a:t>
            </a:r>
            <a:r>
              <a:rPr lang="en-US" sz="1200" i="1" dirty="0">
                <a:latin typeface="Times New Roman"/>
                <a:cs typeface="Times New Roman"/>
              </a:rPr>
              <a:t>nArgs</a:t>
            </a:r>
          </a:p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We have to:</a:t>
            </a:r>
          </a:p>
          <a:p>
            <a:pPr marL="223838" indent="-223838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Save the return address</a:t>
            </a:r>
          </a:p>
          <a:p>
            <a:pPr marL="223838" indent="-223838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Save the caller’s segment pointers</a:t>
            </a:r>
          </a:p>
          <a:p>
            <a:pPr marL="223838" indent="-223838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Reposition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(for the callee)</a:t>
            </a:r>
          </a:p>
          <a:p>
            <a:pPr marL="223838" indent="-223838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Reposition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LCL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(for the callee)</a:t>
            </a:r>
          </a:p>
          <a:p>
            <a:pPr marL="223838" indent="-223838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Go to execute the callee’s code</a:t>
            </a:r>
            <a:endParaRPr lang="en-US" sz="1400" i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24BC127-3195-0044-814C-10CE4CF7FE23}"/>
              </a:ext>
            </a:extLst>
          </p:cNvPr>
          <p:cNvGrpSpPr/>
          <p:nvPr/>
        </p:nvGrpSpPr>
        <p:grpSpPr>
          <a:xfrm>
            <a:off x="3138087" y="3314755"/>
            <a:ext cx="1346833" cy="911180"/>
            <a:chOff x="3138087" y="3314755"/>
            <a:chExt cx="1346833" cy="911180"/>
          </a:xfrm>
        </p:grpSpPr>
        <p:sp>
          <p:nvSpPr>
            <p:cNvPr id="32" name="Right Brace 31">
              <a:extLst>
                <a:ext uri="{FF2B5EF4-FFF2-40B4-BE49-F238E27FC236}">
                  <a16:creationId xmlns:a16="http://schemas.microsoft.com/office/drawing/2014/main" id="{218A8269-0A12-9441-B068-98BC1905643D}"/>
                </a:ext>
              </a:extLst>
            </p:cNvPr>
            <p:cNvSpPr/>
            <p:nvPr/>
          </p:nvSpPr>
          <p:spPr>
            <a:xfrm>
              <a:off x="3138087" y="3314755"/>
              <a:ext cx="171789" cy="911180"/>
            </a:xfrm>
            <a:prstGeom prst="rightBrace">
              <a:avLst>
                <a:gd name="adj1" fmla="val 46889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10">
              <a:extLst>
                <a:ext uri="{FF2B5EF4-FFF2-40B4-BE49-F238E27FC236}">
                  <a16:creationId xmlns:a16="http://schemas.microsoft.com/office/drawing/2014/main" id="{95EF3D2B-2C6A-0946-9520-7E6FDF63A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3005" y="3560818"/>
              <a:ext cx="119191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12700" indent="-127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Times New Roman"/>
                  <a:cs typeface="Times New Roman"/>
                </a:rPr>
                <a:t>Saved “frame” of the caller</a:t>
              </a:r>
            </a:p>
          </p:txBody>
        </p:sp>
      </p:grpSp>
      <p:sp>
        <p:nvSpPr>
          <p:cNvPr id="28" name="Rectangle 10">
            <a:extLst>
              <a:ext uri="{FF2B5EF4-FFF2-40B4-BE49-F238E27FC236}">
                <a16:creationId xmlns:a16="http://schemas.microsoft.com/office/drawing/2014/main" id="{104D1F49-2AEC-B544-9C24-650CC1EE26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8155" y="3065852"/>
            <a:ext cx="5596569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Assembly pseudo code</a:t>
            </a:r>
          </a:p>
        </p:txBody>
      </p:sp>
      <p:sp>
        <p:nvSpPr>
          <p:cNvPr id="29" name="Rectangle 10">
            <a:extLst>
              <a:ext uri="{FF2B5EF4-FFF2-40B4-BE49-F238E27FC236}">
                <a16:creationId xmlns:a16="http://schemas.microsoft.com/office/drawing/2014/main" id="{C83BE284-D4C2-2F40-BE35-1BB580BE3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8659" y="6023068"/>
            <a:ext cx="5596569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(A</a:t>
            </a:r>
            <a:r>
              <a:rPr lang="en-US" sz="1200" dirty="0">
                <a:latin typeface="Times New Roman"/>
                <a:cs typeface="Times New Roman"/>
              </a:rPr>
              <a:t>ctual assembly code should be generated by the VM translator)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4C7C3A3A-7F86-656A-4D83-F13507C8A322}"/>
              </a:ext>
            </a:extLst>
          </p:cNvPr>
          <p:cNvSpPr/>
          <p:nvPr/>
        </p:nvSpPr>
        <p:spPr>
          <a:xfrm>
            <a:off x="1559990" y="4409831"/>
            <a:ext cx="1273865" cy="275988"/>
          </a:xfrm>
          <a:prstGeom prst="wedgeRoundRectCallout">
            <a:avLst>
              <a:gd name="adj1" fmla="val -13479"/>
              <a:gd name="adj2" fmla="val -346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global stack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039C10-22A4-BE99-315A-3D349AE38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Implementing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 function / return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8715128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D0753CB-B5B6-9B49-B0B0-F876B60146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6781" y="1545297"/>
            <a:ext cx="3956856" cy="172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600" u="sng" dirty="0">
                <a:solidFill>
                  <a:srgbClr val="000000"/>
                </a:solidFill>
                <a:latin typeface="Times New Roman"/>
                <a:cs typeface="Times New Roman"/>
              </a:rPr>
              <a:t>Handling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function</a:t>
            </a:r>
            <a:r>
              <a:rPr lang="en-US" sz="1200" dirty="0">
                <a:latin typeface="Arial"/>
                <a:cs typeface="Arial"/>
              </a:rPr>
              <a:t> </a:t>
            </a:r>
            <a:r>
              <a:rPr lang="en-US" sz="1200" i="1" dirty="0">
                <a:latin typeface="Times New Roman"/>
                <a:cs typeface="Times New Roman"/>
              </a:rPr>
              <a:t>functionName</a:t>
            </a:r>
            <a:r>
              <a:rPr lang="en-US" sz="1200" dirty="0">
                <a:latin typeface="Arial"/>
                <a:cs typeface="Arial"/>
              </a:rPr>
              <a:t> </a:t>
            </a:r>
            <a:r>
              <a:rPr lang="en-US" sz="1200" i="1" dirty="0">
                <a:latin typeface="Times New Roman"/>
                <a:cs typeface="Times New Roman"/>
              </a:rPr>
              <a:t>nVars</a:t>
            </a:r>
          </a:p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We have to: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7E9FD98-5427-C647-A3EC-6F6B521576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79" t="15719" r="52042" b="58918"/>
          <a:stretch/>
        </p:blipFill>
        <p:spPr>
          <a:xfrm>
            <a:off x="1349432" y="2010176"/>
            <a:ext cx="1738013" cy="2256743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EF342EE-9091-7B41-81C8-D73DA8703B69}"/>
              </a:ext>
            </a:extLst>
          </p:cNvPr>
          <p:cNvCxnSpPr/>
          <p:nvPr/>
        </p:nvCxnSpPr>
        <p:spPr>
          <a:xfrm flipV="1">
            <a:off x="1220699" y="2007049"/>
            <a:ext cx="1952448" cy="86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F5BA077-12EE-8543-8CC7-C09204ECFDD3}"/>
              </a:ext>
            </a:extLst>
          </p:cNvPr>
          <p:cNvGrpSpPr/>
          <p:nvPr/>
        </p:nvGrpSpPr>
        <p:grpSpPr>
          <a:xfrm>
            <a:off x="626443" y="2577668"/>
            <a:ext cx="661001" cy="293150"/>
            <a:chOff x="6423556" y="3656232"/>
            <a:chExt cx="661001" cy="29315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68B5958-5AD0-3743-AA12-2F0ADEE589E6}"/>
                </a:ext>
              </a:extLst>
            </p:cNvPr>
            <p:cNvSpPr/>
            <p:nvPr/>
          </p:nvSpPr>
          <p:spPr>
            <a:xfrm>
              <a:off x="6423556" y="3656232"/>
              <a:ext cx="509566" cy="293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ARG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7F9B430-01FD-BA43-8BF9-63E64AE07D2D}"/>
                </a:ext>
              </a:extLst>
            </p:cNvPr>
            <p:cNvCxnSpPr/>
            <p:nvPr/>
          </p:nvCxnSpPr>
          <p:spPr>
            <a:xfrm>
              <a:off x="6884196" y="3809918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A2ACDF4-11B1-2144-AB05-A852C0CC0963}"/>
              </a:ext>
            </a:extLst>
          </p:cNvPr>
          <p:cNvGrpSpPr/>
          <p:nvPr/>
        </p:nvGrpSpPr>
        <p:grpSpPr>
          <a:xfrm>
            <a:off x="3138572" y="2682286"/>
            <a:ext cx="1346348" cy="591791"/>
            <a:chOff x="7606210" y="2683438"/>
            <a:chExt cx="1346348" cy="591791"/>
          </a:xfrm>
        </p:grpSpPr>
        <p:sp>
          <p:nvSpPr>
            <p:cNvPr id="54" name="Right Brace 53">
              <a:extLst>
                <a:ext uri="{FF2B5EF4-FFF2-40B4-BE49-F238E27FC236}">
                  <a16:creationId xmlns:a16="http://schemas.microsoft.com/office/drawing/2014/main" id="{C11D14CB-844E-564B-ABF9-A75F47C5D095}"/>
                </a:ext>
              </a:extLst>
            </p:cNvPr>
            <p:cNvSpPr/>
            <p:nvPr/>
          </p:nvSpPr>
          <p:spPr>
            <a:xfrm>
              <a:off x="7606210" y="2683438"/>
              <a:ext cx="171789" cy="591791"/>
            </a:xfrm>
            <a:prstGeom prst="rightBrace">
              <a:avLst>
                <a:gd name="adj1" fmla="val 46889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10">
              <a:extLst>
                <a:ext uri="{FF2B5EF4-FFF2-40B4-BE49-F238E27FC236}">
                  <a16:creationId xmlns:a16="http://schemas.microsoft.com/office/drawing/2014/main" id="{2AA614AD-6397-0148-97DE-79792DE73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0643" y="2815060"/>
              <a:ext cx="119191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i="1" dirty="0">
                  <a:latin typeface="Times New Roman"/>
                  <a:cs typeface="Times New Roman"/>
                </a:rPr>
                <a:t>nArgs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26B9388-2F2B-F94B-B2A5-D36C474AA8C0}"/>
              </a:ext>
            </a:extLst>
          </p:cNvPr>
          <p:cNvGrpSpPr/>
          <p:nvPr/>
        </p:nvGrpSpPr>
        <p:grpSpPr>
          <a:xfrm>
            <a:off x="3138088" y="2101714"/>
            <a:ext cx="1468693" cy="530352"/>
            <a:chOff x="4090147" y="4985830"/>
            <a:chExt cx="1468693" cy="530352"/>
          </a:xfrm>
        </p:grpSpPr>
        <p:sp>
          <p:nvSpPr>
            <p:cNvPr id="57" name="Right Brace 56">
              <a:extLst>
                <a:ext uri="{FF2B5EF4-FFF2-40B4-BE49-F238E27FC236}">
                  <a16:creationId xmlns:a16="http://schemas.microsoft.com/office/drawing/2014/main" id="{245B7C20-D89B-B847-8626-8F3A4A5EB6CE}"/>
                </a:ext>
              </a:extLst>
            </p:cNvPr>
            <p:cNvSpPr/>
            <p:nvPr/>
          </p:nvSpPr>
          <p:spPr>
            <a:xfrm>
              <a:off x="4090147" y="4985830"/>
              <a:ext cx="171789" cy="530352"/>
            </a:xfrm>
            <a:prstGeom prst="rightBrace">
              <a:avLst>
                <a:gd name="adj1" fmla="val 46889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10">
              <a:extLst>
                <a:ext uri="{FF2B5EF4-FFF2-40B4-BE49-F238E27FC236}">
                  <a16:creationId xmlns:a16="http://schemas.microsoft.com/office/drawing/2014/main" id="{410ACA19-C08E-B745-A822-8E3AE7C32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1936" y="4985830"/>
              <a:ext cx="1296904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9525" indent="-9525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Times New Roman"/>
                  <a:cs typeface="Times New Roman"/>
                </a:rPr>
                <a:t>working stack</a:t>
              </a:r>
              <a:br>
                <a:rPr lang="en-US" sz="1200" dirty="0">
                  <a:latin typeface="Times New Roman"/>
                  <a:cs typeface="Times New Roman"/>
                </a:rPr>
              </a:br>
              <a:r>
                <a:rPr lang="en-US" sz="1200" dirty="0">
                  <a:latin typeface="Times New Roman"/>
                  <a:cs typeface="Times New Roman"/>
                </a:rPr>
                <a:t>of the caller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326FB72-88BF-F846-9383-0038272685F4}"/>
              </a:ext>
            </a:extLst>
          </p:cNvPr>
          <p:cNvGrpSpPr/>
          <p:nvPr/>
        </p:nvGrpSpPr>
        <p:grpSpPr>
          <a:xfrm>
            <a:off x="99438" y="4210364"/>
            <a:ext cx="1201114" cy="293150"/>
            <a:chOff x="5899310" y="3546542"/>
            <a:chExt cx="1201114" cy="29315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2F1686-E724-494C-8C4B-FA09E7626B84}"/>
                </a:ext>
              </a:extLst>
            </p:cNvPr>
            <p:cNvSpPr/>
            <p:nvPr/>
          </p:nvSpPr>
          <p:spPr>
            <a:xfrm>
              <a:off x="5899310" y="3546542"/>
              <a:ext cx="1049044" cy="29315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SP, LCL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4F824DE-EC8A-0F47-A8CA-693487838FDE}"/>
                </a:ext>
              </a:extLst>
            </p:cNvPr>
            <p:cNvCxnSpPr/>
            <p:nvPr/>
          </p:nvCxnSpPr>
          <p:spPr>
            <a:xfrm>
              <a:off x="6900063" y="3692890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9C54785-DAD8-234C-9EC3-2F2C52D8A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72" y="1198615"/>
            <a:ext cx="4206501" cy="838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ctr">
              <a:lnSpc>
                <a:spcPts val="2180"/>
              </a:lnSpc>
              <a:spcBef>
                <a:spcPts val="9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The callee is entered:</a:t>
            </a:r>
          </a:p>
          <a:p>
            <a:pPr algn="ctr">
              <a:spcBef>
                <a:spcPts val="4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Consolas"/>
                <a:cs typeface="Consolas"/>
              </a:rPr>
              <a:t>function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functionName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nVars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3A135B2-5DC8-F745-B913-492C113B8C13}"/>
              </a:ext>
            </a:extLst>
          </p:cNvPr>
          <p:cNvGrpSpPr/>
          <p:nvPr/>
        </p:nvGrpSpPr>
        <p:grpSpPr>
          <a:xfrm>
            <a:off x="3138087" y="3314755"/>
            <a:ext cx="1346833" cy="911180"/>
            <a:chOff x="3138087" y="3314755"/>
            <a:chExt cx="1346833" cy="911180"/>
          </a:xfrm>
        </p:grpSpPr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6EC03B64-3142-4343-AAA2-E153CF25DF3C}"/>
                </a:ext>
              </a:extLst>
            </p:cNvPr>
            <p:cNvSpPr/>
            <p:nvPr/>
          </p:nvSpPr>
          <p:spPr>
            <a:xfrm>
              <a:off x="3138087" y="3314755"/>
              <a:ext cx="171789" cy="911180"/>
            </a:xfrm>
            <a:prstGeom prst="rightBrace">
              <a:avLst>
                <a:gd name="adj1" fmla="val 46889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10">
              <a:extLst>
                <a:ext uri="{FF2B5EF4-FFF2-40B4-BE49-F238E27FC236}">
                  <a16:creationId xmlns:a16="http://schemas.microsoft.com/office/drawing/2014/main" id="{7DE5E37D-BD3C-C54C-8317-DF2F06C26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3005" y="3560818"/>
              <a:ext cx="119191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12700" indent="-127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Times New Roman"/>
                  <a:cs typeface="Times New Roman"/>
                </a:rPr>
                <a:t>Saved “frame” of the caller</a:t>
              </a:r>
            </a:p>
          </p:txBody>
        </p:sp>
      </p:grp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A44B3420-9547-478A-D6B6-59DC1B7FC38D}"/>
              </a:ext>
            </a:extLst>
          </p:cNvPr>
          <p:cNvSpPr/>
          <p:nvPr/>
        </p:nvSpPr>
        <p:spPr>
          <a:xfrm>
            <a:off x="1559990" y="4409831"/>
            <a:ext cx="1273865" cy="275988"/>
          </a:xfrm>
          <a:prstGeom prst="wedgeRoundRectCallout">
            <a:avLst>
              <a:gd name="adj1" fmla="val -13479"/>
              <a:gd name="adj2" fmla="val -346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global stack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6A16C6-0897-0212-F903-57AE2CEB6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Implementing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/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 return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85034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D0753CB-B5B6-9B49-B0B0-F876B60146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6781" y="1545297"/>
            <a:ext cx="3956856" cy="172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600" u="sng" dirty="0">
                <a:solidFill>
                  <a:srgbClr val="000000"/>
                </a:solidFill>
                <a:latin typeface="Times New Roman"/>
                <a:cs typeface="Times New Roman"/>
              </a:rPr>
              <a:t>Handling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function</a:t>
            </a:r>
            <a:r>
              <a:rPr lang="en-US" sz="1200" dirty="0">
                <a:latin typeface="Arial"/>
                <a:cs typeface="Arial"/>
              </a:rPr>
              <a:t> </a:t>
            </a:r>
            <a:r>
              <a:rPr lang="en-US" sz="1200" i="1" dirty="0">
                <a:latin typeface="Times New Roman"/>
                <a:cs typeface="Times New Roman"/>
              </a:rPr>
              <a:t>functionName</a:t>
            </a:r>
            <a:r>
              <a:rPr lang="en-US" sz="1200" dirty="0">
                <a:latin typeface="Arial"/>
                <a:cs typeface="Arial"/>
              </a:rPr>
              <a:t> </a:t>
            </a:r>
            <a:r>
              <a:rPr lang="en-US" sz="1200" i="1" dirty="0">
                <a:latin typeface="Times New Roman"/>
                <a:cs typeface="Times New Roman"/>
              </a:rPr>
              <a:t>nVars</a:t>
            </a:r>
          </a:p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We have to:</a:t>
            </a:r>
          </a:p>
          <a:p>
            <a:pPr marL="223838" indent="-223838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Inject an entry point label into the code</a:t>
            </a:r>
          </a:p>
          <a:p>
            <a:pPr marL="223838" indent="-223838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Initialize the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 segment of the callee</a:t>
            </a:r>
            <a:endParaRPr lang="en-US" sz="1400" i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246B7D7-2063-C441-9552-64AED09856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79" t="15719" r="52042" b="58918"/>
          <a:stretch/>
        </p:blipFill>
        <p:spPr>
          <a:xfrm>
            <a:off x="1349432" y="2010176"/>
            <a:ext cx="1738013" cy="22567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24519AE-E042-044A-8DC6-27373F9765DB}"/>
              </a:ext>
            </a:extLst>
          </p:cNvPr>
          <p:cNvCxnSpPr/>
          <p:nvPr/>
        </p:nvCxnSpPr>
        <p:spPr>
          <a:xfrm flipV="1">
            <a:off x="1220699" y="2007049"/>
            <a:ext cx="1952448" cy="86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8EDCBF-229A-7F42-8D53-6582CB696D41}"/>
              </a:ext>
            </a:extLst>
          </p:cNvPr>
          <p:cNvGrpSpPr/>
          <p:nvPr/>
        </p:nvGrpSpPr>
        <p:grpSpPr>
          <a:xfrm>
            <a:off x="626443" y="2577668"/>
            <a:ext cx="661001" cy="293150"/>
            <a:chOff x="6423556" y="3656232"/>
            <a:chExt cx="661001" cy="29315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A5DDB6F-1EEE-7A43-9FC4-75BA773D9673}"/>
                </a:ext>
              </a:extLst>
            </p:cNvPr>
            <p:cNvSpPr/>
            <p:nvPr/>
          </p:nvSpPr>
          <p:spPr>
            <a:xfrm>
              <a:off x="6423556" y="3656232"/>
              <a:ext cx="509566" cy="293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ARG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9CB2106-639A-6147-B5F2-43BFE4C597FD}"/>
                </a:ext>
              </a:extLst>
            </p:cNvPr>
            <p:cNvCxnSpPr/>
            <p:nvPr/>
          </p:nvCxnSpPr>
          <p:spPr>
            <a:xfrm>
              <a:off x="6884196" y="3809918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688B96F-585F-5642-B0AF-4841B82EC158}"/>
              </a:ext>
            </a:extLst>
          </p:cNvPr>
          <p:cNvGrpSpPr/>
          <p:nvPr/>
        </p:nvGrpSpPr>
        <p:grpSpPr>
          <a:xfrm>
            <a:off x="3138572" y="2682286"/>
            <a:ext cx="1346348" cy="591791"/>
            <a:chOff x="7606210" y="2683438"/>
            <a:chExt cx="1346348" cy="591791"/>
          </a:xfrm>
        </p:grpSpPr>
        <p:sp>
          <p:nvSpPr>
            <p:cNvPr id="34" name="Right Brace 33">
              <a:extLst>
                <a:ext uri="{FF2B5EF4-FFF2-40B4-BE49-F238E27FC236}">
                  <a16:creationId xmlns:a16="http://schemas.microsoft.com/office/drawing/2014/main" id="{56B3C65C-30AE-2347-9D4C-E61AAA901777}"/>
                </a:ext>
              </a:extLst>
            </p:cNvPr>
            <p:cNvSpPr/>
            <p:nvPr/>
          </p:nvSpPr>
          <p:spPr>
            <a:xfrm>
              <a:off x="7606210" y="2683438"/>
              <a:ext cx="171789" cy="591791"/>
            </a:xfrm>
            <a:prstGeom prst="rightBrace">
              <a:avLst>
                <a:gd name="adj1" fmla="val 46889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10">
              <a:extLst>
                <a:ext uri="{FF2B5EF4-FFF2-40B4-BE49-F238E27FC236}">
                  <a16:creationId xmlns:a16="http://schemas.microsoft.com/office/drawing/2014/main" id="{D14F13AF-CB31-3143-8BFE-03038E88F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0643" y="2815060"/>
              <a:ext cx="119191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i="1" dirty="0">
                  <a:latin typeface="Times New Roman"/>
                  <a:cs typeface="Times New Roman"/>
                </a:rPr>
                <a:t>nArgs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81CB371-66F0-6E44-B64D-FAF1BDD6B2DF}"/>
              </a:ext>
            </a:extLst>
          </p:cNvPr>
          <p:cNvGrpSpPr/>
          <p:nvPr/>
        </p:nvGrpSpPr>
        <p:grpSpPr>
          <a:xfrm>
            <a:off x="99438" y="4210364"/>
            <a:ext cx="1201114" cy="293150"/>
            <a:chOff x="5899310" y="3546542"/>
            <a:chExt cx="1201114" cy="29315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670063D-8C65-E749-95D3-4AC5C52148A1}"/>
                </a:ext>
              </a:extLst>
            </p:cNvPr>
            <p:cNvSpPr/>
            <p:nvPr/>
          </p:nvSpPr>
          <p:spPr>
            <a:xfrm>
              <a:off x="5899310" y="3546542"/>
              <a:ext cx="1049044" cy="29315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SP, LCL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B7DE79A-A31E-F547-BA9A-B963899E9BA5}"/>
                </a:ext>
              </a:extLst>
            </p:cNvPr>
            <p:cNvCxnSpPr/>
            <p:nvPr/>
          </p:nvCxnSpPr>
          <p:spPr>
            <a:xfrm>
              <a:off x="6900063" y="3692890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4FD05DB-8742-614E-AEC3-8A3FC309C601}"/>
              </a:ext>
            </a:extLst>
          </p:cNvPr>
          <p:cNvGrpSpPr/>
          <p:nvPr/>
        </p:nvGrpSpPr>
        <p:grpSpPr>
          <a:xfrm>
            <a:off x="3138088" y="2101714"/>
            <a:ext cx="1468693" cy="530352"/>
            <a:chOff x="4090147" y="4985830"/>
            <a:chExt cx="1468693" cy="530352"/>
          </a:xfrm>
        </p:grpSpPr>
        <p:sp>
          <p:nvSpPr>
            <p:cNvPr id="41" name="Right Brace 40">
              <a:extLst>
                <a:ext uri="{FF2B5EF4-FFF2-40B4-BE49-F238E27FC236}">
                  <a16:creationId xmlns:a16="http://schemas.microsoft.com/office/drawing/2014/main" id="{28A0145B-A48E-6348-9D40-55CFC6491829}"/>
                </a:ext>
              </a:extLst>
            </p:cNvPr>
            <p:cNvSpPr/>
            <p:nvPr/>
          </p:nvSpPr>
          <p:spPr>
            <a:xfrm>
              <a:off x="4090147" y="4985830"/>
              <a:ext cx="171789" cy="530352"/>
            </a:xfrm>
            <a:prstGeom prst="rightBrace">
              <a:avLst>
                <a:gd name="adj1" fmla="val 46889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10">
              <a:extLst>
                <a:ext uri="{FF2B5EF4-FFF2-40B4-BE49-F238E27FC236}">
                  <a16:creationId xmlns:a16="http://schemas.microsoft.com/office/drawing/2014/main" id="{259B8000-A236-5E4D-B5A7-CDB4876DF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1936" y="4985830"/>
              <a:ext cx="1296904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9525" indent="-9525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Times New Roman"/>
                  <a:cs typeface="Times New Roman"/>
                </a:rPr>
                <a:t>working stack</a:t>
              </a:r>
              <a:br>
                <a:rPr lang="en-US" sz="1200" dirty="0">
                  <a:latin typeface="Times New Roman"/>
                  <a:cs typeface="Times New Roman"/>
                </a:rPr>
              </a:br>
              <a:r>
                <a:rPr lang="en-US" sz="1200" dirty="0">
                  <a:latin typeface="Times New Roman"/>
                  <a:cs typeface="Times New Roman"/>
                </a:rPr>
                <a:t>of the caller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178B0E8-95E5-A949-864E-41EBA4A09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72" y="1198615"/>
            <a:ext cx="4206501" cy="838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ctr">
              <a:lnSpc>
                <a:spcPts val="2180"/>
              </a:lnSpc>
              <a:spcBef>
                <a:spcPts val="9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The callee is entered:</a:t>
            </a:r>
          </a:p>
          <a:p>
            <a:pPr algn="ctr">
              <a:spcBef>
                <a:spcPts val="4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Consolas"/>
                <a:cs typeface="Consolas"/>
              </a:rPr>
              <a:t>function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functionName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nVars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770F101-690A-CD4B-9E9B-F7AF153FDCDD}"/>
              </a:ext>
            </a:extLst>
          </p:cNvPr>
          <p:cNvGrpSpPr/>
          <p:nvPr/>
        </p:nvGrpSpPr>
        <p:grpSpPr>
          <a:xfrm>
            <a:off x="3138087" y="3314755"/>
            <a:ext cx="1346833" cy="911180"/>
            <a:chOff x="3138087" y="3314755"/>
            <a:chExt cx="1346833" cy="911180"/>
          </a:xfrm>
        </p:grpSpPr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9121F966-1DC7-5F40-B64A-6103D59CC445}"/>
                </a:ext>
              </a:extLst>
            </p:cNvPr>
            <p:cNvSpPr/>
            <p:nvPr/>
          </p:nvSpPr>
          <p:spPr>
            <a:xfrm>
              <a:off x="3138087" y="3314755"/>
              <a:ext cx="171789" cy="911180"/>
            </a:xfrm>
            <a:prstGeom prst="rightBrace">
              <a:avLst>
                <a:gd name="adj1" fmla="val 46889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10">
              <a:extLst>
                <a:ext uri="{FF2B5EF4-FFF2-40B4-BE49-F238E27FC236}">
                  <a16:creationId xmlns:a16="http://schemas.microsoft.com/office/drawing/2014/main" id="{3B374413-E7AE-5A4B-9033-E00E19C69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3005" y="3560818"/>
              <a:ext cx="119191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12700" indent="-127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Times New Roman"/>
                  <a:cs typeface="Times New Roman"/>
                </a:rPr>
                <a:t>Saved “frame” of the caller</a:t>
              </a: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47B19585-E9DA-F0FA-4BE9-E9B7390B7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Implementing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/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 return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D58540A5-705A-8993-7313-36994D2E16E3}"/>
              </a:ext>
            </a:extLst>
          </p:cNvPr>
          <p:cNvSpPr/>
          <p:nvPr/>
        </p:nvSpPr>
        <p:spPr>
          <a:xfrm>
            <a:off x="1559990" y="4409831"/>
            <a:ext cx="1273865" cy="275988"/>
          </a:xfrm>
          <a:prstGeom prst="wedgeRoundRectCallout">
            <a:avLst>
              <a:gd name="adj1" fmla="val -13479"/>
              <a:gd name="adj2" fmla="val -346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global stack</a:t>
            </a:r>
          </a:p>
        </p:txBody>
      </p:sp>
    </p:spTree>
    <p:extLst>
      <p:ext uri="{BB962C8B-B14F-4D97-AF65-F5344CB8AC3E}">
        <p14:creationId xmlns:p14="http://schemas.microsoft.com/office/powerpoint/2010/main" val="7883699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D0753CB-B5B6-9B49-B0B0-F876B60146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6781" y="1545297"/>
            <a:ext cx="3956856" cy="172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600" u="sng" dirty="0">
                <a:solidFill>
                  <a:srgbClr val="000000"/>
                </a:solidFill>
                <a:latin typeface="Times New Roman"/>
                <a:cs typeface="Times New Roman"/>
              </a:rPr>
              <a:t>Handling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function</a:t>
            </a:r>
            <a:r>
              <a:rPr lang="en-US" sz="1200" dirty="0">
                <a:latin typeface="Arial"/>
                <a:cs typeface="Arial"/>
              </a:rPr>
              <a:t> </a:t>
            </a:r>
            <a:r>
              <a:rPr lang="en-US" sz="1200" i="1" dirty="0">
                <a:latin typeface="Times New Roman"/>
                <a:cs typeface="Times New Roman"/>
              </a:rPr>
              <a:t>functionName</a:t>
            </a:r>
            <a:r>
              <a:rPr lang="en-US" sz="1200" dirty="0">
                <a:latin typeface="Arial"/>
                <a:cs typeface="Arial"/>
              </a:rPr>
              <a:t> </a:t>
            </a:r>
            <a:r>
              <a:rPr lang="en-US" sz="1200" i="1" dirty="0">
                <a:latin typeface="Times New Roman"/>
                <a:cs typeface="Times New Roman"/>
              </a:rPr>
              <a:t>nVars</a:t>
            </a:r>
          </a:p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We have to:</a:t>
            </a:r>
          </a:p>
          <a:p>
            <a:pPr marL="223838" indent="-223838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Inject an entry point label into the code</a:t>
            </a:r>
          </a:p>
          <a:p>
            <a:pPr marL="223838" indent="-223838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Initialize the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 segment of the callee</a:t>
            </a:r>
            <a:endParaRPr lang="en-US" sz="1400" i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7E9FD98-5427-C647-A3EC-6F6B521576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79" t="15720" r="52042" b="52137"/>
          <a:stretch/>
        </p:blipFill>
        <p:spPr>
          <a:xfrm>
            <a:off x="1349432" y="2010176"/>
            <a:ext cx="1738013" cy="286005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EF342EE-9091-7B41-81C8-D73DA8703B69}"/>
              </a:ext>
            </a:extLst>
          </p:cNvPr>
          <p:cNvCxnSpPr/>
          <p:nvPr/>
        </p:nvCxnSpPr>
        <p:spPr>
          <a:xfrm flipV="1">
            <a:off x="1220699" y="2007049"/>
            <a:ext cx="1952448" cy="86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F5BA077-12EE-8543-8CC7-C09204ECFDD3}"/>
              </a:ext>
            </a:extLst>
          </p:cNvPr>
          <p:cNvGrpSpPr/>
          <p:nvPr/>
        </p:nvGrpSpPr>
        <p:grpSpPr>
          <a:xfrm>
            <a:off x="626443" y="2577668"/>
            <a:ext cx="661001" cy="293150"/>
            <a:chOff x="6423556" y="3656232"/>
            <a:chExt cx="661001" cy="29315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68B5958-5AD0-3743-AA12-2F0ADEE589E6}"/>
                </a:ext>
              </a:extLst>
            </p:cNvPr>
            <p:cNvSpPr/>
            <p:nvPr/>
          </p:nvSpPr>
          <p:spPr>
            <a:xfrm>
              <a:off x="6423556" y="3656232"/>
              <a:ext cx="509566" cy="293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ARG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7F9B430-01FD-BA43-8BF9-63E64AE07D2D}"/>
                </a:ext>
              </a:extLst>
            </p:cNvPr>
            <p:cNvCxnSpPr/>
            <p:nvPr/>
          </p:nvCxnSpPr>
          <p:spPr>
            <a:xfrm>
              <a:off x="6884196" y="3809918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A2ACDF4-11B1-2144-AB05-A852C0CC0963}"/>
              </a:ext>
            </a:extLst>
          </p:cNvPr>
          <p:cNvGrpSpPr/>
          <p:nvPr/>
        </p:nvGrpSpPr>
        <p:grpSpPr>
          <a:xfrm>
            <a:off x="3138572" y="2682286"/>
            <a:ext cx="1346348" cy="591791"/>
            <a:chOff x="7606210" y="2683438"/>
            <a:chExt cx="1346348" cy="591791"/>
          </a:xfrm>
        </p:grpSpPr>
        <p:sp>
          <p:nvSpPr>
            <p:cNvPr id="54" name="Right Brace 53">
              <a:extLst>
                <a:ext uri="{FF2B5EF4-FFF2-40B4-BE49-F238E27FC236}">
                  <a16:creationId xmlns:a16="http://schemas.microsoft.com/office/drawing/2014/main" id="{C11D14CB-844E-564B-ABF9-A75F47C5D095}"/>
                </a:ext>
              </a:extLst>
            </p:cNvPr>
            <p:cNvSpPr/>
            <p:nvPr/>
          </p:nvSpPr>
          <p:spPr>
            <a:xfrm>
              <a:off x="7606210" y="2683438"/>
              <a:ext cx="171789" cy="591791"/>
            </a:xfrm>
            <a:prstGeom prst="rightBrace">
              <a:avLst>
                <a:gd name="adj1" fmla="val 46889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10">
              <a:extLst>
                <a:ext uri="{FF2B5EF4-FFF2-40B4-BE49-F238E27FC236}">
                  <a16:creationId xmlns:a16="http://schemas.microsoft.com/office/drawing/2014/main" id="{2AA614AD-6397-0148-97DE-79792DE73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0643" y="2815060"/>
              <a:ext cx="119191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i="1" dirty="0">
                  <a:latin typeface="Times New Roman"/>
                  <a:cs typeface="Times New Roman"/>
                </a:rPr>
                <a:t>nArgs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26B9388-2F2B-F94B-B2A5-D36C474AA8C0}"/>
              </a:ext>
            </a:extLst>
          </p:cNvPr>
          <p:cNvGrpSpPr/>
          <p:nvPr/>
        </p:nvGrpSpPr>
        <p:grpSpPr>
          <a:xfrm>
            <a:off x="3138088" y="2101714"/>
            <a:ext cx="1468693" cy="530352"/>
            <a:chOff x="4090147" y="4985830"/>
            <a:chExt cx="1468693" cy="530352"/>
          </a:xfrm>
        </p:grpSpPr>
        <p:sp>
          <p:nvSpPr>
            <p:cNvPr id="57" name="Right Brace 56">
              <a:extLst>
                <a:ext uri="{FF2B5EF4-FFF2-40B4-BE49-F238E27FC236}">
                  <a16:creationId xmlns:a16="http://schemas.microsoft.com/office/drawing/2014/main" id="{245B7C20-D89B-B847-8626-8F3A4A5EB6CE}"/>
                </a:ext>
              </a:extLst>
            </p:cNvPr>
            <p:cNvSpPr/>
            <p:nvPr/>
          </p:nvSpPr>
          <p:spPr>
            <a:xfrm>
              <a:off x="4090147" y="4985830"/>
              <a:ext cx="171789" cy="530352"/>
            </a:xfrm>
            <a:prstGeom prst="rightBrace">
              <a:avLst>
                <a:gd name="adj1" fmla="val 46889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10">
              <a:extLst>
                <a:ext uri="{FF2B5EF4-FFF2-40B4-BE49-F238E27FC236}">
                  <a16:creationId xmlns:a16="http://schemas.microsoft.com/office/drawing/2014/main" id="{410ACA19-C08E-B745-A822-8E3AE7C32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1936" y="4985830"/>
              <a:ext cx="1296904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9525" indent="-9525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Times New Roman"/>
                  <a:cs typeface="Times New Roman"/>
                </a:rPr>
                <a:t>working stack</a:t>
              </a:r>
              <a:br>
                <a:rPr lang="en-US" sz="1200" dirty="0">
                  <a:latin typeface="Times New Roman"/>
                  <a:cs typeface="Times New Roman"/>
                </a:rPr>
              </a:br>
              <a:r>
                <a:rPr lang="en-US" sz="1200" dirty="0">
                  <a:latin typeface="Times New Roman"/>
                  <a:cs typeface="Times New Roman"/>
                </a:rPr>
                <a:t>of the caller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326FB72-88BF-F846-9383-0038272685F4}"/>
              </a:ext>
            </a:extLst>
          </p:cNvPr>
          <p:cNvGrpSpPr/>
          <p:nvPr/>
        </p:nvGrpSpPr>
        <p:grpSpPr>
          <a:xfrm>
            <a:off x="99438" y="4210364"/>
            <a:ext cx="1201114" cy="293150"/>
            <a:chOff x="5899310" y="3546542"/>
            <a:chExt cx="1201114" cy="29315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2F1686-E724-494C-8C4B-FA09E7626B84}"/>
                </a:ext>
              </a:extLst>
            </p:cNvPr>
            <p:cNvSpPr/>
            <p:nvPr/>
          </p:nvSpPr>
          <p:spPr>
            <a:xfrm>
              <a:off x="5899310" y="3546542"/>
              <a:ext cx="1049044" cy="29315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LCL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4F824DE-EC8A-0F47-A8CA-693487838FDE}"/>
                </a:ext>
              </a:extLst>
            </p:cNvPr>
            <p:cNvCxnSpPr/>
            <p:nvPr/>
          </p:nvCxnSpPr>
          <p:spPr>
            <a:xfrm>
              <a:off x="6900063" y="3692890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74A06CD-9E3C-C04B-BA5E-31DD8C4FEBA1}"/>
              </a:ext>
            </a:extLst>
          </p:cNvPr>
          <p:cNvGrpSpPr/>
          <p:nvPr/>
        </p:nvGrpSpPr>
        <p:grpSpPr>
          <a:xfrm>
            <a:off x="99438" y="4855954"/>
            <a:ext cx="1201114" cy="293150"/>
            <a:chOff x="5899310" y="3546542"/>
            <a:chExt cx="1201114" cy="29315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F5FA785-52A0-9243-B153-77047C4295E1}"/>
                </a:ext>
              </a:extLst>
            </p:cNvPr>
            <p:cNvSpPr/>
            <p:nvPr/>
          </p:nvSpPr>
          <p:spPr>
            <a:xfrm>
              <a:off x="5899310" y="3546542"/>
              <a:ext cx="1049044" cy="29315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SP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45D0632-4C82-6D4A-9A11-C02FF4387B3A}"/>
                </a:ext>
              </a:extLst>
            </p:cNvPr>
            <p:cNvCxnSpPr/>
            <p:nvPr/>
          </p:nvCxnSpPr>
          <p:spPr>
            <a:xfrm>
              <a:off x="6900063" y="3692890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FAFA2FAC-DFFB-494E-9E25-F3ACA616E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72" y="1198615"/>
            <a:ext cx="4206501" cy="838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ctr">
              <a:lnSpc>
                <a:spcPts val="2180"/>
              </a:lnSpc>
              <a:spcBef>
                <a:spcPts val="9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The callee is entered:</a:t>
            </a:r>
          </a:p>
          <a:p>
            <a:pPr algn="ctr">
              <a:spcBef>
                <a:spcPts val="4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Consolas"/>
                <a:cs typeface="Consolas"/>
              </a:rPr>
              <a:t>function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functionName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nVars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1B2C5D1-7EBD-FA47-855D-64CD9B26D1DB}"/>
              </a:ext>
            </a:extLst>
          </p:cNvPr>
          <p:cNvGrpSpPr/>
          <p:nvPr/>
        </p:nvGrpSpPr>
        <p:grpSpPr>
          <a:xfrm>
            <a:off x="3151767" y="4324124"/>
            <a:ext cx="1338853" cy="512622"/>
            <a:chOff x="7613705" y="2705924"/>
            <a:chExt cx="1338853" cy="512622"/>
          </a:xfrm>
        </p:grpSpPr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4C6E7431-59BD-094E-B450-395EE2D2F2DB}"/>
                </a:ext>
              </a:extLst>
            </p:cNvPr>
            <p:cNvSpPr/>
            <p:nvPr/>
          </p:nvSpPr>
          <p:spPr>
            <a:xfrm>
              <a:off x="7613705" y="2705924"/>
              <a:ext cx="154433" cy="512622"/>
            </a:xfrm>
            <a:prstGeom prst="rightBrace">
              <a:avLst>
                <a:gd name="adj1" fmla="val 46889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10">
              <a:extLst>
                <a:ext uri="{FF2B5EF4-FFF2-40B4-BE49-F238E27FC236}">
                  <a16:creationId xmlns:a16="http://schemas.microsoft.com/office/drawing/2014/main" id="{65F749DF-6598-4F4C-81D3-A21B8F281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0643" y="2815060"/>
              <a:ext cx="119191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i="1" dirty="0">
                  <a:latin typeface="Times New Roman"/>
                  <a:cs typeface="Times New Roman"/>
                </a:rPr>
                <a:t>nVars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22C11EB-1BE7-574E-8AAF-C614A04D1C6E}"/>
              </a:ext>
            </a:extLst>
          </p:cNvPr>
          <p:cNvGrpSpPr/>
          <p:nvPr/>
        </p:nvGrpSpPr>
        <p:grpSpPr>
          <a:xfrm>
            <a:off x="3138087" y="3314755"/>
            <a:ext cx="1346833" cy="911180"/>
            <a:chOff x="3138087" y="3314755"/>
            <a:chExt cx="1346833" cy="911180"/>
          </a:xfrm>
        </p:grpSpPr>
        <p:sp>
          <p:nvSpPr>
            <p:cNvPr id="34" name="Right Brace 33">
              <a:extLst>
                <a:ext uri="{FF2B5EF4-FFF2-40B4-BE49-F238E27FC236}">
                  <a16:creationId xmlns:a16="http://schemas.microsoft.com/office/drawing/2014/main" id="{025AE0E2-06B0-AA43-9E60-6A4C9B2F093B}"/>
                </a:ext>
              </a:extLst>
            </p:cNvPr>
            <p:cNvSpPr/>
            <p:nvPr/>
          </p:nvSpPr>
          <p:spPr>
            <a:xfrm>
              <a:off x="3138087" y="3314755"/>
              <a:ext cx="171789" cy="911180"/>
            </a:xfrm>
            <a:prstGeom prst="rightBrace">
              <a:avLst>
                <a:gd name="adj1" fmla="val 46889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10">
              <a:extLst>
                <a:ext uri="{FF2B5EF4-FFF2-40B4-BE49-F238E27FC236}">
                  <a16:creationId xmlns:a16="http://schemas.microsoft.com/office/drawing/2014/main" id="{AFA5637D-7C3C-754E-99CD-36ACB132D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3005" y="3560818"/>
              <a:ext cx="119191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12700" indent="-127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Times New Roman"/>
                  <a:cs typeface="Times New Roman"/>
                </a:rPr>
                <a:t>Saved “frame” of the caller</a:t>
              </a:r>
            </a:p>
          </p:txBody>
        </p:sp>
      </p:grp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45A41A05-1BCA-8AD6-BBA2-3F1684D5600B}"/>
              </a:ext>
            </a:extLst>
          </p:cNvPr>
          <p:cNvSpPr/>
          <p:nvPr/>
        </p:nvSpPr>
        <p:spPr>
          <a:xfrm>
            <a:off x="1559990" y="4991728"/>
            <a:ext cx="1273865" cy="275988"/>
          </a:xfrm>
          <a:prstGeom prst="wedgeRoundRectCallout">
            <a:avLst>
              <a:gd name="adj1" fmla="val -13479"/>
              <a:gd name="adj2" fmla="val -346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global stack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ACB3B9A-9700-6C4A-403A-C39B3C83B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Implementing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/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 return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8847436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A907C6C-5BEA-F74B-B1D7-65E47FF75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72" y="1198615"/>
            <a:ext cx="4206501" cy="838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ctr">
              <a:lnSpc>
                <a:spcPts val="2180"/>
              </a:lnSpc>
              <a:spcBef>
                <a:spcPts val="9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The callee is entered:</a:t>
            </a:r>
          </a:p>
          <a:p>
            <a:pPr algn="ctr">
              <a:spcBef>
                <a:spcPts val="4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Consolas"/>
                <a:cs typeface="Consolas"/>
              </a:rPr>
              <a:t>function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functionName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nVars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0753CB-B5B6-9B49-B0B0-F876B60146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6781" y="1545297"/>
            <a:ext cx="3956856" cy="172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600" u="sng" dirty="0">
                <a:solidFill>
                  <a:srgbClr val="000000"/>
                </a:solidFill>
                <a:latin typeface="Times New Roman"/>
                <a:cs typeface="Times New Roman"/>
              </a:rPr>
              <a:t>Handling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function</a:t>
            </a:r>
            <a:r>
              <a:rPr lang="en-US" sz="1200" dirty="0">
                <a:latin typeface="Arial"/>
                <a:cs typeface="Arial"/>
              </a:rPr>
              <a:t> </a:t>
            </a:r>
            <a:r>
              <a:rPr lang="en-US" sz="1200" i="1" dirty="0">
                <a:latin typeface="Times New Roman"/>
                <a:cs typeface="Times New Roman"/>
              </a:rPr>
              <a:t>functionName</a:t>
            </a:r>
            <a:r>
              <a:rPr lang="en-US" sz="1200" dirty="0">
                <a:latin typeface="Arial"/>
                <a:cs typeface="Arial"/>
              </a:rPr>
              <a:t> </a:t>
            </a:r>
            <a:r>
              <a:rPr lang="en-US" sz="1200" i="1" dirty="0">
                <a:latin typeface="Times New Roman"/>
                <a:cs typeface="Times New Roman"/>
              </a:rPr>
              <a:t>nVars</a:t>
            </a:r>
          </a:p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We have to:</a:t>
            </a:r>
          </a:p>
          <a:p>
            <a:pPr marL="223838" indent="-223838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Inject an entry point label into the code</a:t>
            </a:r>
          </a:p>
          <a:p>
            <a:pPr marL="223838" indent="-223838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Initialize the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 segment of the callee</a:t>
            </a:r>
            <a:endParaRPr lang="en-US" sz="1400" i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7E9FD98-5427-C647-A3EC-6F6B521576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79" t="15720" r="52042" b="52137"/>
          <a:stretch/>
        </p:blipFill>
        <p:spPr>
          <a:xfrm>
            <a:off x="1349432" y="2010176"/>
            <a:ext cx="1738013" cy="286005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EF342EE-9091-7B41-81C8-D73DA8703B69}"/>
              </a:ext>
            </a:extLst>
          </p:cNvPr>
          <p:cNvCxnSpPr/>
          <p:nvPr/>
        </p:nvCxnSpPr>
        <p:spPr>
          <a:xfrm flipV="1">
            <a:off x="1220699" y="2007049"/>
            <a:ext cx="1952448" cy="86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F5BA077-12EE-8543-8CC7-C09204ECFDD3}"/>
              </a:ext>
            </a:extLst>
          </p:cNvPr>
          <p:cNvGrpSpPr/>
          <p:nvPr/>
        </p:nvGrpSpPr>
        <p:grpSpPr>
          <a:xfrm>
            <a:off x="626443" y="2577668"/>
            <a:ext cx="661001" cy="293150"/>
            <a:chOff x="6423556" y="3656232"/>
            <a:chExt cx="661001" cy="29315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68B5958-5AD0-3743-AA12-2F0ADEE589E6}"/>
                </a:ext>
              </a:extLst>
            </p:cNvPr>
            <p:cNvSpPr/>
            <p:nvPr/>
          </p:nvSpPr>
          <p:spPr>
            <a:xfrm>
              <a:off x="6423556" y="3656232"/>
              <a:ext cx="509566" cy="293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ARG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7F9B430-01FD-BA43-8BF9-63E64AE07D2D}"/>
                </a:ext>
              </a:extLst>
            </p:cNvPr>
            <p:cNvCxnSpPr/>
            <p:nvPr/>
          </p:nvCxnSpPr>
          <p:spPr>
            <a:xfrm>
              <a:off x="6884196" y="3809918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A2ACDF4-11B1-2144-AB05-A852C0CC0963}"/>
              </a:ext>
            </a:extLst>
          </p:cNvPr>
          <p:cNvGrpSpPr/>
          <p:nvPr/>
        </p:nvGrpSpPr>
        <p:grpSpPr>
          <a:xfrm>
            <a:off x="3138572" y="2682286"/>
            <a:ext cx="1346348" cy="591791"/>
            <a:chOff x="7606210" y="2683438"/>
            <a:chExt cx="1346348" cy="591791"/>
          </a:xfrm>
        </p:grpSpPr>
        <p:sp>
          <p:nvSpPr>
            <p:cNvPr id="54" name="Right Brace 53">
              <a:extLst>
                <a:ext uri="{FF2B5EF4-FFF2-40B4-BE49-F238E27FC236}">
                  <a16:creationId xmlns:a16="http://schemas.microsoft.com/office/drawing/2014/main" id="{C11D14CB-844E-564B-ABF9-A75F47C5D095}"/>
                </a:ext>
              </a:extLst>
            </p:cNvPr>
            <p:cNvSpPr/>
            <p:nvPr/>
          </p:nvSpPr>
          <p:spPr>
            <a:xfrm>
              <a:off x="7606210" y="2683438"/>
              <a:ext cx="171789" cy="591791"/>
            </a:xfrm>
            <a:prstGeom prst="rightBrace">
              <a:avLst>
                <a:gd name="adj1" fmla="val 46889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10">
              <a:extLst>
                <a:ext uri="{FF2B5EF4-FFF2-40B4-BE49-F238E27FC236}">
                  <a16:creationId xmlns:a16="http://schemas.microsoft.com/office/drawing/2014/main" id="{2AA614AD-6397-0148-97DE-79792DE73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0643" y="2815060"/>
              <a:ext cx="119191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i="1" dirty="0">
                  <a:latin typeface="Times New Roman"/>
                  <a:cs typeface="Times New Roman"/>
                </a:rPr>
                <a:t>nArgs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26B9388-2F2B-F94B-B2A5-D36C474AA8C0}"/>
              </a:ext>
            </a:extLst>
          </p:cNvPr>
          <p:cNvGrpSpPr/>
          <p:nvPr/>
        </p:nvGrpSpPr>
        <p:grpSpPr>
          <a:xfrm>
            <a:off x="3138088" y="2101714"/>
            <a:ext cx="1468693" cy="530352"/>
            <a:chOff x="4090147" y="4985830"/>
            <a:chExt cx="1468693" cy="530352"/>
          </a:xfrm>
        </p:grpSpPr>
        <p:sp>
          <p:nvSpPr>
            <p:cNvPr id="57" name="Right Brace 56">
              <a:extLst>
                <a:ext uri="{FF2B5EF4-FFF2-40B4-BE49-F238E27FC236}">
                  <a16:creationId xmlns:a16="http://schemas.microsoft.com/office/drawing/2014/main" id="{245B7C20-D89B-B847-8626-8F3A4A5EB6CE}"/>
                </a:ext>
              </a:extLst>
            </p:cNvPr>
            <p:cNvSpPr/>
            <p:nvPr/>
          </p:nvSpPr>
          <p:spPr>
            <a:xfrm>
              <a:off x="4090147" y="4985830"/>
              <a:ext cx="171789" cy="530352"/>
            </a:xfrm>
            <a:prstGeom prst="rightBrace">
              <a:avLst>
                <a:gd name="adj1" fmla="val 46889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10">
              <a:extLst>
                <a:ext uri="{FF2B5EF4-FFF2-40B4-BE49-F238E27FC236}">
                  <a16:creationId xmlns:a16="http://schemas.microsoft.com/office/drawing/2014/main" id="{410ACA19-C08E-B745-A822-8E3AE7C32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1936" y="4985830"/>
              <a:ext cx="1296904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9525" indent="-9525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Times New Roman"/>
                  <a:cs typeface="Times New Roman"/>
                </a:rPr>
                <a:t>working stack</a:t>
              </a:r>
              <a:br>
                <a:rPr lang="en-US" sz="1200" dirty="0">
                  <a:latin typeface="Times New Roman"/>
                  <a:cs typeface="Times New Roman"/>
                </a:rPr>
              </a:br>
              <a:r>
                <a:rPr lang="en-US" sz="1200" dirty="0">
                  <a:latin typeface="Times New Roman"/>
                  <a:cs typeface="Times New Roman"/>
                </a:rPr>
                <a:t>of the caller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326FB72-88BF-F846-9383-0038272685F4}"/>
              </a:ext>
            </a:extLst>
          </p:cNvPr>
          <p:cNvGrpSpPr/>
          <p:nvPr/>
        </p:nvGrpSpPr>
        <p:grpSpPr>
          <a:xfrm>
            <a:off x="99438" y="4210364"/>
            <a:ext cx="1201114" cy="293150"/>
            <a:chOff x="5899310" y="3546542"/>
            <a:chExt cx="1201114" cy="29315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2F1686-E724-494C-8C4B-FA09E7626B84}"/>
                </a:ext>
              </a:extLst>
            </p:cNvPr>
            <p:cNvSpPr/>
            <p:nvPr/>
          </p:nvSpPr>
          <p:spPr>
            <a:xfrm>
              <a:off x="5899310" y="3546542"/>
              <a:ext cx="1049044" cy="29315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LCL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4F824DE-EC8A-0F47-A8CA-693487838FDE}"/>
                </a:ext>
              </a:extLst>
            </p:cNvPr>
            <p:cNvCxnSpPr/>
            <p:nvPr/>
          </p:nvCxnSpPr>
          <p:spPr>
            <a:xfrm>
              <a:off x="6900063" y="3692890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74A06CD-9E3C-C04B-BA5E-31DD8C4FEBA1}"/>
              </a:ext>
            </a:extLst>
          </p:cNvPr>
          <p:cNvGrpSpPr/>
          <p:nvPr/>
        </p:nvGrpSpPr>
        <p:grpSpPr>
          <a:xfrm>
            <a:off x="99438" y="4855954"/>
            <a:ext cx="1201114" cy="293150"/>
            <a:chOff x="5899310" y="3546542"/>
            <a:chExt cx="1201114" cy="29315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F5FA785-52A0-9243-B153-77047C4295E1}"/>
                </a:ext>
              </a:extLst>
            </p:cNvPr>
            <p:cNvSpPr/>
            <p:nvPr/>
          </p:nvSpPr>
          <p:spPr>
            <a:xfrm>
              <a:off x="5899310" y="3546542"/>
              <a:ext cx="1049044" cy="29315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SP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45D0632-4C82-6D4A-9A11-C02FF4387B3A}"/>
                </a:ext>
              </a:extLst>
            </p:cNvPr>
            <p:cNvCxnSpPr/>
            <p:nvPr/>
          </p:nvCxnSpPr>
          <p:spPr>
            <a:xfrm>
              <a:off x="6900063" y="3692890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 Box 3">
            <a:extLst>
              <a:ext uri="{FF2B5EF4-FFF2-40B4-BE49-F238E27FC236}">
                <a16:creationId xmlns:a16="http://schemas.microsoft.com/office/drawing/2014/main" id="{751E8029-2B39-D444-BF4B-28CB930D5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9353" y="3342184"/>
            <a:ext cx="3763502" cy="113908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0" bIns="144000" anchor="t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/>
                <a:cs typeface="Times New Roman"/>
              </a:rPr>
              <a:t>//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Times New Roman"/>
                <a:cs typeface="Times New Roman"/>
              </a:rPr>
              <a:t>functionName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Times New Roman"/>
                <a:cs typeface="Times New Roman"/>
              </a:rPr>
              <a:t>nArgs</a:t>
            </a:r>
            <a:r>
              <a:rPr lang="en-US" b="1" dirty="0">
                <a:latin typeface="Times New Roman"/>
                <a:cs typeface="Times New Roman"/>
              </a:rPr>
              <a:t>   </a:t>
            </a:r>
            <a:endParaRPr lang="en-US" dirty="0">
              <a:solidFill>
                <a:srgbClr val="000000"/>
              </a:solidFill>
              <a:ea typeface="Consolas"/>
            </a:endParaRPr>
          </a:p>
          <a:p>
            <a:pPr>
              <a:spcBef>
                <a:spcPts val="400"/>
              </a:spcBef>
            </a:pPr>
            <a:r>
              <a:rPr lang="en-US" dirty="0">
                <a:solidFill>
                  <a:srgbClr val="000000"/>
                </a:solidFill>
                <a:ea typeface="Consolas"/>
              </a:rPr>
              <a:t>(</a:t>
            </a:r>
            <a:r>
              <a:rPr lang="en-US" i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functionName</a:t>
            </a:r>
            <a:r>
              <a:rPr lang="en-US" dirty="0">
                <a:solidFill>
                  <a:srgbClr val="000000"/>
                </a:solidFill>
                <a:ea typeface="Consolas"/>
              </a:rPr>
              <a:t>)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  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</a:rPr>
              <a:t>// function’s entry point (label)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Courier New"/>
              <a:ea typeface="Courier New"/>
              <a:cs typeface="Courier New"/>
            </a:endParaRPr>
          </a:p>
          <a:p>
            <a:pPr>
              <a:spcBef>
                <a:spcPts val="400"/>
              </a:spcBef>
            </a:pP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    repeat</a:t>
            </a:r>
            <a:r>
              <a:rPr lang="en-US" i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nVars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times</a:t>
            </a:r>
            <a:r>
              <a:rPr lang="en-US" dirty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: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</a:rPr>
              <a:t>//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</a:rPr>
              <a:t>initializes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</a:rPr>
              <a:t>nVars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</a:rPr>
              <a:t> local variables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Courier New"/>
              <a:ea typeface="Courier New"/>
              <a:cs typeface="Courier New"/>
            </a:endParaRPr>
          </a:p>
          <a:p>
            <a:pPr>
              <a:spcBef>
                <a:spcPts val="400"/>
              </a:spcBef>
            </a:pPr>
            <a:r>
              <a:rPr lang="en-US" dirty="0">
                <a:solidFill>
                  <a:srgbClr val="000000"/>
                </a:solidFill>
                <a:ea typeface="Consolas"/>
              </a:rPr>
              <a:t>  </a:t>
            </a:r>
            <a:r>
              <a:rPr lang="en-US" sz="500" dirty="0">
                <a:solidFill>
                  <a:srgbClr val="000000"/>
                </a:solidFill>
                <a:latin typeface="Times New Roman"/>
                <a:ea typeface="Consolas"/>
                <a:cs typeface="Times New Roman"/>
              </a:rPr>
              <a:t> </a:t>
            </a:r>
            <a:r>
              <a:rPr lang="en-US" dirty="0">
                <a:solidFill>
                  <a:srgbClr val="000000"/>
                </a:solidFill>
                <a:ea typeface="Consolas"/>
              </a:rPr>
              <a:t>pu</a:t>
            </a:r>
            <a:r>
              <a:rPr lang="en-US" dirty="0">
                <a:solidFill>
                  <a:srgbClr val="000000"/>
                </a:solidFill>
                <a:ea typeface="Courier New"/>
              </a:rPr>
              <a:t>s</a:t>
            </a:r>
            <a:r>
              <a:rPr lang="en-US" dirty="0">
                <a:solidFill>
                  <a:srgbClr val="000000"/>
                </a:solidFill>
                <a:ea typeface="Consolas"/>
              </a:rPr>
              <a:t>h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Courier New"/>
                <a:cs typeface="Times New Roman"/>
              </a:rPr>
              <a:t> </a:t>
            </a:r>
            <a:r>
              <a:rPr lang="en-US" dirty="0">
                <a:solidFill>
                  <a:srgbClr val="000000"/>
                </a:solidFill>
                <a:ea typeface="Courier New"/>
              </a:rPr>
              <a:t>0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Courier New"/>
                <a:cs typeface="Times New Roman"/>
              </a:rPr>
              <a:t>    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               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</a:rPr>
              <a:t>// to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/>
                <a:cs typeface="Times New Roman"/>
              </a:rPr>
              <a:t>0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989152D-8E73-864D-9A82-968F4B3D98D6}"/>
              </a:ext>
            </a:extLst>
          </p:cNvPr>
          <p:cNvGrpSpPr/>
          <p:nvPr/>
        </p:nvGrpSpPr>
        <p:grpSpPr>
          <a:xfrm>
            <a:off x="3151767" y="4324124"/>
            <a:ext cx="1338853" cy="512622"/>
            <a:chOff x="7613705" y="2705924"/>
            <a:chExt cx="1338853" cy="512622"/>
          </a:xfrm>
        </p:grpSpPr>
        <p:sp>
          <p:nvSpPr>
            <p:cNvPr id="38" name="Right Brace 37">
              <a:extLst>
                <a:ext uri="{FF2B5EF4-FFF2-40B4-BE49-F238E27FC236}">
                  <a16:creationId xmlns:a16="http://schemas.microsoft.com/office/drawing/2014/main" id="{7B6808FB-ED24-8A41-BB28-8DF846385948}"/>
                </a:ext>
              </a:extLst>
            </p:cNvPr>
            <p:cNvSpPr/>
            <p:nvPr/>
          </p:nvSpPr>
          <p:spPr>
            <a:xfrm>
              <a:off x="7613705" y="2705924"/>
              <a:ext cx="154433" cy="512622"/>
            </a:xfrm>
            <a:prstGeom prst="rightBrace">
              <a:avLst>
                <a:gd name="adj1" fmla="val 46889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10">
              <a:extLst>
                <a:ext uri="{FF2B5EF4-FFF2-40B4-BE49-F238E27FC236}">
                  <a16:creationId xmlns:a16="http://schemas.microsoft.com/office/drawing/2014/main" id="{08BA337F-395D-B14F-81D9-27D9F97A5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0643" y="2815060"/>
              <a:ext cx="119191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i="1" dirty="0">
                  <a:latin typeface="Times New Roman"/>
                  <a:cs typeface="Times New Roman"/>
                </a:rPr>
                <a:t>nVars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431319F-63AB-EB47-A8CA-511700B409DB}"/>
              </a:ext>
            </a:extLst>
          </p:cNvPr>
          <p:cNvGrpSpPr/>
          <p:nvPr/>
        </p:nvGrpSpPr>
        <p:grpSpPr>
          <a:xfrm>
            <a:off x="3138087" y="3314755"/>
            <a:ext cx="1346833" cy="911180"/>
            <a:chOff x="3138087" y="3314755"/>
            <a:chExt cx="1346833" cy="911180"/>
          </a:xfrm>
        </p:grpSpPr>
        <p:sp>
          <p:nvSpPr>
            <p:cNvPr id="41" name="Right Brace 40">
              <a:extLst>
                <a:ext uri="{FF2B5EF4-FFF2-40B4-BE49-F238E27FC236}">
                  <a16:creationId xmlns:a16="http://schemas.microsoft.com/office/drawing/2014/main" id="{6C15BC01-1DCC-DF4A-815B-5CF6D3333508}"/>
                </a:ext>
              </a:extLst>
            </p:cNvPr>
            <p:cNvSpPr/>
            <p:nvPr/>
          </p:nvSpPr>
          <p:spPr>
            <a:xfrm>
              <a:off x="3138087" y="3314755"/>
              <a:ext cx="171789" cy="911180"/>
            </a:xfrm>
            <a:prstGeom prst="rightBrace">
              <a:avLst>
                <a:gd name="adj1" fmla="val 46889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10">
              <a:extLst>
                <a:ext uri="{FF2B5EF4-FFF2-40B4-BE49-F238E27FC236}">
                  <a16:creationId xmlns:a16="http://schemas.microsoft.com/office/drawing/2014/main" id="{EE3C7596-CEFE-854E-B99C-110D158B7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3005" y="3560818"/>
              <a:ext cx="119191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12700" indent="-127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Times New Roman"/>
                  <a:cs typeface="Times New Roman"/>
                </a:rPr>
                <a:t>Saved “frame” of the caller</a:t>
              </a:r>
            </a:p>
          </p:txBody>
        </p:sp>
      </p:grpSp>
      <p:sp>
        <p:nvSpPr>
          <p:cNvPr id="31" name="Rectangle 10">
            <a:extLst>
              <a:ext uri="{FF2B5EF4-FFF2-40B4-BE49-F238E27FC236}">
                <a16:creationId xmlns:a16="http://schemas.microsoft.com/office/drawing/2014/main" id="{68CA4F14-CFFF-014A-85CC-09B95ED99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9986" y="3016631"/>
            <a:ext cx="5596569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Assembly pseudo code</a:t>
            </a:r>
          </a:p>
        </p:txBody>
      </p:sp>
      <p:sp>
        <p:nvSpPr>
          <p:cNvPr id="32" name="Rectangle 10">
            <a:extLst>
              <a:ext uri="{FF2B5EF4-FFF2-40B4-BE49-F238E27FC236}">
                <a16:creationId xmlns:a16="http://schemas.microsoft.com/office/drawing/2014/main" id="{E20B732E-738A-F442-9A56-19BE62819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9986" y="4549378"/>
            <a:ext cx="5596569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(A</a:t>
            </a:r>
            <a:r>
              <a:rPr lang="en-US" sz="1200" dirty="0">
                <a:latin typeface="Times New Roman"/>
                <a:cs typeface="Times New Roman"/>
              </a:rPr>
              <a:t>ctual assembly code should be generated by the VM translator)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46558933-E811-CA2C-8CB7-CD3EF11B137B}"/>
              </a:ext>
            </a:extLst>
          </p:cNvPr>
          <p:cNvSpPr/>
          <p:nvPr/>
        </p:nvSpPr>
        <p:spPr>
          <a:xfrm>
            <a:off x="1559990" y="4991728"/>
            <a:ext cx="1273865" cy="275988"/>
          </a:xfrm>
          <a:prstGeom prst="wedgeRoundRectCallout">
            <a:avLst>
              <a:gd name="adj1" fmla="val -13479"/>
              <a:gd name="adj2" fmla="val -346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global stack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5B6CE4-7283-7363-23BC-F58AC2784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Implementing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/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 return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251076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8938F00D-9CB7-714C-938F-184207966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78" t="15720" r="35175" b="52137"/>
          <a:stretch/>
        </p:blipFill>
        <p:spPr>
          <a:xfrm>
            <a:off x="1349432" y="2010176"/>
            <a:ext cx="2897731" cy="2860059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305791D-AD38-DB44-87ED-D92295823224}"/>
              </a:ext>
            </a:extLst>
          </p:cNvPr>
          <p:cNvCxnSpPr/>
          <p:nvPr/>
        </p:nvCxnSpPr>
        <p:spPr>
          <a:xfrm flipV="1">
            <a:off x="1220699" y="2007049"/>
            <a:ext cx="1952448" cy="86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47790A1-AE05-C148-90B9-12E272566918}"/>
              </a:ext>
            </a:extLst>
          </p:cNvPr>
          <p:cNvGrpSpPr/>
          <p:nvPr/>
        </p:nvGrpSpPr>
        <p:grpSpPr>
          <a:xfrm>
            <a:off x="626443" y="2577668"/>
            <a:ext cx="661001" cy="293150"/>
            <a:chOff x="6423556" y="3656232"/>
            <a:chExt cx="661001" cy="29315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BC1DD39-14C7-2F4E-B3EA-2540144D3DF7}"/>
                </a:ext>
              </a:extLst>
            </p:cNvPr>
            <p:cNvSpPr/>
            <p:nvPr/>
          </p:nvSpPr>
          <p:spPr>
            <a:xfrm>
              <a:off x="6423556" y="3656232"/>
              <a:ext cx="509566" cy="293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ARG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521AC4B-F066-D14E-89B7-C349B72F794A}"/>
                </a:ext>
              </a:extLst>
            </p:cNvPr>
            <p:cNvCxnSpPr/>
            <p:nvPr/>
          </p:nvCxnSpPr>
          <p:spPr>
            <a:xfrm>
              <a:off x="6884196" y="3809918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ECEED25-4AAB-1848-9045-3608284102DC}"/>
              </a:ext>
            </a:extLst>
          </p:cNvPr>
          <p:cNvGrpSpPr/>
          <p:nvPr/>
        </p:nvGrpSpPr>
        <p:grpSpPr>
          <a:xfrm>
            <a:off x="99438" y="4210364"/>
            <a:ext cx="1201114" cy="293150"/>
            <a:chOff x="5899310" y="3546542"/>
            <a:chExt cx="1201114" cy="29315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5CB4B3B-5026-3646-BECC-99F394F3ECC9}"/>
                </a:ext>
              </a:extLst>
            </p:cNvPr>
            <p:cNvSpPr/>
            <p:nvPr/>
          </p:nvSpPr>
          <p:spPr>
            <a:xfrm>
              <a:off x="5899310" y="3546542"/>
              <a:ext cx="1049044" cy="29315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LCL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DA8988B-90B3-AF43-AD03-63C6ED1A31F9}"/>
                </a:ext>
              </a:extLst>
            </p:cNvPr>
            <p:cNvCxnSpPr/>
            <p:nvPr/>
          </p:nvCxnSpPr>
          <p:spPr>
            <a:xfrm>
              <a:off x="6900063" y="3692890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9216023-BA59-FF4E-B9D6-3D6841216870}"/>
              </a:ext>
            </a:extLst>
          </p:cNvPr>
          <p:cNvGrpSpPr/>
          <p:nvPr/>
        </p:nvGrpSpPr>
        <p:grpSpPr>
          <a:xfrm>
            <a:off x="99438" y="4855954"/>
            <a:ext cx="1201114" cy="293150"/>
            <a:chOff x="5899310" y="3546542"/>
            <a:chExt cx="1201114" cy="29315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CD4F7A8-46D0-F54E-AEE0-48A544635578}"/>
                </a:ext>
              </a:extLst>
            </p:cNvPr>
            <p:cNvSpPr/>
            <p:nvPr/>
          </p:nvSpPr>
          <p:spPr>
            <a:xfrm>
              <a:off x="5899310" y="3546542"/>
              <a:ext cx="1049044" cy="29315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SP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4268406-2F95-674D-B014-7A22F80E58A1}"/>
                </a:ext>
              </a:extLst>
            </p:cNvPr>
            <p:cNvCxnSpPr/>
            <p:nvPr/>
          </p:nvCxnSpPr>
          <p:spPr>
            <a:xfrm>
              <a:off x="6900063" y="3692890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4A3011FF-8A0D-A74C-9F59-D8560357444E}"/>
              </a:ext>
            </a:extLst>
          </p:cNvPr>
          <p:cNvSpPr/>
          <p:nvPr/>
        </p:nvSpPr>
        <p:spPr>
          <a:xfrm>
            <a:off x="4651809" y="3735625"/>
            <a:ext cx="2673223" cy="1265096"/>
          </a:xfrm>
          <a:prstGeom prst="wedgeRoundRectCallout">
            <a:avLst>
              <a:gd name="adj1" fmla="val -72193"/>
              <a:gd name="adj2" fmla="val -156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108000" rtlCol="0" anchor="ctr"/>
          <a:lstStyle/>
          <a:p>
            <a:pPr>
              <a:spcBef>
                <a:spcPts val="1200"/>
              </a:spcBef>
            </a:pPr>
            <a:r>
              <a:rPr lang="en-US" sz="1400" u="sng" dirty="0">
                <a:solidFill>
                  <a:schemeClr val="tx1"/>
                </a:solidFill>
                <a:latin typeface="Times New Roman"/>
                <a:cs typeface="Times New Roman"/>
              </a:rPr>
              <a:t>The callee is all set.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It has:</a:t>
            </a:r>
          </a:p>
          <a:p>
            <a:pPr marL="182563" indent="-18256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Arguments </a:t>
            </a:r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(passed by the caller)</a:t>
            </a:r>
          </a:p>
          <a:p>
            <a:pPr marL="182563" indent="-18256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Local variables </a:t>
            </a:r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(all set to 0)</a:t>
            </a:r>
            <a:endParaRPr lang="en-US" sz="14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182563" indent="-18256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Working stack </a:t>
            </a:r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(empty)</a:t>
            </a:r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7B44F0-0285-DA4B-9BD5-FB36C9920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72" y="1198615"/>
            <a:ext cx="4206501" cy="838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ctr">
              <a:lnSpc>
                <a:spcPts val="2180"/>
              </a:lnSpc>
              <a:spcBef>
                <a:spcPts val="9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The callee is entered:</a:t>
            </a:r>
          </a:p>
          <a:p>
            <a:pPr algn="ctr">
              <a:spcBef>
                <a:spcPts val="4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Consolas"/>
                <a:cs typeface="Consolas"/>
              </a:rPr>
              <a:t>function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functionName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nVars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61D26197-F202-7ACF-9838-E5C58271A084}"/>
              </a:ext>
            </a:extLst>
          </p:cNvPr>
          <p:cNvSpPr/>
          <p:nvPr/>
        </p:nvSpPr>
        <p:spPr>
          <a:xfrm>
            <a:off x="1559990" y="4991728"/>
            <a:ext cx="1273865" cy="275988"/>
          </a:xfrm>
          <a:prstGeom prst="wedgeRoundRectCallout">
            <a:avLst>
              <a:gd name="adj1" fmla="val -13479"/>
              <a:gd name="adj2" fmla="val -346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global stack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403AECB-404D-F199-D0A5-35434E581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Implementing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/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 return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634133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8938F00D-9CB7-714C-938F-184207966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78" t="15720" r="35175" b="52137"/>
          <a:stretch/>
        </p:blipFill>
        <p:spPr>
          <a:xfrm>
            <a:off x="1349432" y="2010176"/>
            <a:ext cx="2897731" cy="2860059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305791D-AD38-DB44-87ED-D92295823224}"/>
              </a:ext>
            </a:extLst>
          </p:cNvPr>
          <p:cNvCxnSpPr/>
          <p:nvPr/>
        </p:nvCxnSpPr>
        <p:spPr>
          <a:xfrm flipV="1">
            <a:off x="1220699" y="2007049"/>
            <a:ext cx="1952448" cy="86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47790A1-AE05-C148-90B9-12E272566918}"/>
              </a:ext>
            </a:extLst>
          </p:cNvPr>
          <p:cNvGrpSpPr/>
          <p:nvPr/>
        </p:nvGrpSpPr>
        <p:grpSpPr>
          <a:xfrm>
            <a:off x="626443" y="2577668"/>
            <a:ext cx="661001" cy="293150"/>
            <a:chOff x="6423556" y="3656232"/>
            <a:chExt cx="661001" cy="29315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BC1DD39-14C7-2F4E-B3EA-2540144D3DF7}"/>
                </a:ext>
              </a:extLst>
            </p:cNvPr>
            <p:cNvSpPr/>
            <p:nvPr/>
          </p:nvSpPr>
          <p:spPr>
            <a:xfrm>
              <a:off x="6423556" y="3656232"/>
              <a:ext cx="509566" cy="293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ARG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521AC4B-F066-D14E-89B7-C349B72F794A}"/>
                </a:ext>
              </a:extLst>
            </p:cNvPr>
            <p:cNvCxnSpPr/>
            <p:nvPr/>
          </p:nvCxnSpPr>
          <p:spPr>
            <a:xfrm>
              <a:off x="6884196" y="3809918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ECEED25-4AAB-1848-9045-3608284102DC}"/>
              </a:ext>
            </a:extLst>
          </p:cNvPr>
          <p:cNvGrpSpPr/>
          <p:nvPr/>
        </p:nvGrpSpPr>
        <p:grpSpPr>
          <a:xfrm>
            <a:off x="99438" y="4210364"/>
            <a:ext cx="1201114" cy="293150"/>
            <a:chOff x="5899310" y="3546542"/>
            <a:chExt cx="1201114" cy="29315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5CB4B3B-5026-3646-BECC-99F394F3ECC9}"/>
                </a:ext>
              </a:extLst>
            </p:cNvPr>
            <p:cNvSpPr/>
            <p:nvPr/>
          </p:nvSpPr>
          <p:spPr>
            <a:xfrm>
              <a:off x="5899310" y="3546542"/>
              <a:ext cx="1049044" cy="29315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LCL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DA8988B-90B3-AF43-AD03-63C6ED1A31F9}"/>
                </a:ext>
              </a:extLst>
            </p:cNvPr>
            <p:cNvCxnSpPr/>
            <p:nvPr/>
          </p:nvCxnSpPr>
          <p:spPr>
            <a:xfrm>
              <a:off x="6900063" y="3692890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9216023-BA59-FF4E-B9D6-3D6841216870}"/>
              </a:ext>
            </a:extLst>
          </p:cNvPr>
          <p:cNvGrpSpPr/>
          <p:nvPr/>
        </p:nvGrpSpPr>
        <p:grpSpPr>
          <a:xfrm>
            <a:off x="99438" y="4855954"/>
            <a:ext cx="1201114" cy="293150"/>
            <a:chOff x="5899310" y="3546542"/>
            <a:chExt cx="1201114" cy="29315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CD4F7A8-46D0-F54E-AEE0-48A544635578}"/>
                </a:ext>
              </a:extLst>
            </p:cNvPr>
            <p:cNvSpPr/>
            <p:nvPr/>
          </p:nvSpPr>
          <p:spPr>
            <a:xfrm>
              <a:off x="5899310" y="3546542"/>
              <a:ext cx="1049044" cy="29315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SP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4268406-2F95-674D-B014-7A22F80E58A1}"/>
                </a:ext>
              </a:extLst>
            </p:cNvPr>
            <p:cNvCxnSpPr/>
            <p:nvPr/>
          </p:nvCxnSpPr>
          <p:spPr>
            <a:xfrm>
              <a:off x="6900063" y="3692890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60CB994-6580-A740-9A51-15A7799A4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683" y="1310739"/>
            <a:ext cx="4206501" cy="838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ctr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The callee starts running,</a:t>
            </a:r>
            <a:b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doing various things</a:t>
            </a: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285B1ACB-70FA-F3B1-AEA5-35358621FD6A}"/>
              </a:ext>
            </a:extLst>
          </p:cNvPr>
          <p:cNvSpPr/>
          <p:nvPr/>
        </p:nvSpPr>
        <p:spPr>
          <a:xfrm>
            <a:off x="1559990" y="4991728"/>
            <a:ext cx="1273865" cy="275988"/>
          </a:xfrm>
          <a:prstGeom prst="wedgeRoundRectCallout">
            <a:avLst>
              <a:gd name="adj1" fmla="val -13479"/>
              <a:gd name="adj2" fmla="val -346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global stack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F611F7A-F44A-89F3-214F-99FBA69DB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Implementing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/ function /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endParaRPr lang="en-US" sz="1800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549268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D254B516-BA6E-7B4E-BCF5-1C22D41CE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683" y="1310739"/>
            <a:ext cx="4206501" cy="838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ctr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The callee starts running,</a:t>
            </a:r>
            <a:b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doing various things</a:t>
            </a: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/>
              <a:cs typeface="Times New Roman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8938F00D-9CB7-714C-938F-184207966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78" t="15720" r="35175" b="45211"/>
          <a:stretch/>
        </p:blipFill>
        <p:spPr>
          <a:xfrm>
            <a:off x="1349432" y="2010176"/>
            <a:ext cx="2897731" cy="3476378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305791D-AD38-DB44-87ED-D92295823224}"/>
              </a:ext>
            </a:extLst>
          </p:cNvPr>
          <p:cNvCxnSpPr/>
          <p:nvPr/>
        </p:nvCxnSpPr>
        <p:spPr>
          <a:xfrm flipV="1">
            <a:off x="1220699" y="2007049"/>
            <a:ext cx="1952448" cy="86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47790A1-AE05-C148-90B9-12E272566918}"/>
              </a:ext>
            </a:extLst>
          </p:cNvPr>
          <p:cNvGrpSpPr/>
          <p:nvPr/>
        </p:nvGrpSpPr>
        <p:grpSpPr>
          <a:xfrm>
            <a:off x="626443" y="2577668"/>
            <a:ext cx="661001" cy="293150"/>
            <a:chOff x="6423556" y="3656232"/>
            <a:chExt cx="661001" cy="29315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BC1DD39-14C7-2F4E-B3EA-2540144D3DF7}"/>
                </a:ext>
              </a:extLst>
            </p:cNvPr>
            <p:cNvSpPr/>
            <p:nvPr/>
          </p:nvSpPr>
          <p:spPr>
            <a:xfrm>
              <a:off x="6423556" y="3656232"/>
              <a:ext cx="509566" cy="293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ARG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521AC4B-F066-D14E-89B7-C349B72F794A}"/>
                </a:ext>
              </a:extLst>
            </p:cNvPr>
            <p:cNvCxnSpPr/>
            <p:nvPr/>
          </p:nvCxnSpPr>
          <p:spPr>
            <a:xfrm>
              <a:off x="6884196" y="3809918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ECEED25-4AAB-1848-9045-3608284102DC}"/>
              </a:ext>
            </a:extLst>
          </p:cNvPr>
          <p:cNvGrpSpPr/>
          <p:nvPr/>
        </p:nvGrpSpPr>
        <p:grpSpPr>
          <a:xfrm>
            <a:off x="99438" y="4210364"/>
            <a:ext cx="1201114" cy="293150"/>
            <a:chOff x="5899310" y="3546542"/>
            <a:chExt cx="1201114" cy="29315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5CB4B3B-5026-3646-BECC-99F394F3ECC9}"/>
                </a:ext>
              </a:extLst>
            </p:cNvPr>
            <p:cNvSpPr/>
            <p:nvPr/>
          </p:nvSpPr>
          <p:spPr>
            <a:xfrm>
              <a:off x="5899310" y="3546542"/>
              <a:ext cx="1049044" cy="29315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LCL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DA8988B-90B3-AF43-AD03-63C6ED1A31F9}"/>
                </a:ext>
              </a:extLst>
            </p:cNvPr>
            <p:cNvCxnSpPr/>
            <p:nvPr/>
          </p:nvCxnSpPr>
          <p:spPr>
            <a:xfrm>
              <a:off x="6900063" y="3692890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9216023-BA59-FF4E-B9D6-3D6841216870}"/>
              </a:ext>
            </a:extLst>
          </p:cNvPr>
          <p:cNvGrpSpPr/>
          <p:nvPr/>
        </p:nvGrpSpPr>
        <p:grpSpPr>
          <a:xfrm>
            <a:off x="99438" y="5480985"/>
            <a:ext cx="1201114" cy="293150"/>
            <a:chOff x="5899310" y="3546542"/>
            <a:chExt cx="1201114" cy="29315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CD4F7A8-46D0-F54E-AEE0-48A544635578}"/>
                </a:ext>
              </a:extLst>
            </p:cNvPr>
            <p:cNvSpPr/>
            <p:nvPr/>
          </p:nvSpPr>
          <p:spPr>
            <a:xfrm>
              <a:off x="5899310" y="3546542"/>
              <a:ext cx="1049044" cy="29315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SP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4268406-2F95-674D-B014-7A22F80E58A1}"/>
                </a:ext>
              </a:extLst>
            </p:cNvPr>
            <p:cNvCxnSpPr/>
            <p:nvPr/>
          </p:nvCxnSpPr>
          <p:spPr>
            <a:xfrm>
              <a:off x="6900063" y="3692890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8DFC7B3D-F2E1-4290-5190-49365E516380}"/>
              </a:ext>
            </a:extLst>
          </p:cNvPr>
          <p:cNvSpPr/>
          <p:nvPr/>
        </p:nvSpPr>
        <p:spPr>
          <a:xfrm>
            <a:off x="1559990" y="5559769"/>
            <a:ext cx="1273865" cy="275988"/>
          </a:xfrm>
          <a:prstGeom prst="wedgeRoundRectCallout">
            <a:avLst>
              <a:gd name="adj1" fmla="val -13479"/>
              <a:gd name="adj2" fmla="val -346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global stack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3BCC9B1-88DA-35D6-FA9C-F140A5928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Implementing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/ function /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endParaRPr lang="en-US" sz="1800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1738531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D254B516-BA6E-7B4E-BCF5-1C22D41CE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683" y="1310739"/>
            <a:ext cx="4206501" cy="838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ctr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The callee prepares to return:</a:t>
            </a:r>
            <a:b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It pushes a 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return value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8938F00D-9CB7-714C-938F-184207966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78" t="15720" r="35175" b="45211"/>
          <a:stretch/>
        </p:blipFill>
        <p:spPr>
          <a:xfrm>
            <a:off x="1349432" y="2010176"/>
            <a:ext cx="2897731" cy="3476378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305791D-AD38-DB44-87ED-D92295823224}"/>
              </a:ext>
            </a:extLst>
          </p:cNvPr>
          <p:cNvCxnSpPr/>
          <p:nvPr/>
        </p:nvCxnSpPr>
        <p:spPr>
          <a:xfrm flipV="1">
            <a:off x="1220699" y="2007049"/>
            <a:ext cx="1952448" cy="86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47790A1-AE05-C148-90B9-12E272566918}"/>
              </a:ext>
            </a:extLst>
          </p:cNvPr>
          <p:cNvGrpSpPr/>
          <p:nvPr/>
        </p:nvGrpSpPr>
        <p:grpSpPr>
          <a:xfrm>
            <a:off x="626443" y="2577668"/>
            <a:ext cx="661001" cy="293150"/>
            <a:chOff x="6423556" y="3656232"/>
            <a:chExt cx="661001" cy="29315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BC1DD39-14C7-2F4E-B3EA-2540144D3DF7}"/>
                </a:ext>
              </a:extLst>
            </p:cNvPr>
            <p:cNvSpPr/>
            <p:nvPr/>
          </p:nvSpPr>
          <p:spPr>
            <a:xfrm>
              <a:off x="6423556" y="3656232"/>
              <a:ext cx="509566" cy="293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ARG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521AC4B-F066-D14E-89B7-C349B72F794A}"/>
                </a:ext>
              </a:extLst>
            </p:cNvPr>
            <p:cNvCxnSpPr/>
            <p:nvPr/>
          </p:nvCxnSpPr>
          <p:spPr>
            <a:xfrm>
              <a:off x="6884196" y="3809918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ECEED25-4AAB-1848-9045-3608284102DC}"/>
              </a:ext>
            </a:extLst>
          </p:cNvPr>
          <p:cNvGrpSpPr/>
          <p:nvPr/>
        </p:nvGrpSpPr>
        <p:grpSpPr>
          <a:xfrm>
            <a:off x="99438" y="4210364"/>
            <a:ext cx="1201114" cy="293150"/>
            <a:chOff x="5899310" y="3546542"/>
            <a:chExt cx="1201114" cy="29315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5CB4B3B-5026-3646-BECC-99F394F3ECC9}"/>
                </a:ext>
              </a:extLst>
            </p:cNvPr>
            <p:cNvSpPr/>
            <p:nvPr/>
          </p:nvSpPr>
          <p:spPr>
            <a:xfrm>
              <a:off x="5899310" y="3546542"/>
              <a:ext cx="1049044" cy="29315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LCL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DA8988B-90B3-AF43-AD03-63C6ED1A31F9}"/>
                </a:ext>
              </a:extLst>
            </p:cNvPr>
            <p:cNvCxnSpPr/>
            <p:nvPr/>
          </p:nvCxnSpPr>
          <p:spPr>
            <a:xfrm>
              <a:off x="6900063" y="3692890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9216023-BA59-FF4E-B9D6-3D6841216870}"/>
              </a:ext>
            </a:extLst>
          </p:cNvPr>
          <p:cNvGrpSpPr/>
          <p:nvPr/>
        </p:nvGrpSpPr>
        <p:grpSpPr>
          <a:xfrm>
            <a:off x="99438" y="5480985"/>
            <a:ext cx="1201114" cy="293150"/>
            <a:chOff x="5899310" y="3546542"/>
            <a:chExt cx="1201114" cy="29315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CD4F7A8-46D0-F54E-AEE0-48A544635578}"/>
                </a:ext>
              </a:extLst>
            </p:cNvPr>
            <p:cNvSpPr/>
            <p:nvPr/>
          </p:nvSpPr>
          <p:spPr>
            <a:xfrm>
              <a:off x="5899310" y="3546542"/>
              <a:ext cx="1049044" cy="29315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SP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4268406-2F95-674D-B014-7A22F80E58A1}"/>
                </a:ext>
              </a:extLst>
            </p:cNvPr>
            <p:cNvCxnSpPr/>
            <p:nvPr/>
          </p:nvCxnSpPr>
          <p:spPr>
            <a:xfrm>
              <a:off x="6900063" y="3692890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F466F4D9-DF15-6818-9273-22DDD46F08DC}"/>
              </a:ext>
            </a:extLst>
          </p:cNvPr>
          <p:cNvSpPr/>
          <p:nvPr/>
        </p:nvSpPr>
        <p:spPr>
          <a:xfrm>
            <a:off x="1559990" y="5559769"/>
            <a:ext cx="1273865" cy="275988"/>
          </a:xfrm>
          <a:prstGeom prst="wedgeRoundRectCallout">
            <a:avLst>
              <a:gd name="adj1" fmla="val -13479"/>
              <a:gd name="adj2" fmla="val -346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global stack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C50A7B-E64C-4C88-937E-D5A7D810B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Implementing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/ function /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endParaRPr lang="en-US" sz="1800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62394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picture: Compilation</a:t>
            </a:r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DBC4D420-6ADF-FE43-8A3D-50335DD0A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600" y="959148"/>
            <a:ext cx="3429149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VM code</a:t>
            </a:r>
            <a:endParaRPr lang="en-US" sz="1200" dirty="0">
              <a:latin typeface="Times New Roman"/>
              <a:cs typeface="Times New Roman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B646A40-40E1-9755-790A-17487E4E0DD2}"/>
              </a:ext>
            </a:extLst>
          </p:cNvPr>
          <p:cNvGrpSpPr/>
          <p:nvPr/>
        </p:nvGrpSpPr>
        <p:grpSpPr>
          <a:xfrm>
            <a:off x="1567259" y="3519148"/>
            <a:ext cx="1542145" cy="1468822"/>
            <a:chOff x="827729" y="3622938"/>
            <a:chExt cx="1542145" cy="1468822"/>
          </a:xfrm>
        </p:grpSpPr>
        <p:sp>
          <p:nvSpPr>
            <p:cNvPr id="21" name="Bent-Up Arrow 20">
              <a:extLst>
                <a:ext uri="{FF2B5EF4-FFF2-40B4-BE49-F238E27FC236}">
                  <a16:creationId xmlns:a16="http://schemas.microsoft.com/office/drawing/2014/main" id="{5724DA29-437C-64E0-2BFE-986E637FDC05}"/>
                </a:ext>
              </a:extLst>
            </p:cNvPr>
            <p:cNvSpPr/>
            <p:nvPr/>
          </p:nvSpPr>
          <p:spPr>
            <a:xfrm rot="5400000">
              <a:off x="912712" y="3634597"/>
              <a:ext cx="1462888" cy="1451437"/>
            </a:xfrm>
            <a:prstGeom prst="bentUpArrow">
              <a:avLst/>
            </a:prstGeom>
            <a:solidFill>
              <a:schemeClr val="accent2">
                <a:lumMod val="75000"/>
                <a:alpha val="84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60E9F7C-9D51-2855-80C9-C889DB653BA2}"/>
                </a:ext>
              </a:extLst>
            </p:cNvPr>
            <p:cNvSpPr txBox="1"/>
            <p:nvPr/>
          </p:nvSpPr>
          <p:spPr>
            <a:xfrm>
              <a:off x="1065845" y="4502070"/>
              <a:ext cx="1054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compiler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2E1DEFE-9960-6E2A-B51D-FA5CA7C65D3B}"/>
                </a:ext>
              </a:extLst>
            </p:cNvPr>
            <p:cNvSpPr/>
            <p:nvPr/>
          </p:nvSpPr>
          <p:spPr>
            <a:xfrm>
              <a:off x="827729" y="3622938"/>
              <a:ext cx="578276" cy="5162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Rectangle 10">
            <a:extLst>
              <a:ext uri="{FF2B5EF4-FFF2-40B4-BE49-F238E27FC236}">
                <a16:creationId xmlns:a16="http://schemas.microsoft.com/office/drawing/2014/main" id="{C9EF1D65-69D1-CA46-77DE-86DDE116E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156" y="5078457"/>
            <a:ext cx="311506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12700" indent="-12700" algn="ctr" defTabSz="914400" eaLnBrk="1" latinLnBrk="0" hangingPunct="1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Times New Roman"/>
                <a:cs typeface="Times New Roman"/>
              </a:rPr>
              <a:t>(chapters 10 – 11)</a:t>
            </a:r>
            <a:endParaRPr lang="en-US" sz="1400" dirty="0">
              <a:latin typeface="Times New Roman"/>
              <a:cs typeface="Times New Roman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0AF15AA-0E5F-B38E-CDD4-E8028D053B9B}"/>
              </a:ext>
            </a:extLst>
          </p:cNvPr>
          <p:cNvGrpSpPr/>
          <p:nvPr/>
        </p:nvGrpSpPr>
        <p:grpSpPr>
          <a:xfrm>
            <a:off x="493618" y="897348"/>
            <a:ext cx="2601869" cy="2955232"/>
            <a:chOff x="210143" y="1064614"/>
            <a:chExt cx="2601869" cy="2955232"/>
          </a:xfrm>
        </p:grpSpPr>
        <p:sp>
          <p:nvSpPr>
            <p:cNvPr id="28" name="Rectangle 10">
              <a:extLst>
                <a:ext uri="{FF2B5EF4-FFF2-40B4-BE49-F238E27FC236}">
                  <a16:creationId xmlns:a16="http://schemas.microsoft.com/office/drawing/2014/main" id="{5AD94CAB-B9FE-BAFB-1CF6-D90446C22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143" y="1064614"/>
              <a:ext cx="242169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High-level program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  <p:sp>
          <p:nvSpPr>
            <p:cNvPr id="29" name="Text Box 3">
              <a:extLst>
                <a:ext uri="{FF2B5EF4-FFF2-40B4-BE49-F238E27FC236}">
                  <a16:creationId xmlns:a16="http://schemas.microsoft.com/office/drawing/2014/main" id="{18BA883B-D228-DAF2-F48B-3875CCC49D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455" y="1451548"/>
              <a:ext cx="2562557" cy="256829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72000" rIns="93600" bIns="1908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</a:pP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Returns</a:t>
              </a:r>
              <a:r>
                <a:rPr lang="en-US" sz="1200" dirty="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sz="1200" dirty="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*</a:t>
              </a:r>
              <a:r>
                <a:rPr lang="en-US" sz="1200" dirty="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y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cs typeface="Consolas"/>
                </a:rPr>
                <a:t>int mult(int x, int y) {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cs typeface="Consolas"/>
                </a:rPr>
                <a:t>   int sum = 0;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cs typeface="Consolas"/>
                </a:rPr>
                <a:t>   int n = 1;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cs typeface="Consolas"/>
                </a:rPr>
                <a:t>   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// sum = sum + x, y times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cs typeface="Consolas"/>
                </a:rPr>
                <a:t>   while !(n &gt; y) {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cs typeface="Consolas"/>
                </a:rPr>
                <a:t>      sum += x;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cs typeface="Consolas"/>
                </a:rPr>
                <a:t>      n++;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cs typeface="Consolas"/>
                </a:rPr>
                <a:t>   }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cs typeface="Consolas"/>
                </a:rPr>
                <a:t>   return sum;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cs typeface="Consolas"/>
                </a:rPr>
                <a:t>} </a:t>
              </a:r>
            </a:p>
          </p:txBody>
        </p:sp>
      </p:grpSp>
      <p:sp>
        <p:nvSpPr>
          <p:cNvPr id="30" name="Text Box 3">
            <a:extLst>
              <a:ext uri="{FF2B5EF4-FFF2-40B4-BE49-F238E27FC236}">
                <a16:creationId xmlns:a16="http://schemas.microsoft.com/office/drawing/2014/main" id="{A94EC8CE-B368-7E1E-CA17-BFAC10399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9969" y="1269993"/>
            <a:ext cx="2100309" cy="513080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190800" rIns="9360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*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function mult 2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push 0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pop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push 1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pop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label WHILE_LOOP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y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gt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if-goto END_LOOP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x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add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pop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1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add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pop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goto WHILE_LOOP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label END_LOOP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push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21835665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D254B516-BA6E-7B4E-BCF5-1C22D41CE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683" y="1310739"/>
            <a:ext cx="4206501" cy="838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ctr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The callee prepares to return:</a:t>
            </a:r>
            <a:b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It pushes a 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return value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8938F00D-9CB7-714C-938F-184207966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78" t="15720" r="35175" b="42950"/>
          <a:stretch/>
        </p:blipFill>
        <p:spPr>
          <a:xfrm>
            <a:off x="1349432" y="2010176"/>
            <a:ext cx="2897731" cy="3677558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305791D-AD38-DB44-87ED-D92295823224}"/>
              </a:ext>
            </a:extLst>
          </p:cNvPr>
          <p:cNvCxnSpPr/>
          <p:nvPr/>
        </p:nvCxnSpPr>
        <p:spPr>
          <a:xfrm flipV="1">
            <a:off x="1220699" y="2007049"/>
            <a:ext cx="1952448" cy="86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47790A1-AE05-C148-90B9-12E272566918}"/>
              </a:ext>
            </a:extLst>
          </p:cNvPr>
          <p:cNvGrpSpPr/>
          <p:nvPr/>
        </p:nvGrpSpPr>
        <p:grpSpPr>
          <a:xfrm>
            <a:off x="626443" y="2577668"/>
            <a:ext cx="661001" cy="293150"/>
            <a:chOff x="6423556" y="3656232"/>
            <a:chExt cx="661001" cy="29315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BC1DD39-14C7-2F4E-B3EA-2540144D3DF7}"/>
                </a:ext>
              </a:extLst>
            </p:cNvPr>
            <p:cNvSpPr/>
            <p:nvPr/>
          </p:nvSpPr>
          <p:spPr>
            <a:xfrm>
              <a:off x="6423556" y="3656232"/>
              <a:ext cx="509566" cy="293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ARG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521AC4B-F066-D14E-89B7-C349B72F794A}"/>
                </a:ext>
              </a:extLst>
            </p:cNvPr>
            <p:cNvCxnSpPr/>
            <p:nvPr/>
          </p:nvCxnSpPr>
          <p:spPr>
            <a:xfrm>
              <a:off x="6884196" y="3809918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ECEED25-4AAB-1848-9045-3608284102DC}"/>
              </a:ext>
            </a:extLst>
          </p:cNvPr>
          <p:cNvGrpSpPr/>
          <p:nvPr/>
        </p:nvGrpSpPr>
        <p:grpSpPr>
          <a:xfrm>
            <a:off x="99438" y="4210364"/>
            <a:ext cx="1201114" cy="293150"/>
            <a:chOff x="5899310" y="3546542"/>
            <a:chExt cx="1201114" cy="29315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5CB4B3B-5026-3646-BECC-99F394F3ECC9}"/>
                </a:ext>
              </a:extLst>
            </p:cNvPr>
            <p:cNvSpPr/>
            <p:nvPr/>
          </p:nvSpPr>
          <p:spPr>
            <a:xfrm>
              <a:off x="5899310" y="3546542"/>
              <a:ext cx="1049044" cy="29315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LCL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DA8988B-90B3-AF43-AD03-63C6ED1A31F9}"/>
                </a:ext>
              </a:extLst>
            </p:cNvPr>
            <p:cNvCxnSpPr/>
            <p:nvPr/>
          </p:nvCxnSpPr>
          <p:spPr>
            <a:xfrm>
              <a:off x="6900063" y="3692890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9216023-BA59-FF4E-B9D6-3D6841216870}"/>
              </a:ext>
            </a:extLst>
          </p:cNvPr>
          <p:cNvGrpSpPr/>
          <p:nvPr/>
        </p:nvGrpSpPr>
        <p:grpSpPr>
          <a:xfrm>
            <a:off x="99438" y="5677759"/>
            <a:ext cx="1201114" cy="293150"/>
            <a:chOff x="5899310" y="3546542"/>
            <a:chExt cx="1201114" cy="29315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CD4F7A8-46D0-F54E-AEE0-48A544635578}"/>
                </a:ext>
              </a:extLst>
            </p:cNvPr>
            <p:cNvSpPr/>
            <p:nvPr/>
          </p:nvSpPr>
          <p:spPr>
            <a:xfrm>
              <a:off x="5899310" y="3546542"/>
              <a:ext cx="1049044" cy="29315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SP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4268406-2F95-674D-B014-7A22F80E58A1}"/>
                </a:ext>
              </a:extLst>
            </p:cNvPr>
            <p:cNvCxnSpPr/>
            <p:nvPr/>
          </p:nvCxnSpPr>
          <p:spPr>
            <a:xfrm>
              <a:off x="6900063" y="3692890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292E5F73-D614-EADC-2B9E-9EEC494E0AD5}"/>
              </a:ext>
            </a:extLst>
          </p:cNvPr>
          <p:cNvSpPr/>
          <p:nvPr/>
        </p:nvSpPr>
        <p:spPr>
          <a:xfrm>
            <a:off x="1559990" y="5809155"/>
            <a:ext cx="1273865" cy="275988"/>
          </a:xfrm>
          <a:prstGeom prst="wedgeRoundRectCallout">
            <a:avLst>
              <a:gd name="adj1" fmla="val -13479"/>
              <a:gd name="adj2" fmla="val -346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global stack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5ACD3ED-8E3B-EA20-0AC4-99F9B872C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Implementing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/ function /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endParaRPr lang="en-US" sz="1800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944656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D254B516-BA6E-7B4E-BCF5-1C22D41CE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683" y="1310739"/>
            <a:ext cx="4206501" cy="838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ctr">
              <a:spcBef>
                <a:spcPts val="6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The callee says:</a:t>
            </a:r>
          </a:p>
          <a:p>
            <a:pPr algn="ctr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endParaRPr lang="en-US" sz="16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8938F00D-9CB7-714C-938F-184207966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78" t="15720" r="35175" b="42950"/>
          <a:stretch/>
        </p:blipFill>
        <p:spPr>
          <a:xfrm>
            <a:off x="1349432" y="2010176"/>
            <a:ext cx="2897731" cy="3677558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305791D-AD38-DB44-87ED-D92295823224}"/>
              </a:ext>
            </a:extLst>
          </p:cNvPr>
          <p:cNvCxnSpPr/>
          <p:nvPr/>
        </p:nvCxnSpPr>
        <p:spPr>
          <a:xfrm flipV="1">
            <a:off x="1220699" y="2007049"/>
            <a:ext cx="1952448" cy="86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47790A1-AE05-C148-90B9-12E272566918}"/>
              </a:ext>
            </a:extLst>
          </p:cNvPr>
          <p:cNvGrpSpPr/>
          <p:nvPr/>
        </p:nvGrpSpPr>
        <p:grpSpPr>
          <a:xfrm>
            <a:off x="626443" y="2577668"/>
            <a:ext cx="661001" cy="293150"/>
            <a:chOff x="6423556" y="3656232"/>
            <a:chExt cx="661001" cy="29315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BC1DD39-14C7-2F4E-B3EA-2540144D3DF7}"/>
                </a:ext>
              </a:extLst>
            </p:cNvPr>
            <p:cNvSpPr/>
            <p:nvPr/>
          </p:nvSpPr>
          <p:spPr>
            <a:xfrm>
              <a:off x="6423556" y="3656232"/>
              <a:ext cx="509566" cy="293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ARG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521AC4B-F066-D14E-89B7-C349B72F794A}"/>
                </a:ext>
              </a:extLst>
            </p:cNvPr>
            <p:cNvCxnSpPr/>
            <p:nvPr/>
          </p:nvCxnSpPr>
          <p:spPr>
            <a:xfrm>
              <a:off x="6884196" y="3809918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ECEED25-4AAB-1848-9045-3608284102DC}"/>
              </a:ext>
            </a:extLst>
          </p:cNvPr>
          <p:cNvGrpSpPr/>
          <p:nvPr/>
        </p:nvGrpSpPr>
        <p:grpSpPr>
          <a:xfrm>
            <a:off x="99438" y="4210364"/>
            <a:ext cx="1201114" cy="293150"/>
            <a:chOff x="5899310" y="3546542"/>
            <a:chExt cx="1201114" cy="29315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5CB4B3B-5026-3646-BECC-99F394F3ECC9}"/>
                </a:ext>
              </a:extLst>
            </p:cNvPr>
            <p:cNvSpPr/>
            <p:nvPr/>
          </p:nvSpPr>
          <p:spPr>
            <a:xfrm>
              <a:off x="5899310" y="3546542"/>
              <a:ext cx="1049044" cy="29315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LCL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DA8988B-90B3-AF43-AD03-63C6ED1A31F9}"/>
                </a:ext>
              </a:extLst>
            </p:cNvPr>
            <p:cNvCxnSpPr/>
            <p:nvPr/>
          </p:nvCxnSpPr>
          <p:spPr>
            <a:xfrm>
              <a:off x="6900063" y="3692890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9216023-BA59-FF4E-B9D6-3D6841216870}"/>
              </a:ext>
            </a:extLst>
          </p:cNvPr>
          <p:cNvGrpSpPr/>
          <p:nvPr/>
        </p:nvGrpSpPr>
        <p:grpSpPr>
          <a:xfrm>
            <a:off x="99438" y="5677759"/>
            <a:ext cx="1201114" cy="293150"/>
            <a:chOff x="5899310" y="3546542"/>
            <a:chExt cx="1201114" cy="29315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CD4F7A8-46D0-F54E-AEE0-48A544635578}"/>
                </a:ext>
              </a:extLst>
            </p:cNvPr>
            <p:cNvSpPr/>
            <p:nvPr/>
          </p:nvSpPr>
          <p:spPr>
            <a:xfrm>
              <a:off x="5899310" y="3546542"/>
              <a:ext cx="1049044" cy="29315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SP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4268406-2F95-674D-B014-7A22F80E58A1}"/>
                </a:ext>
              </a:extLst>
            </p:cNvPr>
            <p:cNvCxnSpPr/>
            <p:nvPr/>
          </p:nvCxnSpPr>
          <p:spPr>
            <a:xfrm>
              <a:off x="6900063" y="3692890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92CE1A8-AAC8-B648-BA0B-18F5FC600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4367" y="1061370"/>
            <a:ext cx="4069480" cy="1713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600" u="sng" dirty="0">
                <a:solidFill>
                  <a:srgbClr val="000000"/>
                </a:solidFill>
                <a:latin typeface="Times New Roman"/>
                <a:cs typeface="Times New Roman"/>
              </a:rPr>
              <a:t>Handling </a:t>
            </a:r>
            <a:r>
              <a:rPr lang="en-US" sz="1400" u="sng" dirty="0">
                <a:solidFill>
                  <a:srgbClr val="000000"/>
                </a:solidFill>
                <a:latin typeface="Consolas"/>
                <a:cs typeface="Consolas"/>
              </a:rPr>
              <a:t>return</a:t>
            </a:r>
            <a:r>
              <a:rPr lang="en-US" sz="1400" u="sng" dirty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</a:p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We have to: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EC5775A8-BABE-825A-3E20-6A4293BA7644}"/>
              </a:ext>
            </a:extLst>
          </p:cNvPr>
          <p:cNvSpPr/>
          <p:nvPr/>
        </p:nvSpPr>
        <p:spPr>
          <a:xfrm>
            <a:off x="1559990" y="5809155"/>
            <a:ext cx="1273865" cy="275988"/>
          </a:xfrm>
          <a:prstGeom prst="wedgeRoundRectCallout">
            <a:avLst>
              <a:gd name="adj1" fmla="val -13479"/>
              <a:gd name="adj2" fmla="val -346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global stack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AC33EF-E47F-DA90-F15B-AB9A02F84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Implementing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/ function /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endParaRPr lang="en-US" sz="1800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42085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D254B516-BA6E-7B4E-BCF5-1C22D41CE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683" y="1310739"/>
            <a:ext cx="4206501" cy="838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ctr">
              <a:spcBef>
                <a:spcPts val="6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The callee says:</a:t>
            </a:r>
          </a:p>
          <a:p>
            <a:pPr algn="ctr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endParaRPr lang="en-US" sz="16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8938F00D-9CB7-714C-938F-184207966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78" t="15720" r="35175" b="42950"/>
          <a:stretch/>
        </p:blipFill>
        <p:spPr>
          <a:xfrm>
            <a:off x="1349432" y="2010176"/>
            <a:ext cx="2897731" cy="3677558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305791D-AD38-DB44-87ED-D92295823224}"/>
              </a:ext>
            </a:extLst>
          </p:cNvPr>
          <p:cNvCxnSpPr/>
          <p:nvPr/>
        </p:nvCxnSpPr>
        <p:spPr>
          <a:xfrm flipV="1">
            <a:off x="1220699" y="2007049"/>
            <a:ext cx="1952448" cy="86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47790A1-AE05-C148-90B9-12E272566918}"/>
              </a:ext>
            </a:extLst>
          </p:cNvPr>
          <p:cNvGrpSpPr/>
          <p:nvPr/>
        </p:nvGrpSpPr>
        <p:grpSpPr>
          <a:xfrm>
            <a:off x="626443" y="2577668"/>
            <a:ext cx="661001" cy="293150"/>
            <a:chOff x="6423556" y="3656232"/>
            <a:chExt cx="661001" cy="29315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BC1DD39-14C7-2F4E-B3EA-2540144D3DF7}"/>
                </a:ext>
              </a:extLst>
            </p:cNvPr>
            <p:cNvSpPr/>
            <p:nvPr/>
          </p:nvSpPr>
          <p:spPr>
            <a:xfrm>
              <a:off x="6423556" y="3656232"/>
              <a:ext cx="509566" cy="293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ARG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521AC4B-F066-D14E-89B7-C349B72F794A}"/>
                </a:ext>
              </a:extLst>
            </p:cNvPr>
            <p:cNvCxnSpPr/>
            <p:nvPr/>
          </p:nvCxnSpPr>
          <p:spPr>
            <a:xfrm>
              <a:off x="6884196" y="3809918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ECEED25-4AAB-1848-9045-3608284102DC}"/>
              </a:ext>
            </a:extLst>
          </p:cNvPr>
          <p:cNvGrpSpPr/>
          <p:nvPr/>
        </p:nvGrpSpPr>
        <p:grpSpPr>
          <a:xfrm>
            <a:off x="99438" y="4210364"/>
            <a:ext cx="1201114" cy="293150"/>
            <a:chOff x="5899310" y="3546542"/>
            <a:chExt cx="1201114" cy="29315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5CB4B3B-5026-3646-BECC-99F394F3ECC9}"/>
                </a:ext>
              </a:extLst>
            </p:cNvPr>
            <p:cNvSpPr/>
            <p:nvPr/>
          </p:nvSpPr>
          <p:spPr>
            <a:xfrm>
              <a:off x="5899310" y="3546542"/>
              <a:ext cx="1049044" cy="29315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LCL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DA8988B-90B3-AF43-AD03-63C6ED1A31F9}"/>
                </a:ext>
              </a:extLst>
            </p:cNvPr>
            <p:cNvCxnSpPr/>
            <p:nvPr/>
          </p:nvCxnSpPr>
          <p:spPr>
            <a:xfrm>
              <a:off x="6900063" y="3692890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9216023-BA59-FF4E-B9D6-3D6841216870}"/>
              </a:ext>
            </a:extLst>
          </p:cNvPr>
          <p:cNvGrpSpPr/>
          <p:nvPr/>
        </p:nvGrpSpPr>
        <p:grpSpPr>
          <a:xfrm>
            <a:off x="99438" y="5677759"/>
            <a:ext cx="1201114" cy="293150"/>
            <a:chOff x="5899310" y="3546542"/>
            <a:chExt cx="1201114" cy="29315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CD4F7A8-46D0-F54E-AEE0-48A544635578}"/>
                </a:ext>
              </a:extLst>
            </p:cNvPr>
            <p:cNvSpPr/>
            <p:nvPr/>
          </p:nvSpPr>
          <p:spPr>
            <a:xfrm>
              <a:off x="5899310" y="3546542"/>
              <a:ext cx="1049044" cy="29315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SP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4268406-2F95-674D-B014-7A22F80E58A1}"/>
                </a:ext>
              </a:extLst>
            </p:cNvPr>
            <p:cNvCxnSpPr/>
            <p:nvPr/>
          </p:nvCxnSpPr>
          <p:spPr>
            <a:xfrm>
              <a:off x="6900063" y="3692890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2052745-330E-4247-828E-1AE9B8ADC0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4367" y="1061370"/>
            <a:ext cx="4069480" cy="1713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600" u="sng" dirty="0">
                <a:solidFill>
                  <a:srgbClr val="000000"/>
                </a:solidFill>
                <a:latin typeface="Times New Roman"/>
                <a:cs typeface="Times New Roman"/>
              </a:rPr>
              <a:t>Handling </a:t>
            </a:r>
            <a:r>
              <a:rPr lang="en-US" sz="1400" u="sng" dirty="0">
                <a:solidFill>
                  <a:srgbClr val="000000"/>
                </a:solidFill>
                <a:latin typeface="Consolas"/>
                <a:cs typeface="Consolas"/>
              </a:rPr>
              <a:t>return</a:t>
            </a:r>
            <a:r>
              <a:rPr lang="en-US" sz="1400" u="sng" dirty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</a:p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We have to:</a:t>
            </a:r>
          </a:p>
          <a:p>
            <a:pPr marL="268288" indent="-268288">
              <a:spcBef>
                <a:spcPts val="400"/>
              </a:spcBef>
              <a:buSzPct val="100000"/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Replace the arguments that the caller pushed</a:t>
            </a:r>
            <a:b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with the value returned by the callee</a:t>
            </a: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716E90E-3A58-D044-83BA-8DC694CC5478}"/>
              </a:ext>
            </a:extLst>
          </p:cNvPr>
          <p:cNvGrpSpPr/>
          <p:nvPr/>
        </p:nvGrpSpPr>
        <p:grpSpPr>
          <a:xfrm>
            <a:off x="1596879" y="2651468"/>
            <a:ext cx="2606770" cy="2911107"/>
            <a:chOff x="1596879" y="2651468"/>
            <a:chExt cx="2606770" cy="291110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C1744-DD0C-4546-9BC0-8C84BAA10506}"/>
                </a:ext>
              </a:extLst>
            </p:cNvPr>
            <p:cNvGrpSpPr/>
            <p:nvPr/>
          </p:nvGrpSpPr>
          <p:grpSpPr>
            <a:xfrm>
              <a:off x="3145966" y="2729367"/>
              <a:ext cx="1057683" cy="2833208"/>
              <a:chOff x="3694607" y="3202701"/>
              <a:chExt cx="1057683" cy="2833208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9208C91-DBB1-6141-9E60-29D38454B3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94607" y="6033155"/>
                <a:ext cx="1056036" cy="1"/>
              </a:xfrm>
              <a:prstGeom prst="straightConnector1">
                <a:avLst/>
              </a:prstGeom>
              <a:ln w="12700">
                <a:solidFill>
                  <a:srgbClr val="002060"/>
                </a:solidFill>
                <a:prstDash val="dash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A37C28C5-B9C4-BF43-A231-98B621BE0AD1}"/>
                  </a:ext>
                </a:extLst>
              </p:cNvPr>
              <p:cNvCxnSpPr/>
              <p:nvPr/>
            </p:nvCxnSpPr>
            <p:spPr>
              <a:xfrm flipH="1" flipV="1">
                <a:off x="4750643" y="3202701"/>
                <a:ext cx="1647" cy="2833208"/>
              </a:xfrm>
              <a:prstGeom prst="straightConnector1">
                <a:avLst/>
              </a:prstGeom>
              <a:ln w="12700">
                <a:solidFill>
                  <a:srgbClr val="002060"/>
                </a:solidFill>
                <a:prstDash val="dash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38238B98-B331-0B49-AEA5-59F62E5BE8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54216" y="3202702"/>
                <a:ext cx="396427" cy="1"/>
              </a:xfrm>
              <a:prstGeom prst="straightConnector1">
                <a:avLst/>
              </a:prstGeom>
              <a:ln w="12700">
                <a:solidFill>
                  <a:srgbClr val="002060"/>
                </a:solidFill>
                <a:prstDash val="dash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FB205AD-2A9C-5E40-9044-51CC4FD2517F}"/>
                </a:ext>
              </a:extLst>
            </p:cNvPr>
            <p:cNvSpPr/>
            <p:nvPr/>
          </p:nvSpPr>
          <p:spPr>
            <a:xfrm>
              <a:off x="1596879" y="2651468"/>
              <a:ext cx="1201418" cy="1597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bg2">
                      <a:lumMod val="25000"/>
                    </a:schemeClr>
                  </a:solidFill>
                </a:rPr>
                <a:t>returned value</a:t>
              </a:r>
            </a:p>
          </p:txBody>
        </p:sp>
      </p:grp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B10BA845-3B9B-0444-41B3-708BB1B50BEB}"/>
              </a:ext>
            </a:extLst>
          </p:cNvPr>
          <p:cNvSpPr/>
          <p:nvPr/>
        </p:nvSpPr>
        <p:spPr>
          <a:xfrm>
            <a:off x="1559990" y="5809155"/>
            <a:ext cx="1273865" cy="275988"/>
          </a:xfrm>
          <a:prstGeom prst="wedgeRoundRectCallout">
            <a:avLst>
              <a:gd name="adj1" fmla="val -13479"/>
              <a:gd name="adj2" fmla="val -346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global stack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D352A0-5990-9725-DB16-AE4C2E95A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Implementing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/ function /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endParaRPr lang="en-US" sz="1800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9161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D254B516-BA6E-7B4E-BCF5-1C22D41CE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683" y="1310739"/>
            <a:ext cx="4206501" cy="838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ctr">
              <a:spcBef>
                <a:spcPts val="6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The callee says:</a:t>
            </a:r>
          </a:p>
          <a:p>
            <a:pPr algn="ctr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endParaRPr lang="en-US" sz="16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8938F00D-9CB7-714C-938F-184207966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78" t="15720" r="35175" b="42950"/>
          <a:stretch/>
        </p:blipFill>
        <p:spPr>
          <a:xfrm>
            <a:off x="1349432" y="2010176"/>
            <a:ext cx="2897731" cy="3677558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305791D-AD38-DB44-87ED-D92295823224}"/>
              </a:ext>
            </a:extLst>
          </p:cNvPr>
          <p:cNvCxnSpPr/>
          <p:nvPr/>
        </p:nvCxnSpPr>
        <p:spPr>
          <a:xfrm flipV="1">
            <a:off x="1220699" y="2007049"/>
            <a:ext cx="1952448" cy="86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47790A1-AE05-C148-90B9-12E272566918}"/>
              </a:ext>
            </a:extLst>
          </p:cNvPr>
          <p:cNvGrpSpPr/>
          <p:nvPr/>
        </p:nvGrpSpPr>
        <p:grpSpPr>
          <a:xfrm>
            <a:off x="626443" y="2577668"/>
            <a:ext cx="661001" cy="293150"/>
            <a:chOff x="6423556" y="3656232"/>
            <a:chExt cx="661001" cy="29315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BC1DD39-14C7-2F4E-B3EA-2540144D3DF7}"/>
                </a:ext>
              </a:extLst>
            </p:cNvPr>
            <p:cNvSpPr/>
            <p:nvPr/>
          </p:nvSpPr>
          <p:spPr>
            <a:xfrm>
              <a:off x="6423556" y="3656232"/>
              <a:ext cx="509566" cy="293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ARG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521AC4B-F066-D14E-89B7-C349B72F794A}"/>
                </a:ext>
              </a:extLst>
            </p:cNvPr>
            <p:cNvCxnSpPr/>
            <p:nvPr/>
          </p:nvCxnSpPr>
          <p:spPr>
            <a:xfrm>
              <a:off x="6884196" y="3809918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ECEED25-4AAB-1848-9045-3608284102DC}"/>
              </a:ext>
            </a:extLst>
          </p:cNvPr>
          <p:cNvGrpSpPr/>
          <p:nvPr/>
        </p:nvGrpSpPr>
        <p:grpSpPr>
          <a:xfrm>
            <a:off x="99438" y="4210364"/>
            <a:ext cx="1201114" cy="293150"/>
            <a:chOff x="5899310" y="3546542"/>
            <a:chExt cx="1201114" cy="29315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5CB4B3B-5026-3646-BECC-99F394F3ECC9}"/>
                </a:ext>
              </a:extLst>
            </p:cNvPr>
            <p:cNvSpPr/>
            <p:nvPr/>
          </p:nvSpPr>
          <p:spPr>
            <a:xfrm>
              <a:off x="5899310" y="3546542"/>
              <a:ext cx="1049044" cy="29315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LCL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DA8988B-90B3-AF43-AD03-63C6ED1A31F9}"/>
                </a:ext>
              </a:extLst>
            </p:cNvPr>
            <p:cNvCxnSpPr/>
            <p:nvPr/>
          </p:nvCxnSpPr>
          <p:spPr>
            <a:xfrm>
              <a:off x="6900063" y="3692890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9216023-BA59-FF4E-B9D6-3D6841216870}"/>
              </a:ext>
            </a:extLst>
          </p:cNvPr>
          <p:cNvGrpSpPr/>
          <p:nvPr/>
        </p:nvGrpSpPr>
        <p:grpSpPr>
          <a:xfrm>
            <a:off x="99438" y="5677759"/>
            <a:ext cx="1201114" cy="293150"/>
            <a:chOff x="5899310" y="3546542"/>
            <a:chExt cx="1201114" cy="29315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CD4F7A8-46D0-F54E-AEE0-48A544635578}"/>
                </a:ext>
              </a:extLst>
            </p:cNvPr>
            <p:cNvSpPr/>
            <p:nvPr/>
          </p:nvSpPr>
          <p:spPr>
            <a:xfrm>
              <a:off x="5899310" y="3546542"/>
              <a:ext cx="1049044" cy="29315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SP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4268406-2F95-674D-B014-7A22F80E58A1}"/>
                </a:ext>
              </a:extLst>
            </p:cNvPr>
            <p:cNvCxnSpPr/>
            <p:nvPr/>
          </p:nvCxnSpPr>
          <p:spPr>
            <a:xfrm>
              <a:off x="6900063" y="3692890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716E90E-3A58-D044-83BA-8DC694CC5478}"/>
              </a:ext>
            </a:extLst>
          </p:cNvPr>
          <p:cNvGrpSpPr/>
          <p:nvPr/>
        </p:nvGrpSpPr>
        <p:grpSpPr>
          <a:xfrm>
            <a:off x="1596879" y="2651468"/>
            <a:ext cx="2606770" cy="2911107"/>
            <a:chOff x="1596879" y="2651468"/>
            <a:chExt cx="2606770" cy="291110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C1744-DD0C-4546-9BC0-8C84BAA10506}"/>
                </a:ext>
              </a:extLst>
            </p:cNvPr>
            <p:cNvGrpSpPr/>
            <p:nvPr/>
          </p:nvGrpSpPr>
          <p:grpSpPr>
            <a:xfrm>
              <a:off x="3145966" y="2729367"/>
              <a:ext cx="1057683" cy="2833208"/>
              <a:chOff x="3694607" y="3202701"/>
              <a:chExt cx="1057683" cy="2833208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9208C91-DBB1-6141-9E60-29D38454B3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94607" y="6033155"/>
                <a:ext cx="1056036" cy="1"/>
              </a:xfrm>
              <a:prstGeom prst="straightConnector1">
                <a:avLst/>
              </a:prstGeom>
              <a:ln w="12700">
                <a:solidFill>
                  <a:srgbClr val="002060"/>
                </a:solidFill>
                <a:prstDash val="dash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A37C28C5-B9C4-BF43-A231-98B621BE0AD1}"/>
                  </a:ext>
                </a:extLst>
              </p:cNvPr>
              <p:cNvCxnSpPr/>
              <p:nvPr/>
            </p:nvCxnSpPr>
            <p:spPr>
              <a:xfrm flipH="1" flipV="1">
                <a:off x="4750643" y="3202701"/>
                <a:ext cx="1647" cy="2833208"/>
              </a:xfrm>
              <a:prstGeom prst="straightConnector1">
                <a:avLst/>
              </a:prstGeom>
              <a:ln w="12700">
                <a:solidFill>
                  <a:srgbClr val="002060"/>
                </a:solidFill>
                <a:prstDash val="dash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38238B98-B331-0B49-AEA5-59F62E5BE8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54216" y="3202702"/>
                <a:ext cx="396427" cy="1"/>
              </a:xfrm>
              <a:prstGeom prst="straightConnector1">
                <a:avLst/>
              </a:prstGeom>
              <a:ln w="12700">
                <a:solidFill>
                  <a:srgbClr val="002060"/>
                </a:solidFill>
                <a:prstDash val="dash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FB205AD-2A9C-5E40-9044-51CC4FD2517F}"/>
                </a:ext>
              </a:extLst>
            </p:cNvPr>
            <p:cNvSpPr/>
            <p:nvPr/>
          </p:nvSpPr>
          <p:spPr>
            <a:xfrm>
              <a:off x="1596879" y="2651468"/>
              <a:ext cx="1201418" cy="1597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bg2">
                      <a:lumMod val="25000"/>
                    </a:schemeClr>
                  </a:solidFill>
                </a:rPr>
                <a:t>returned value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075C4F9-3266-9A4D-B758-983D0C780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4367" y="1061370"/>
            <a:ext cx="4069480" cy="1713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600" u="sng" dirty="0">
                <a:solidFill>
                  <a:srgbClr val="000000"/>
                </a:solidFill>
                <a:latin typeface="Times New Roman"/>
                <a:cs typeface="Times New Roman"/>
              </a:rPr>
              <a:t>Handling </a:t>
            </a:r>
            <a:r>
              <a:rPr lang="en-US" sz="1400" u="sng" dirty="0">
                <a:solidFill>
                  <a:srgbClr val="000000"/>
                </a:solidFill>
                <a:latin typeface="Consolas"/>
                <a:cs typeface="Consolas"/>
              </a:rPr>
              <a:t>return</a:t>
            </a:r>
            <a:r>
              <a:rPr lang="en-US" sz="1400" u="sng" dirty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</a:p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We have to:</a:t>
            </a:r>
          </a:p>
          <a:p>
            <a:pPr marL="268288" indent="-268288">
              <a:spcBef>
                <a:spcPts val="400"/>
              </a:spcBef>
              <a:buSzPct val="100000"/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Replace the arguments that the caller pushed</a:t>
            </a:r>
            <a:b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with the value returned by the callee</a:t>
            </a: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marL="268288" indent="-268288">
              <a:spcBef>
                <a:spcPts val="400"/>
              </a:spcBef>
              <a:buSzPct val="100000"/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Recycle the memory used by the callee</a:t>
            </a:r>
          </a:p>
          <a:p>
            <a:pPr marL="268288" indent="-268288">
              <a:spcBef>
                <a:spcPts val="400"/>
              </a:spcBef>
              <a:buSzPct val="100000"/>
              <a:buFont typeface="+mj-lt"/>
              <a:buAutoNum type="arabicPeriod"/>
            </a:pPr>
            <a:endParaRPr lang="en-US" sz="14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DD76ECAA-3742-995D-2BFB-7A7E6E59CD60}"/>
              </a:ext>
            </a:extLst>
          </p:cNvPr>
          <p:cNvSpPr/>
          <p:nvPr/>
        </p:nvSpPr>
        <p:spPr>
          <a:xfrm>
            <a:off x="1559990" y="5809155"/>
            <a:ext cx="1273865" cy="275988"/>
          </a:xfrm>
          <a:prstGeom prst="wedgeRoundRectCallout">
            <a:avLst>
              <a:gd name="adj1" fmla="val -13479"/>
              <a:gd name="adj2" fmla="val -346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global stack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F6C08B6-7BA6-3FBD-3AFF-2E45767FE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/ function /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endParaRPr lang="en-US" sz="1800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4950448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D254B516-BA6E-7B4E-BCF5-1C22D41CE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683" y="1310739"/>
            <a:ext cx="4206501" cy="838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ctr">
              <a:spcBef>
                <a:spcPts val="6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The callee says:</a:t>
            </a:r>
          </a:p>
          <a:p>
            <a:pPr algn="ctr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endParaRPr lang="en-US" sz="16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8938F00D-9CB7-714C-938F-184207966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78" t="15720" r="35175" b="42950"/>
          <a:stretch/>
        </p:blipFill>
        <p:spPr>
          <a:xfrm>
            <a:off x="1349432" y="2010176"/>
            <a:ext cx="2897731" cy="3677558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305791D-AD38-DB44-87ED-D92295823224}"/>
              </a:ext>
            </a:extLst>
          </p:cNvPr>
          <p:cNvCxnSpPr/>
          <p:nvPr/>
        </p:nvCxnSpPr>
        <p:spPr>
          <a:xfrm flipV="1">
            <a:off x="1220699" y="2007049"/>
            <a:ext cx="1952448" cy="86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47790A1-AE05-C148-90B9-12E272566918}"/>
              </a:ext>
            </a:extLst>
          </p:cNvPr>
          <p:cNvGrpSpPr/>
          <p:nvPr/>
        </p:nvGrpSpPr>
        <p:grpSpPr>
          <a:xfrm>
            <a:off x="626443" y="2577668"/>
            <a:ext cx="661001" cy="293150"/>
            <a:chOff x="6423556" y="3656232"/>
            <a:chExt cx="661001" cy="29315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BC1DD39-14C7-2F4E-B3EA-2540144D3DF7}"/>
                </a:ext>
              </a:extLst>
            </p:cNvPr>
            <p:cNvSpPr/>
            <p:nvPr/>
          </p:nvSpPr>
          <p:spPr>
            <a:xfrm>
              <a:off x="6423556" y="3656232"/>
              <a:ext cx="509566" cy="293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ARG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521AC4B-F066-D14E-89B7-C349B72F794A}"/>
                </a:ext>
              </a:extLst>
            </p:cNvPr>
            <p:cNvCxnSpPr/>
            <p:nvPr/>
          </p:nvCxnSpPr>
          <p:spPr>
            <a:xfrm>
              <a:off x="6884196" y="3809918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ECEED25-4AAB-1848-9045-3608284102DC}"/>
              </a:ext>
            </a:extLst>
          </p:cNvPr>
          <p:cNvGrpSpPr/>
          <p:nvPr/>
        </p:nvGrpSpPr>
        <p:grpSpPr>
          <a:xfrm>
            <a:off x="99438" y="4210364"/>
            <a:ext cx="1201114" cy="293150"/>
            <a:chOff x="5899310" y="3546542"/>
            <a:chExt cx="1201114" cy="29315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5CB4B3B-5026-3646-BECC-99F394F3ECC9}"/>
                </a:ext>
              </a:extLst>
            </p:cNvPr>
            <p:cNvSpPr/>
            <p:nvPr/>
          </p:nvSpPr>
          <p:spPr>
            <a:xfrm>
              <a:off x="5899310" y="3546542"/>
              <a:ext cx="1049044" cy="29315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LCL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DA8988B-90B3-AF43-AD03-63C6ED1A31F9}"/>
                </a:ext>
              </a:extLst>
            </p:cNvPr>
            <p:cNvCxnSpPr/>
            <p:nvPr/>
          </p:nvCxnSpPr>
          <p:spPr>
            <a:xfrm>
              <a:off x="6900063" y="3692890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9216023-BA59-FF4E-B9D6-3D6841216870}"/>
              </a:ext>
            </a:extLst>
          </p:cNvPr>
          <p:cNvGrpSpPr/>
          <p:nvPr/>
        </p:nvGrpSpPr>
        <p:grpSpPr>
          <a:xfrm>
            <a:off x="86330" y="2813382"/>
            <a:ext cx="1201114" cy="293150"/>
            <a:chOff x="5899310" y="3546542"/>
            <a:chExt cx="1201114" cy="29315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CD4F7A8-46D0-F54E-AEE0-48A544635578}"/>
                </a:ext>
              </a:extLst>
            </p:cNvPr>
            <p:cNvSpPr/>
            <p:nvPr/>
          </p:nvSpPr>
          <p:spPr>
            <a:xfrm>
              <a:off x="5899310" y="3546542"/>
              <a:ext cx="1049044" cy="29315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SP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4268406-2F95-674D-B014-7A22F80E58A1}"/>
                </a:ext>
              </a:extLst>
            </p:cNvPr>
            <p:cNvCxnSpPr/>
            <p:nvPr/>
          </p:nvCxnSpPr>
          <p:spPr>
            <a:xfrm>
              <a:off x="6900063" y="3692890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2052745-330E-4247-828E-1AE9B8ADC0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4367" y="1061370"/>
            <a:ext cx="4069480" cy="1713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600" u="sng" dirty="0">
                <a:solidFill>
                  <a:srgbClr val="000000"/>
                </a:solidFill>
                <a:latin typeface="Times New Roman"/>
                <a:cs typeface="Times New Roman"/>
              </a:rPr>
              <a:t>Handling </a:t>
            </a:r>
            <a:r>
              <a:rPr lang="en-US" sz="1400" u="sng" dirty="0">
                <a:solidFill>
                  <a:srgbClr val="000000"/>
                </a:solidFill>
                <a:latin typeface="Consolas"/>
                <a:cs typeface="Consolas"/>
              </a:rPr>
              <a:t>return</a:t>
            </a:r>
            <a:r>
              <a:rPr lang="en-US" sz="1400" u="sng" dirty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</a:p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We have to:</a:t>
            </a:r>
          </a:p>
          <a:p>
            <a:pPr marL="268288" indent="-268288">
              <a:spcBef>
                <a:spcPts val="400"/>
              </a:spcBef>
              <a:buSzPct val="100000"/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Replace the arguments that the caller pushed</a:t>
            </a:r>
            <a:b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with the value returned by the callee</a:t>
            </a: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marL="268288" indent="-268288">
              <a:spcBef>
                <a:spcPts val="400"/>
              </a:spcBef>
              <a:buSzPct val="100000"/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Recycle the memory used by the callee</a:t>
            </a:r>
          </a:p>
          <a:p>
            <a:pPr marL="268288" indent="-268288">
              <a:spcBef>
                <a:spcPts val="400"/>
              </a:spcBef>
              <a:buSzPct val="100000"/>
              <a:buFont typeface="+mj-lt"/>
              <a:buAutoNum type="arabicPeriod"/>
            </a:pPr>
            <a:endParaRPr lang="en-US" sz="14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716E90E-3A58-D044-83BA-8DC694CC5478}"/>
              </a:ext>
            </a:extLst>
          </p:cNvPr>
          <p:cNvGrpSpPr/>
          <p:nvPr/>
        </p:nvGrpSpPr>
        <p:grpSpPr>
          <a:xfrm>
            <a:off x="1596879" y="2651468"/>
            <a:ext cx="2606770" cy="2911107"/>
            <a:chOff x="1596879" y="2651468"/>
            <a:chExt cx="2606770" cy="291110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C1744-DD0C-4546-9BC0-8C84BAA10506}"/>
                </a:ext>
              </a:extLst>
            </p:cNvPr>
            <p:cNvGrpSpPr/>
            <p:nvPr/>
          </p:nvGrpSpPr>
          <p:grpSpPr>
            <a:xfrm>
              <a:off x="3145966" y="2729367"/>
              <a:ext cx="1057683" cy="2833208"/>
              <a:chOff x="3694607" y="3202701"/>
              <a:chExt cx="1057683" cy="2833208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9208C91-DBB1-6141-9E60-29D38454B3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94607" y="6033155"/>
                <a:ext cx="1056036" cy="1"/>
              </a:xfrm>
              <a:prstGeom prst="straightConnector1">
                <a:avLst/>
              </a:prstGeom>
              <a:ln w="12700">
                <a:solidFill>
                  <a:srgbClr val="002060"/>
                </a:solidFill>
                <a:prstDash val="dash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A37C28C5-B9C4-BF43-A231-98B621BE0AD1}"/>
                  </a:ext>
                </a:extLst>
              </p:cNvPr>
              <p:cNvCxnSpPr/>
              <p:nvPr/>
            </p:nvCxnSpPr>
            <p:spPr>
              <a:xfrm flipH="1" flipV="1">
                <a:off x="4750643" y="3202701"/>
                <a:ext cx="1647" cy="2833208"/>
              </a:xfrm>
              <a:prstGeom prst="straightConnector1">
                <a:avLst/>
              </a:prstGeom>
              <a:ln w="12700">
                <a:solidFill>
                  <a:srgbClr val="002060"/>
                </a:solidFill>
                <a:prstDash val="dash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38238B98-B331-0B49-AEA5-59F62E5BE8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54216" y="3202702"/>
                <a:ext cx="396427" cy="1"/>
              </a:xfrm>
              <a:prstGeom prst="straightConnector1">
                <a:avLst/>
              </a:prstGeom>
              <a:ln w="12700">
                <a:solidFill>
                  <a:srgbClr val="002060"/>
                </a:solidFill>
                <a:prstDash val="dash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FB205AD-2A9C-5E40-9044-51CC4FD2517F}"/>
                </a:ext>
              </a:extLst>
            </p:cNvPr>
            <p:cNvSpPr/>
            <p:nvPr/>
          </p:nvSpPr>
          <p:spPr>
            <a:xfrm>
              <a:off x="1596879" y="2651468"/>
              <a:ext cx="1201418" cy="1597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bg2">
                      <a:lumMod val="25000"/>
                    </a:schemeClr>
                  </a:solidFill>
                </a:rPr>
                <a:t>returned value</a:t>
              </a:r>
            </a:p>
          </p:txBody>
        </p:sp>
      </p:grp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E60022D6-81A8-AF44-8DC2-CD5BCD807E88}"/>
              </a:ext>
            </a:extLst>
          </p:cNvPr>
          <p:cNvSpPr/>
          <p:nvPr/>
        </p:nvSpPr>
        <p:spPr>
          <a:xfrm>
            <a:off x="3805575" y="3678518"/>
            <a:ext cx="2201220" cy="577275"/>
          </a:xfrm>
          <a:prstGeom prst="wedgeRoundRectCallout">
            <a:avLst>
              <a:gd name="adj1" fmla="val -113881"/>
              <a:gd name="adj2" fmla="val -1787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72000" rIns="0" rtlCol="0" anchor="t" anchorCtr="0"/>
          <a:lstStyle/>
          <a:p>
            <a:pPr>
              <a:spcBef>
                <a:spcPts val="1200"/>
              </a:spcBef>
            </a:pPr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The stack space below the return value is effectively wiped out</a:t>
            </a:r>
            <a:endParaRPr lang="en-US" sz="1200" dirty="0">
              <a:solidFill>
                <a:schemeClr val="tx1"/>
              </a:solidFill>
              <a:latin typeface="Consolas"/>
              <a:cs typeface="Consolas"/>
            </a:endParaRP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2F7486CB-0314-B4E6-51E7-D825C333CD0E}"/>
              </a:ext>
            </a:extLst>
          </p:cNvPr>
          <p:cNvSpPr/>
          <p:nvPr/>
        </p:nvSpPr>
        <p:spPr>
          <a:xfrm>
            <a:off x="1559990" y="5809155"/>
            <a:ext cx="1273865" cy="275988"/>
          </a:xfrm>
          <a:prstGeom prst="wedgeRoundRectCallout">
            <a:avLst>
              <a:gd name="adj1" fmla="val -13479"/>
              <a:gd name="adj2" fmla="val -346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global stack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11CD17D-F7DF-C23A-5F38-D564E7398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Implementing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/ function /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endParaRPr lang="en-US" sz="1800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0632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D254B516-BA6E-7B4E-BCF5-1C22D41CE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683" y="1310739"/>
            <a:ext cx="4206501" cy="838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ctr">
              <a:spcBef>
                <a:spcPts val="6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The callee says:</a:t>
            </a:r>
          </a:p>
          <a:p>
            <a:pPr algn="ctr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endParaRPr lang="en-US" sz="16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8938F00D-9CB7-714C-938F-184207966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78" t="15720" r="35175" b="42950"/>
          <a:stretch/>
        </p:blipFill>
        <p:spPr>
          <a:xfrm>
            <a:off x="1349432" y="2010176"/>
            <a:ext cx="2897731" cy="3677558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305791D-AD38-DB44-87ED-D92295823224}"/>
              </a:ext>
            </a:extLst>
          </p:cNvPr>
          <p:cNvCxnSpPr/>
          <p:nvPr/>
        </p:nvCxnSpPr>
        <p:spPr>
          <a:xfrm flipV="1">
            <a:off x="1220699" y="2007049"/>
            <a:ext cx="1952448" cy="86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47790A1-AE05-C148-90B9-12E272566918}"/>
              </a:ext>
            </a:extLst>
          </p:cNvPr>
          <p:cNvGrpSpPr/>
          <p:nvPr/>
        </p:nvGrpSpPr>
        <p:grpSpPr>
          <a:xfrm>
            <a:off x="626443" y="2577668"/>
            <a:ext cx="661001" cy="293150"/>
            <a:chOff x="6423556" y="3656232"/>
            <a:chExt cx="661001" cy="29315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BC1DD39-14C7-2F4E-B3EA-2540144D3DF7}"/>
                </a:ext>
              </a:extLst>
            </p:cNvPr>
            <p:cNvSpPr/>
            <p:nvPr/>
          </p:nvSpPr>
          <p:spPr>
            <a:xfrm>
              <a:off x="6423556" y="3656232"/>
              <a:ext cx="509566" cy="293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ARG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521AC4B-F066-D14E-89B7-C349B72F794A}"/>
                </a:ext>
              </a:extLst>
            </p:cNvPr>
            <p:cNvCxnSpPr/>
            <p:nvPr/>
          </p:nvCxnSpPr>
          <p:spPr>
            <a:xfrm>
              <a:off x="6884196" y="3809918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ECEED25-4AAB-1848-9045-3608284102DC}"/>
              </a:ext>
            </a:extLst>
          </p:cNvPr>
          <p:cNvGrpSpPr/>
          <p:nvPr/>
        </p:nvGrpSpPr>
        <p:grpSpPr>
          <a:xfrm>
            <a:off x="99438" y="4210364"/>
            <a:ext cx="1201114" cy="293150"/>
            <a:chOff x="5899310" y="3546542"/>
            <a:chExt cx="1201114" cy="29315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5CB4B3B-5026-3646-BECC-99F394F3ECC9}"/>
                </a:ext>
              </a:extLst>
            </p:cNvPr>
            <p:cNvSpPr/>
            <p:nvPr/>
          </p:nvSpPr>
          <p:spPr>
            <a:xfrm>
              <a:off x="5899310" y="3546542"/>
              <a:ext cx="1049044" cy="29315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LCL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DA8988B-90B3-AF43-AD03-63C6ED1A31F9}"/>
                </a:ext>
              </a:extLst>
            </p:cNvPr>
            <p:cNvCxnSpPr/>
            <p:nvPr/>
          </p:nvCxnSpPr>
          <p:spPr>
            <a:xfrm>
              <a:off x="6900063" y="3692890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9216023-BA59-FF4E-B9D6-3D6841216870}"/>
              </a:ext>
            </a:extLst>
          </p:cNvPr>
          <p:cNvGrpSpPr/>
          <p:nvPr/>
        </p:nvGrpSpPr>
        <p:grpSpPr>
          <a:xfrm>
            <a:off x="86330" y="2813382"/>
            <a:ext cx="1201114" cy="293150"/>
            <a:chOff x="5899310" y="3546542"/>
            <a:chExt cx="1201114" cy="29315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CD4F7A8-46D0-F54E-AEE0-48A544635578}"/>
                </a:ext>
              </a:extLst>
            </p:cNvPr>
            <p:cNvSpPr/>
            <p:nvPr/>
          </p:nvSpPr>
          <p:spPr>
            <a:xfrm>
              <a:off x="5899310" y="3546542"/>
              <a:ext cx="1049044" cy="29315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SP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4268406-2F95-674D-B014-7A22F80E58A1}"/>
                </a:ext>
              </a:extLst>
            </p:cNvPr>
            <p:cNvCxnSpPr/>
            <p:nvPr/>
          </p:nvCxnSpPr>
          <p:spPr>
            <a:xfrm>
              <a:off x="6900063" y="3692890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716E90E-3A58-D044-83BA-8DC694CC5478}"/>
              </a:ext>
            </a:extLst>
          </p:cNvPr>
          <p:cNvGrpSpPr/>
          <p:nvPr/>
        </p:nvGrpSpPr>
        <p:grpSpPr>
          <a:xfrm>
            <a:off x="1596879" y="2651468"/>
            <a:ext cx="2606770" cy="2911107"/>
            <a:chOff x="1596879" y="2651468"/>
            <a:chExt cx="2606770" cy="291110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C1744-DD0C-4546-9BC0-8C84BAA10506}"/>
                </a:ext>
              </a:extLst>
            </p:cNvPr>
            <p:cNvGrpSpPr/>
            <p:nvPr/>
          </p:nvGrpSpPr>
          <p:grpSpPr>
            <a:xfrm>
              <a:off x="3145966" y="2729367"/>
              <a:ext cx="1057683" cy="2833208"/>
              <a:chOff x="3694607" y="3202701"/>
              <a:chExt cx="1057683" cy="2833208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9208C91-DBB1-6141-9E60-29D38454B3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94607" y="6033155"/>
                <a:ext cx="1056036" cy="1"/>
              </a:xfrm>
              <a:prstGeom prst="straightConnector1">
                <a:avLst/>
              </a:prstGeom>
              <a:ln w="12700">
                <a:solidFill>
                  <a:srgbClr val="002060"/>
                </a:solidFill>
                <a:prstDash val="dash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A37C28C5-B9C4-BF43-A231-98B621BE0AD1}"/>
                  </a:ext>
                </a:extLst>
              </p:cNvPr>
              <p:cNvCxnSpPr/>
              <p:nvPr/>
            </p:nvCxnSpPr>
            <p:spPr>
              <a:xfrm flipH="1" flipV="1">
                <a:off x="4750643" y="3202701"/>
                <a:ext cx="1647" cy="2833208"/>
              </a:xfrm>
              <a:prstGeom prst="straightConnector1">
                <a:avLst/>
              </a:prstGeom>
              <a:ln w="12700">
                <a:solidFill>
                  <a:srgbClr val="002060"/>
                </a:solidFill>
                <a:prstDash val="dash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38238B98-B331-0B49-AEA5-59F62E5BE8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54216" y="3202702"/>
                <a:ext cx="396427" cy="1"/>
              </a:xfrm>
              <a:prstGeom prst="straightConnector1">
                <a:avLst/>
              </a:prstGeom>
              <a:ln w="12700">
                <a:solidFill>
                  <a:srgbClr val="002060"/>
                </a:solidFill>
                <a:prstDash val="dash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FB205AD-2A9C-5E40-9044-51CC4FD2517F}"/>
                </a:ext>
              </a:extLst>
            </p:cNvPr>
            <p:cNvSpPr/>
            <p:nvPr/>
          </p:nvSpPr>
          <p:spPr>
            <a:xfrm>
              <a:off x="1596879" y="2651468"/>
              <a:ext cx="1201418" cy="1597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bg2">
                      <a:lumMod val="25000"/>
                    </a:schemeClr>
                  </a:solidFill>
                </a:rPr>
                <a:t>returned value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D6C1BEA-30AE-0F4B-8958-F70C18B0E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4367" y="1061370"/>
            <a:ext cx="4069480" cy="1713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600" u="sng" dirty="0">
                <a:solidFill>
                  <a:srgbClr val="000000"/>
                </a:solidFill>
                <a:latin typeface="Times New Roman"/>
                <a:cs typeface="Times New Roman"/>
              </a:rPr>
              <a:t>Handling </a:t>
            </a:r>
            <a:r>
              <a:rPr lang="en-US" sz="1400" u="sng" dirty="0">
                <a:solidFill>
                  <a:srgbClr val="000000"/>
                </a:solidFill>
                <a:latin typeface="Consolas"/>
                <a:cs typeface="Consolas"/>
              </a:rPr>
              <a:t>return</a:t>
            </a:r>
            <a:r>
              <a:rPr lang="en-US" sz="1400" u="sng" dirty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</a:p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We have to:</a:t>
            </a:r>
          </a:p>
          <a:p>
            <a:pPr marL="268288" indent="-268288">
              <a:spcBef>
                <a:spcPts val="400"/>
              </a:spcBef>
              <a:buSzPct val="100000"/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Replace the arguments that the caller pushed</a:t>
            </a:r>
            <a:b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with the value returned by the callee</a:t>
            </a: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marL="268288" indent="-268288">
              <a:spcBef>
                <a:spcPts val="400"/>
              </a:spcBef>
              <a:buSzPct val="100000"/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Recycle the memory used by the callee</a:t>
            </a:r>
          </a:p>
          <a:p>
            <a:pPr marL="268288" indent="-268288">
              <a:spcBef>
                <a:spcPts val="400"/>
              </a:spcBef>
              <a:buSzPct val="100000"/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Reinstate the caller’s segment pointers</a:t>
            </a:r>
          </a:p>
          <a:p>
            <a:pPr marL="268288" indent="-268288">
              <a:spcBef>
                <a:spcPts val="400"/>
              </a:spcBef>
              <a:buSzPct val="100000"/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Jump to the return address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C508025D-50E7-8437-F3E4-E096EB10A97F}"/>
              </a:ext>
            </a:extLst>
          </p:cNvPr>
          <p:cNvSpPr/>
          <p:nvPr/>
        </p:nvSpPr>
        <p:spPr>
          <a:xfrm>
            <a:off x="1559990" y="5809155"/>
            <a:ext cx="1273865" cy="275988"/>
          </a:xfrm>
          <a:prstGeom prst="wedgeRoundRectCallout">
            <a:avLst>
              <a:gd name="adj1" fmla="val -13479"/>
              <a:gd name="adj2" fmla="val -346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global stack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E758AA-0C16-231F-821D-FA2475E88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Implementing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/ function /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endParaRPr lang="en-US" sz="1800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8223715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D254B516-BA6E-7B4E-BCF5-1C22D41CE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683" y="1310739"/>
            <a:ext cx="4206501" cy="838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ctr">
              <a:spcBef>
                <a:spcPts val="6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The callee says:</a:t>
            </a:r>
          </a:p>
          <a:p>
            <a:pPr algn="ctr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endParaRPr lang="en-US" sz="16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8938F00D-9CB7-714C-938F-184207966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78" t="15720" r="35175" b="42950"/>
          <a:stretch/>
        </p:blipFill>
        <p:spPr>
          <a:xfrm>
            <a:off x="1349432" y="2010176"/>
            <a:ext cx="2897731" cy="3677558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305791D-AD38-DB44-87ED-D92295823224}"/>
              </a:ext>
            </a:extLst>
          </p:cNvPr>
          <p:cNvCxnSpPr/>
          <p:nvPr/>
        </p:nvCxnSpPr>
        <p:spPr>
          <a:xfrm flipV="1">
            <a:off x="1220699" y="2007049"/>
            <a:ext cx="1952448" cy="86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47790A1-AE05-C148-90B9-12E272566918}"/>
              </a:ext>
            </a:extLst>
          </p:cNvPr>
          <p:cNvGrpSpPr/>
          <p:nvPr/>
        </p:nvGrpSpPr>
        <p:grpSpPr>
          <a:xfrm>
            <a:off x="626443" y="2577668"/>
            <a:ext cx="661001" cy="293150"/>
            <a:chOff x="6423556" y="3656232"/>
            <a:chExt cx="661001" cy="29315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BC1DD39-14C7-2F4E-B3EA-2540144D3DF7}"/>
                </a:ext>
              </a:extLst>
            </p:cNvPr>
            <p:cNvSpPr/>
            <p:nvPr/>
          </p:nvSpPr>
          <p:spPr>
            <a:xfrm>
              <a:off x="6423556" y="3656232"/>
              <a:ext cx="509566" cy="293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ARG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521AC4B-F066-D14E-89B7-C349B72F794A}"/>
                </a:ext>
              </a:extLst>
            </p:cNvPr>
            <p:cNvCxnSpPr/>
            <p:nvPr/>
          </p:nvCxnSpPr>
          <p:spPr>
            <a:xfrm>
              <a:off x="6884196" y="3809918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ECEED25-4AAB-1848-9045-3608284102DC}"/>
              </a:ext>
            </a:extLst>
          </p:cNvPr>
          <p:cNvGrpSpPr/>
          <p:nvPr/>
        </p:nvGrpSpPr>
        <p:grpSpPr>
          <a:xfrm>
            <a:off x="99438" y="4210364"/>
            <a:ext cx="1201114" cy="293150"/>
            <a:chOff x="5899310" y="3546542"/>
            <a:chExt cx="1201114" cy="29315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5CB4B3B-5026-3646-BECC-99F394F3ECC9}"/>
                </a:ext>
              </a:extLst>
            </p:cNvPr>
            <p:cNvSpPr/>
            <p:nvPr/>
          </p:nvSpPr>
          <p:spPr>
            <a:xfrm>
              <a:off x="5899310" y="3546542"/>
              <a:ext cx="1049044" cy="29315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LCL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DA8988B-90B3-AF43-AD03-63C6ED1A31F9}"/>
                </a:ext>
              </a:extLst>
            </p:cNvPr>
            <p:cNvCxnSpPr/>
            <p:nvPr/>
          </p:nvCxnSpPr>
          <p:spPr>
            <a:xfrm>
              <a:off x="6900063" y="3692890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9216023-BA59-FF4E-B9D6-3D6841216870}"/>
              </a:ext>
            </a:extLst>
          </p:cNvPr>
          <p:cNvGrpSpPr/>
          <p:nvPr/>
        </p:nvGrpSpPr>
        <p:grpSpPr>
          <a:xfrm>
            <a:off x="86330" y="2813382"/>
            <a:ext cx="1201114" cy="293150"/>
            <a:chOff x="5899310" y="3546542"/>
            <a:chExt cx="1201114" cy="29315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CD4F7A8-46D0-F54E-AEE0-48A544635578}"/>
                </a:ext>
              </a:extLst>
            </p:cNvPr>
            <p:cNvSpPr/>
            <p:nvPr/>
          </p:nvSpPr>
          <p:spPr>
            <a:xfrm>
              <a:off x="5899310" y="3546542"/>
              <a:ext cx="1049044" cy="29315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SP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4268406-2F95-674D-B014-7A22F80E58A1}"/>
                </a:ext>
              </a:extLst>
            </p:cNvPr>
            <p:cNvCxnSpPr/>
            <p:nvPr/>
          </p:nvCxnSpPr>
          <p:spPr>
            <a:xfrm>
              <a:off x="6900063" y="3692890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716E90E-3A58-D044-83BA-8DC694CC5478}"/>
              </a:ext>
            </a:extLst>
          </p:cNvPr>
          <p:cNvGrpSpPr/>
          <p:nvPr/>
        </p:nvGrpSpPr>
        <p:grpSpPr>
          <a:xfrm>
            <a:off x="1596879" y="2651468"/>
            <a:ext cx="2606770" cy="2911107"/>
            <a:chOff x="1596879" y="2651468"/>
            <a:chExt cx="2606770" cy="291110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C1744-DD0C-4546-9BC0-8C84BAA10506}"/>
                </a:ext>
              </a:extLst>
            </p:cNvPr>
            <p:cNvGrpSpPr/>
            <p:nvPr/>
          </p:nvGrpSpPr>
          <p:grpSpPr>
            <a:xfrm>
              <a:off x="3145966" y="2729367"/>
              <a:ext cx="1057683" cy="2833208"/>
              <a:chOff x="3694607" y="3202701"/>
              <a:chExt cx="1057683" cy="2833208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9208C91-DBB1-6141-9E60-29D38454B3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94607" y="6033155"/>
                <a:ext cx="1056036" cy="1"/>
              </a:xfrm>
              <a:prstGeom prst="straightConnector1">
                <a:avLst/>
              </a:prstGeom>
              <a:ln w="12700">
                <a:solidFill>
                  <a:srgbClr val="002060"/>
                </a:solidFill>
                <a:prstDash val="dash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A37C28C5-B9C4-BF43-A231-98B621BE0AD1}"/>
                  </a:ext>
                </a:extLst>
              </p:cNvPr>
              <p:cNvCxnSpPr/>
              <p:nvPr/>
            </p:nvCxnSpPr>
            <p:spPr>
              <a:xfrm flipH="1" flipV="1">
                <a:off x="4750643" y="3202701"/>
                <a:ext cx="1647" cy="2833208"/>
              </a:xfrm>
              <a:prstGeom prst="straightConnector1">
                <a:avLst/>
              </a:prstGeom>
              <a:ln w="12700">
                <a:solidFill>
                  <a:srgbClr val="002060"/>
                </a:solidFill>
                <a:prstDash val="dash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38238B98-B331-0B49-AEA5-59F62E5BE8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54216" y="3202702"/>
                <a:ext cx="396427" cy="1"/>
              </a:xfrm>
              <a:prstGeom prst="straightConnector1">
                <a:avLst/>
              </a:prstGeom>
              <a:ln w="12700">
                <a:solidFill>
                  <a:srgbClr val="002060"/>
                </a:solidFill>
                <a:prstDash val="dash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FB205AD-2A9C-5E40-9044-51CC4FD2517F}"/>
                </a:ext>
              </a:extLst>
            </p:cNvPr>
            <p:cNvSpPr/>
            <p:nvPr/>
          </p:nvSpPr>
          <p:spPr>
            <a:xfrm>
              <a:off x="1596879" y="2651468"/>
              <a:ext cx="1201418" cy="1597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bg2">
                      <a:lumMod val="25000"/>
                    </a:schemeClr>
                  </a:solidFill>
                </a:rPr>
                <a:t>returned value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D6C1BEA-30AE-0F4B-8958-F70C18B0E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4367" y="1061370"/>
            <a:ext cx="4069480" cy="1713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600" u="sng" dirty="0">
                <a:solidFill>
                  <a:srgbClr val="000000"/>
                </a:solidFill>
                <a:latin typeface="Times New Roman"/>
                <a:cs typeface="Times New Roman"/>
              </a:rPr>
              <a:t>Handling </a:t>
            </a:r>
            <a:r>
              <a:rPr lang="en-US" sz="1400" u="sng" dirty="0">
                <a:solidFill>
                  <a:srgbClr val="000000"/>
                </a:solidFill>
                <a:latin typeface="Consolas"/>
                <a:cs typeface="Consolas"/>
              </a:rPr>
              <a:t>return</a:t>
            </a:r>
            <a:r>
              <a:rPr lang="en-US" sz="1400" u="sng" dirty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</a:p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We have to:</a:t>
            </a:r>
          </a:p>
          <a:p>
            <a:pPr marL="268288" indent="-268288">
              <a:spcBef>
                <a:spcPts val="400"/>
              </a:spcBef>
              <a:buSzPct val="100000"/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Replace the arguments that the caller pushed</a:t>
            </a:r>
            <a:b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with the value returned by the callee</a:t>
            </a: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marL="268288" indent="-268288">
              <a:spcBef>
                <a:spcPts val="400"/>
              </a:spcBef>
              <a:buSzPct val="100000"/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Recycle the memory used by the callee</a:t>
            </a:r>
          </a:p>
          <a:p>
            <a:pPr marL="268288" indent="-268288">
              <a:spcBef>
                <a:spcPts val="400"/>
              </a:spcBef>
              <a:buSzPct val="100000"/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Reinstate the caller’s segment pointers</a:t>
            </a:r>
          </a:p>
          <a:p>
            <a:pPr marL="268288" indent="-268288">
              <a:spcBef>
                <a:spcPts val="400"/>
              </a:spcBef>
              <a:buSzPct val="100000"/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Jump to the return address</a:t>
            </a:r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F158AF19-2E8A-C746-B462-2861F63C1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1830" y="2994152"/>
            <a:ext cx="5596569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Assembly pseudo code</a:t>
            </a:r>
          </a:p>
        </p:txBody>
      </p:sp>
      <p:sp>
        <p:nvSpPr>
          <p:cNvPr id="25" name="Text Box 3">
            <a:extLst>
              <a:ext uri="{FF2B5EF4-FFF2-40B4-BE49-F238E27FC236}">
                <a16:creationId xmlns:a16="http://schemas.microsoft.com/office/drawing/2014/main" id="{C697B120-8255-D149-BBEB-9286B0C9B9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7310" y="3375152"/>
            <a:ext cx="4399648" cy="263376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72000" rIns="0" bIns="72000" anchor="b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</a:rPr>
              <a:t>//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</a:rPr>
              <a:t>endFrame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</a:rPr>
              <a:t> and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</a:rPr>
              <a:t>retAddr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</a:rPr>
              <a:t> are temporary variables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 New Roman"/>
              <a:ea typeface="Times New Roman"/>
              <a:cs typeface="Times New Roman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</a:rPr>
              <a:t>// The pointer notation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*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</a:rPr>
              <a:t>addr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</a:rPr>
              <a:t> denotes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RAM[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</a:rPr>
              <a:t>addr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Times New Roman"/>
                <a:cs typeface="Consolas" panose="020B0609020204030204" pitchFamily="49" charset="0"/>
              </a:rPr>
              <a:t>]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.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  <a:p>
            <a:pPr>
              <a:spcBef>
                <a:spcPts val="400"/>
              </a:spcBef>
            </a:pPr>
            <a:r>
              <a:rPr lang="en-US" i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endFrame </a:t>
            </a:r>
            <a:r>
              <a:rPr lang="en-US" dirty="0">
                <a:solidFill>
                  <a:srgbClr val="000000"/>
                </a:solidFill>
                <a:ea typeface="Times New Roman"/>
              </a:rPr>
              <a:t>=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dirty="0">
                <a:solidFill>
                  <a:srgbClr val="000000"/>
                </a:solidFill>
                <a:ea typeface="Consolas"/>
              </a:rPr>
              <a:t>LCL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                 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</a:rPr>
              <a:t>// gets the address at the frame’s end</a:t>
            </a:r>
          </a:p>
          <a:p>
            <a:pPr>
              <a:spcBef>
                <a:spcPts val="400"/>
              </a:spcBef>
            </a:pPr>
            <a:r>
              <a:rPr lang="en-US" i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retAddr = </a:t>
            </a:r>
            <a:r>
              <a:rPr lang="en-US" dirty="0">
                <a:solidFill>
                  <a:srgbClr val="000000"/>
                </a:solidFill>
                <a:ea typeface="Consolas"/>
              </a:rPr>
              <a:t>*</a:t>
            </a:r>
            <a:r>
              <a:rPr lang="en-US" dirty="0">
                <a:solidFill>
                  <a:srgbClr val="000000"/>
                </a:solidFill>
                <a:ea typeface="Times New Roman"/>
              </a:rPr>
              <a:t>(</a:t>
            </a:r>
            <a:r>
              <a:rPr lang="en-US" i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endFrame </a:t>
            </a:r>
            <a:r>
              <a:rPr lang="en-US" dirty="0">
                <a:solidFill>
                  <a:srgbClr val="000000"/>
                </a:solidFill>
                <a:ea typeface="Times New Roman"/>
              </a:rPr>
              <a:t>–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dirty="0">
                <a:solidFill>
                  <a:srgbClr val="000000"/>
                </a:solidFill>
                <a:ea typeface="Times New Roman"/>
              </a:rPr>
              <a:t>5)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</a:rPr>
              <a:t>// gets the return address</a:t>
            </a:r>
          </a:p>
          <a:p>
            <a:pPr>
              <a:spcBef>
                <a:spcPts val="400"/>
              </a:spcBef>
            </a:pPr>
            <a:r>
              <a:rPr lang="en-US" dirty="0">
                <a:solidFill>
                  <a:srgbClr val="000000"/>
                </a:solidFill>
                <a:ea typeface="Consolas"/>
              </a:rPr>
              <a:t>*ARG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dirty="0">
                <a:solidFill>
                  <a:srgbClr val="000000"/>
                </a:solidFill>
                <a:ea typeface="Times New Roman"/>
              </a:rPr>
              <a:t>=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dirty="0">
                <a:solidFill>
                  <a:srgbClr val="000000"/>
                </a:solidFill>
                <a:ea typeface="Consolas"/>
              </a:rPr>
              <a:t>pop()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                     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</a:rPr>
              <a:t>// puts the return value for the caller</a:t>
            </a:r>
          </a:p>
          <a:p>
            <a:pPr>
              <a:spcBef>
                <a:spcPts val="400"/>
              </a:spcBef>
            </a:pPr>
            <a:r>
              <a:rPr lang="en-US" dirty="0">
                <a:solidFill>
                  <a:srgbClr val="000000"/>
                </a:solidFill>
                <a:ea typeface="Consolas"/>
              </a:rPr>
              <a:t>SP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dirty="0">
                <a:solidFill>
                  <a:srgbClr val="000000"/>
                </a:solidFill>
                <a:ea typeface="Times New Roman"/>
              </a:rPr>
              <a:t>=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dirty="0">
                <a:solidFill>
                  <a:srgbClr val="000000"/>
                </a:solidFill>
                <a:ea typeface="Consolas"/>
              </a:rPr>
              <a:t>ARG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Consolas"/>
                <a:cs typeface="Times New Roman"/>
              </a:rPr>
              <a:t> </a:t>
            </a:r>
            <a:r>
              <a:rPr lang="en-US" dirty="0">
                <a:solidFill>
                  <a:srgbClr val="000000"/>
                </a:solidFill>
                <a:ea typeface="Consolas"/>
              </a:rPr>
              <a:t>+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Consolas"/>
                <a:cs typeface="Times New Roman"/>
              </a:rPr>
              <a:t> </a:t>
            </a:r>
            <a:r>
              <a:rPr lang="en-US" dirty="0">
                <a:solidFill>
                  <a:srgbClr val="000000"/>
                </a:solidFill>
                <a:ea typeface="Consolas"/>
              </a:rPr>
              <a:t>1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                       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</a:rPr>
              <a:t>// repositions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ea typeface="Consolas"/>
              </a:rPr>
              <a:t>SP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 New Roman"/>
              <a:ea typeface="Times New Roman"/>
              <a:cs typeface="Times New Roman"/>
            </a:endParaRPr>
          </a:p>
          <a:p>
            <a:pPr>
              <a:spcBef>
                <a:spcPts val="400"/>
              </a:spcBef>
            </a:pPr>
            <a:r>
              <a:rPr lang="en-US" dirty="0">
                <a:solidFill>
                  <a:srgbClr val="000000"/>
                </a:solidFill>
                <a:ea typeface="Consolas"/>
              </a:rPr>
              <a:t>THAT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dirty="0">
                <a:solidFill>
                  <a:srgbClr val="000000"/>
                </a:solidFill>
                <a:ea typeface="Times New Roman"/>
              </a:rPr>
              <a:t>=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dirty="0">
                <a:solidFill>
                  <a:srgbClr val="000000"/>
                </a:solidFill>
                <a:ea typeface="Consolas"/>
              </a:rPr>
              <a:t>*</a:t>
            </a:r>
            <a:r>
              <a:rPr lang="en-US" dirty="0">
                <a:solidFill>
                  <a:srgbClr val="000000"/>
                </a:solidFill>
                <a:ea typeface="Times New Roman"/>
              </a:rPr>
              <a:t>(</a:t>
            </a:r>
            <a:r>
              <a:rPr lang="en-US" i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endFrame </a:t>
            </a:r>
            <a:r>
              <a:rPr lang="en-US" dirty="0">
                <a:solidFill>
                  <a:srgbClr val="000000"/>
                </a:solidFill>
                <a:ea typeface="Times New Roman"/>
              </a:rPr>
              <a:t>–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dirty="0">
                <a:solidFill>
                  <a:srgbClr val="000000"/>
                </a:solidFill>
                <a:ea typeface="Times New Roman"/>
              </a:rPr>
              <a:t>1)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  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</a:rPr>
              <a:t>// restores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ea typeface="Consolas"/>
              </a:rPr>
              <a:t>THAT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 New Roman"/>
              <a:ea typeface="Times New Roman"/>
              <a:cs typeface="Times New Roman"/>
            </a:endParaRPr>
          </a:p>
          <a:p>
            <a:pPr>
              <a:spcBef>
                <a:spcPts val="400"/>
              </a:spcBef>
            </a:pPr>
            <a:r>
              <a:rPr lang="en-US" dirty="0">
                <a:solidFill>
                  <a:srgbClr val="000000"/>
                </a:solidFill>
                <a:ea typeface="Consolas"/>
              </a:rPr>
              <a:t>THIS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dirty="0">
                <a:solidFill>
                  <a:srgbClr val="000000"/>
                </a:solidFill>
                <a:ea typeface="Times New Roman"/>
              </a:rPr>
              <a:t>=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dirty="0">
                <a:solidFill>
                  <a:srgbClr val="000000"/>
                </a:solidFill>
                <a:ea typeface="Consolas"/>
              </a:rPr>
              <a:t>*</a:t>
            </a:r>
            <a:r>
              <a:rPr lang="en-US" dirty="0">
                <a:solidFill>
                  <a:srgbClr val="000000"/>
                </a:solidFill>
                <a:ea typeface="Times New Roman"/>
              </a:rPr>
              <a:t>(</a:t>
            </a:r>
            <a:r>
              <a:rPr lang="en-US" i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endFrame </a:t>
            </a:r>
            <a:r>
              <a:rPr lang="en-US" dirty="0">
                <a:solidFill>
                  <a:srgbClr val="000000"/>
                </a:solidFill>
                <a:ea typeface="Times New Roman"/>
              </a:rPr>
              <a:t>–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dirty="0">
                <a:solidFill>
                  <a:srgbClr val="000000"/>
                </a:solidFill>
                <a:ea typeface="Times New Roman"/>
              </a:rPr>
              <a:t>2)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  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</a:rPr>
              <a:t>// restores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ea typeface="Consolas"/>
              </a:rPr>
              <a:t>THIS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 New Roman"/>
              <a:ea typeface="Times New Roman"/>
              <a:cs typeface="Times New Roman"/>
            </a:endParaRPr>
          </a:p>
          <a:p>
            <a:pPr>
              <a:spcBef>
                <a:spcPts val="400"/>
              </a:spcBef>
            </a:pPr>
            <a:r>
              <a:rPr lang="en-US" dirty="0">
                <a:solidFill>
                  <a:srgbClr val="000000"/>
                </a:solidFill>
                <a:ea typeface="Consolas"/>
              </a:rPr>
              <a:t>ARG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dirty="0">
                <a:solidFill>
                  <a:srgbClr val="000000"/>
                </a:solidFill>
                <a:ea typeface="Times New Roman"/>
              </a:rPr>
              <a:t>=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dirty="0">
                <a:solidFill>
                  <a:srgbClr val="000000"/>
                </a:solidFill>
                <a:ea typeface="Consolas"/>
              </a:rPr>
              <a:t>*</a:t>
            </a:r>
            <a:r>
              <a:rPr lang="en-US" dirty="0">
                <a:solidFill>
                  <a:srgbClr val="000000"/>
                </a:solidFill>
                <a:ea typeface="Times New Roman"/>
              </a:rPr>
              <a:t>(</a:t>
            </a:r>
            <a:r>
              <a:rPr lang="en-US" i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endFrame </a:t>
            </a:r>
            <a:r>
              <a:rPr lang="en-US" dirty="0">
                <a:solidFill>
                  <a:srgbClr val="000000"/>
                </a:solidFill>
                <a:ea typeface="Times New Roman"/>
              </a:rPr>
              <a:t>–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dirty="0">
                <a:solidFill>
                  <a:srgbClr val="000000"/>
                </a:solidFill>
                <a:ea typeface="Times New Roman"/>
              </a:rPr>
              <a:t>3)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    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</a:rPr>
              <a:t>// restores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ea typeface="Consolas"/>
              </a:rPr>
              <a:t>ARG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 New Roman"/>
              <a:ea typeface="Times New Roman"/>
              <a:cs typeface="Times New Roman"/>
            </a:endParaRPr>
          </a:p>
          <a:p>
            <a:pPr>
              <a:spcBef>
                <a:spcPts val="400"/>
              </a:spcBef>
            </a:pPr>
            <a:r>
              <a:rPr lang="en-US" dirty="0">
                <a:solidFill>
                  <a:srgbClr val="000000"/>
                </a:solidFill>
                <a:ea typeface="Consolas"/>
              </a:rPr>
              <a:t>LCL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dirty="0">
                <a:solidFill>
                  <a:srgbClr val="000000"/>
                </a:solidFill>
                <a:ea typeface="Times New Roman"/>
              </a:rPr>
              <a:t>=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dirty="0">
                <a:solidFill>
                  <a:srgbClr val="000000"/>
                </a:solidFill>
                <a:ea typeface="Consolas"/>
              </a:rPr>
              <a:t>*</a:t>
            </a:r>
            <a:r>
              <a:rPr lang="en-US" dirty="0">
                <a:solidFill>
                  <a:srgbClr val="000000"/>
                </a:solidFill>
                <a:ea typeface="Times New Roman"/>
              </a:rPr>
              <a:t>(</a:t>
            </a:r>
            <a:r>
              <a:rPr lang="en-US" i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endFrame </a:t>
            </a:r>
            <a:r>
              <a:rPr lang="en-US" dirty="0">
                <a:solidFill>
                  <a:srgbClr val="000000"/>
                </a:solidFill>
                <a:ea typeface="Times New Roman"/>
              </a:rPr>
              <a:t>–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dirty="0">
                <a:solidFill>
                  <a:srgbClr val="000000"/>
                </a:solidFill>
                <a:ea typeface="Times New Roman"/>
              </a:rPr>
              <a:t>4)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    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</a:rPr>
              <a:t>// restores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ea typeface="Consolas"/>
              </a:rPr>
              <a:t>LCL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 New Roman"/>
              <a:ea typeface="Times New Roman"/>
              <a:cs typeface="Times New Roman"/>
            </a:endParaRPr>
          </a:p>
          <a:p>
            <a:pPr>
              <a:spcBef>
                <a:spcPts val="400"/>
              </a:spcBef>
            </a:pPr>
            <a:r>
              <a:rPr lang="en-US" dirty="0">
                <a:solidFill>
                  <a:srgbClr val="000000"/>
                </a:solidFill>
                <a:ea typeface="Consolas"/>
              </a:rPr>
              <a:t>goto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retAddr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                      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</a:rPr>
              <a:t>// jumps to the return address</a:t>
            </a:r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E39E201B-5639-5E45-9FDE-ED75E9F388E4}"/>
              </a:ext>
            </a:extLst>
          </p:cNvPr>
          <p:cNvSpPr/>
          <p:nvPr/>
        </p:nvSpPr>
        <p:spPr>
          <a:xfrm>
            <a:off x="1559990" y="5809155"/>
            <a:ext cx="1273865" cy="275988"/>
          </a:xfrm>
          <a:prstGeom prst="wedgeRoundRectCallout">
            <a:avLst>
              <a:gd name="adj1" fmla="val -13479"/>
              <a:gd name="adj2" fmla="val -346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global stack</a:t>
            </a:r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FE78837F-BF92-2949-B373-2817576CC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1997" y="6085142"/>
            <a:ext cx="5596569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(A</a:t>
            </a:r>
            <a:r>
              <a:rPr lang="en-US" sz="1200" dirty="0">
                <a:latin typeface="Times New Roman"/>
                <a:cs typeface="Times New Roman"/>
              </a:rPr>
              <a:t>ctual assembly code should be generated by the VM translator)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21D3541-1755-7237-A93D-F12151180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Implementing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/ function /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endParaRPr lang="en-US" sz="1800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728684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D254B516-BA6E-7B4E-BCF5-1C22D41CE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683" y="1310739"/>
            <a:ext cx="4206501" cy="838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ctr">
              <a:spcBef>
                <a:spcPts val="6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The caller resumes</a:t>
            </a:r>
            <a:b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its execution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8938F00D-9CB7-714C-938F-184207966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78" t="15720" r="35175" b="74687"/>
          <a:stretch/>
        </p:blipFill>
        <p:spPr>
          <a:xfrm>
            <a:off x="1349432" y="2010176"/>
            <a:ext cx="2897731" cy="853606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305791D-AD38-DB44-87ED-D92295823224}"/>
              </a:ext>
            </a:extLst>
          </p:cNvPr>
          <p:cNvCxnSpPr/>
          <p:nvPr/>
        </p:nvCxnSpPr>
        <p:spPr>
          <a:xfrm flipV="1">
            <a:off x="1220699" y="2007049"/>
            <a:ext cx="1952448" cy="86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9216023-BA59-FF4E-B9D6-3D6841216870}"/>
              </a:ext>
            </a:extLst>
          </p:cNvPr>
          <p:cNvGrpSpPr/>
          <p:nvPr/>
        </p:nvGrpSpPr>
        <p:grpSpPr>
          <a:xfrm>
            <a:off x="86330" y="2813382"/>
            <a:ext cx="1201114" cy="293150"/>
            <a:chOff x="5899310" y="3546542"/>
            <a:chExt cx="1201114" cy="29315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CD4F7A8-46D0-F54E-AEE0-48A544635578}"/>
                </a:ext>
              </a:extLst>
            </p:cNvPr>
            <p:cNvSpPr/>
            <p:nvPr/>
          </p:nvSpPr>
          <p:spPr>
            <a:xfrm>
              <a:off x="5899310" y="3546542"/>
              <a:ext cx="1049044" cy="29315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SP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4268406-2F95-674D-B014-7A22F80E58A1}"/>
                </a:ext>
              </a:extLst>
            </p:cNvPr>
            <p:cNvCxnSpPr/>
            <p:nvPr/>
          </p:nvCxnSpPr>
          <p:spPr>
            <a:xfrm>
              <a:off x="6900063" y="3692890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8FB205AD-2A9C-5E40-9044-51CC4FD2517F}"/>
              </a:ext>
            </a:extLst>
          </p:cNvPr>
          <p:cNvSpPr/>
          <p:nvPr/>
        </p:nvSpPr>
        <p:spPr>
          <a:xfrm>
            <a:off x="1596879" y="2651468"/>
            <a:ext cx="1201418" cy="1597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returned value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5CB4B3B-5026-3646-BECC-99F394F3ECC9}"/>
              </a:ext>
            </a:extLst>
          </p:cNvPr>
          <p:cNvSpPr/>
          <p:nvPr/>
        </p:nvSpPr>
        <p:spPr>
          <a:xfrm>
            <a:off x="3151319" y="2651468"/>
            <a:ext cx="1049044" cy="29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LCL</a:t>
            </a:r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911CF5C1-866C-E040-A76D-82790225440F}"/>
              </a:ext>
            </a:extLst>
          </p:cNvPr>
          <p:cNvSpPr/>
          <p:nvPr/>
        </p:nvSpPr>
        <p:spPr>
          <a:xfrm>
            <a:off x="4600184" y="1980605"/>
            <a:ext cx="3616713" cy="1125927"/>
          </a:xfrm>
          <a:prstGeom prst="wedgeRoundRectCallout">
            <a:avLst>
              <a:gd name="adj1" fmla="val -64231"/>
              <a:gd name="adj2" fmla="val 20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90000" rtlCol="0" anchor="ctr"/>
          <a:lstStyle/>
          <a:p>
            <a:pPr>
              <a:spcBef>
                <a:spcPts val="12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The caller’s world is exactly the same as before the call, except that the arguments that it pushed before the call were replaced by the value returned by the callee.</a:t>
            </a:r>
            <a:endParaRPr lang="en-US" sz="1400" b="1" i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B309AB8-9541-4DE8-A2F2-BEC874711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Implementing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/ function /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endParaRPr lang="en-US" sz="1800" b="1" dirty="0">
              <a:latin typeface="Consolas"/>
              <a:cs typeface="Consola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36C289-A3F7-61AA-F696-67279240BC8B}"/>
              </a:ext>
            </a:extLst>
          </p:cNvPr>
          <p:cNvSpPr/>
          <p:nvPr/>
        </p:nvSpPr>
        <p:spPr>
          <a:xfrm>
            <a:off x="4598429" y="4762498"/>
            <a:ext cx="4129787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sufficiently advanced technology is indistinguishable from magic.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Arthur C. Clarke, 1962</a:t>
            </a:r>
          </a:p>
        </p:txBody>
      </p:sp>
    </p:spTree>
    <p:extLst>
      <p:ext uri="{BB962C8B-B14F-4D97-AF65-F5344CB8AC3E}">
        <p14:creationId xmlns:p14="http://schemas.microsoft.com/office/powerpoint/2010/main" val="199236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the calling chain </a:t>
            </a:r>
            <a:r>
              <a:rPr lang="en-US" sz="1600" dirty="0">
                <a:latin typeface="Consolas"/>
                <a:cs typeface="Consolas"/>
              </a:rPr>
              <a:t>foo</a:t>
            </a:r>
            <a:r>
              <a:rPr lang="en-US" sz="1600" dirty="0"/>
              <a:t> </a:t>
            </a:r>
            <a:r>
              <a:rPr lang="en-US" sz="1600" dirty="0">
                <a:latin typeface="Consolas"/>
                <a:cs typeface="Consolas"/>
              </a:rPr>
              <a:t>&gt;</a:t>
            </a:r>
            <a:r>
              <a:rPr lang="en-US" sz="1600" dirty="0"/>
              <a:t> </a:t>
            </a:r>
            <a:r>
              <a:rPr lang="en-US" sz="1600" dirty="0">
                <a:latin typeface="Consolas"/>
                <a:cs typeface="Consolas"/>
              </a:rPr>
              <a:t>bar</a:t>
            </a:r>
            <a:r>
              <a:rPr lang="en-US" sz="1600" dirty="0"/>
              <a:t> </a:t>
            </a:r>
            <a:r>
              <a:rPr lang="en-US" sz="1600" dirty="0">
                <a:latin typeface="Consolas"/>
                <a:cs typeface="Consolas"/>
              </a:rPr>
              <a:t>&gt;</a:t>
            </a:r>
            <a:r>
              <a:rPr lang="en-US" sz="1600" dirty="0"/>
              <a:t> </a:t>
            </a:r>
            <a:r>
              <a:rPr lang="en-US" sz="1600" dirty="0">
                <a:latin typeface="Consolas"/>
                <a:cs typeface="Consolas"/>
              </a:rPr>
              <a:t>baz</a:t>
            </a:r>
            <a:r>
              <a:rPr lang="en-US" sz="1600" dirty="0"/>
              <a:t> </a:t>
            </a:r>
            <a:r>
              <a:rPr lang="en-US" sz="1600" dirty="0">
                <a:latin typeface="Consolas"/>
                <a:cs typeface="Consolas"/>
              </a:rPr>
              <a:t>&gt;</a:t>
            </a:r>
            <a:r>
              <a:rPr lang="en-US" sz="1600" dirty="0"/>
              <a:t> </a:t>
            </a:r>
            <a:r>
              <a:rPr lang="en-US" sz="1600" dirty="0">
                <a:latin typeface="Consolas"/>
                <a:cs typeface="Consolas"/>
              </a:rPr>
              <a:t>...</a:t>
            </a:r>
            <a:endParaRPr lang="en-US" sz="1800" dirty="0">
              <a:latin typeface="Consolas"/>
              <a:cs typeface="Consola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254B516-BA6E-7B4E-BCF5-1C22D41CE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683" y="1310739"/>
            <a:ext cx="4206501" cy="838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ctr">
              <a:spcBef>
                <a:spcPts val="6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The callee says:</a:t>
            </a:r>
          </a:p>
          <a:p>
            <a:pPr algn="ctr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endParaRPr lang="en-US" sz="16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8938F00D-9CB7-714C-938F-184207966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78" t="15720" r="35175" b="42950"/>
          <a:stretch/>
        </p:blipFill>
        <p:spPr>
          <a:xfrm>
            <a:off x="1349432" y="2010176"/>
            <a:ext cx="2897731" cy="3677558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305791D-AD38-DB44-87ED-D92295823224}"/>
              </a:ext>
            </a:extLst>
          </p:cNvPr>
          <p:cNvCxnSpPr/>
          <p:nvPr/>
        </p:nvCxnSpPr>
        <p:spPr>
          <a:xfrm flipV="1">
            <a:off x="1220699" y="2007049"/>
            <a:ext cx="1952448" cy="86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47790A1-AE05-C148-90B9-12E272566918}"/>
              </a:ext>
            </a:extLst>
          </p:cNvPr>
          <p:cNvGrpSpPr/>
          <p:nvPr/>
        </p:nvGrpSpPr>
        <p:grpSpPr>
          <a:xfrm>
            <a:off x="626443" y="2577668"/>
            <a:ext cx="661001" cy="293150"/>
            <a:chOff x="6423556" y="3656232"/>
            <a:chExt cx="661001" cy="29315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BC1DD39-14C7-2F4E-B3EA-2540144D3DF7}"/>
                </a:ext>
              </a:extLst>
            </p:cNvPr>
            <p:cNvSpPr/>
            <p:nvPr/>
          </p:nvSpPr>
          <p:spPr>
            <a:xfrm>
              <a:off x="6423556" y="3656232"/>
              <a:ext cx="509566" cy="293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ARG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521AC4B-F066-D14E-89B7-C349B72F794A}"/>
                </a:ext>
              </a:extLst>
            </p:cNvPr>
            <p:cNvCxnSpPr/>
            <p:nvPr/>
          </p:nvCxnSpPr>
          <p:spPr>
            <a:xfrm>
              <a:off x="6884196" y="3809918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ECEED25-4AAB-1848-9045-3608284102DC}"/>
              </a:ext>
            </a:extLst>
          </p:cNvPr>
          <p:cNvGrpSpPr/>
          <p:nvPr/>
        </p:nvGrpSpPr>
        <p:grpSpPr>
          <a:xfrm>
            <a:off x="99438" y="4210364"/>
            <a:ext cx="1201114" cy="293150"/>
            <a:chOff x="5899310" y="3546542"/>
            <a:chExt cx="1201114" cy="29315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5CB4B3B-5026-3646-BECC-99F394F3ECC9}"/>
                </a:ext>
              </a:extLst>
            </p:cNvPr>
            <p:cNvSpPr/>
            <p:nvPr/>
          </p:nvSpPr>
          <p:spPr>
            <a:xfrm>
              <a:off x="5899310" y="3546542"/>
              <a:ext cx="1049044" cy="29315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LCL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DA8988B-90B3-AF43-AD03-63C6ED1A31F9}"/>
                </a:ext>
              </a:extLst>
            </p:cNvPr>
            <p:cNvCxnSpPr/>
            <p:nvPr/>
          </p:nvCxnSpPr>
          <p:spPr>
            <a:xfrm>
              <a:off x="6900063" y="3692890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9216023-BA59-FF4E-B9D6-3D6841216870}"/>
              </a:ext>
            </a:extLst>
          </p:cNvPr>
          <p:cNvGrpSpPr/>
          <p:nvPr/>
        </p:nvGrpSpPr>
        <p:grpSpPr>
          <a:xfrm>
            <a:off x="86330" y="2813382"/>
            <a:ext cx="1201114" cy="293150"/>
            <a:chOff x="5899310" y="3546542"/>
            <a:chExt cx="1201114" cy="29315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CD4F7A8-46D0-F54E-AEE0-48A544635578}"/>
                </a:ext>
              </a:extLst>
            </p:cNvPr>
            <p:cNvSpPr/>
            <p:nvPr/>
          </p:nvSpPr>
          <p:spPr>
            <a:xfrm>
              <a:off x="5899310" y="3546542"/>
              <a:ext cx="1049044" cy="29315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SP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4268406-2F95-674D-B014-7A22F80E58A1}"/>
                </a:ext>
              </a:extLst>
            </p:cNvPr>
            <p:cNvCxnSpPr/>
            <p:nvPr/>
          </p:nvCxnSpPr>
          <p:spPr>
            <a:xfrm>
              <a:off x="6900063" y="3692890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716E90E-3A58-D044-83BA-8DC694CC5478}"/>
              </a:ext>
            </a:extLst>
          </p:cNvPr>
          <p:cNvGrpSpPr/>
          <p:nvPr/>
        </p:nvGrpSpPr>
        <p:grpSpPr>
          <a:xfrm>
            <a:off x="1596879" y="2651468"/>
            <a:ext cx="2606770" cy="2911107"/>
            <a:chOff x="1596879" y="2651468"/>
            <a:chExt cx="2606770" cy="291110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C1744-DD0C-4546-9BC0-8C84BAA10506}"/>
                </a:ext>
              </a:extLst>
            </p:cNvPr>
            <p:cNvGrpSpPr/>
            <p:nvPr/>
          </p:nvGrpSpPr>
          <p:grpSpPr>
            <a:xfrm>
              <a:off x="3145966" y="2729367"/>
              <a:ext cx="1057683" cy="2833208"/>
              <a:chOff x="3694607" y="3202701"/>
              <a:chExt cx="1057683" cy="2833208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9208C91-DBB1-6141-9E60-29D38454B3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94607" y="6033155"/>
                <a:ext cx="1056036" cy="1"/>
              </a:xfrm>
              <a:prstGeom prst="straightConnector1">
                <a:avLst/>
              </a:prstGeom>
              <a:ln w="12700">
                <a:solidFill>
                  <a:srgbClr val="002060"/>
                </a:solidFill>
                <a:prstDash val="dash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A37C28C5-B9C4-BF43-A231-98B621BE0AD1}"/>
                  </a:ext>
                </a:extLst>
              </p:cNvPr>
              <p:cNvCxnSpPr/>
              <p:nvPr/>
            </p:nvCxnSpPr>
            <p:spPr>
              <a:xfrm flipH="1" flipV="1">
                <a:off x="4750643" y="3202701"/>
                <a:ext cx="1647" cy="2833208"/>
              </a:xfrm>
              <a:prstGeom prst="straightConnector1">
                <a:avLst/>
              </a:prstGeom>
              <a:ln w="12700">
                <a:solidFill>
                  <a:srgbClr val="002060"/>
                </a:solidFill>
                <a:prstDash val="dash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38238B98-B331-0B49-AEA5-59F62E5BE8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54216" y="3202702"/>
                <a:ext cx="396427" cy="1"/>
              </a:xfrm>
              <a:prstGeom prst="straightConnector1">
                <a:avLst/>
              </a:prstGeom>
              <a:ln w="12700">
                <a:solidFill>
                  <a:srgbClr val="002060"/>
                </a:solidFill>
                <a:prstDash val="dash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FB205AD-2A9C-5E40-9044-51CC4FD2517F}"/>
                </a:ext>
              </a:extLst>
            </p:cNvPr>
            <p:cNvSpPr/>
            <p:nvPr/>
          </p:nvSpPr>
          <p:spPr>
            <a:xfrm>
              <a:off x="1596879" y="2651468"/>
              <a:ext cx="1201418" cy="1597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bg2">
                      <a:lumMod val="25000"/>
                    </a:schemeClr>
                  </a:solidFill>
                </a:rPr>
                <a:t>returned value</a:t>
              </a:r>
            </a:p>
          </p:txBody>
        </p:sp>
      </p:grp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E39E201B-5639-5E45-9FDE-ED75E9F388E4}"/>
              </a:ext>
            </a:extLst>
          </p:cNvPr>
          <p:cNvSpPr/>
          <p:nvPr/>
        </p:nvSpPr>
        <p:spPr>
          <a:xfrm>
            <a:off x="2196922" y="6000594"/>
            <a:ext cx="1273865" cy="381000"/>
          </a:xfrm>
          <a:prstGeom prst="wedgeRoundRectCallout">
            <a:avLst>
              <a:gd name="adj1" fmla="val -41757"/>
              <a:gd name="adj2" fmla="val -10370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global stack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206EF2-34F1-F54A-B205-61CF51242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0631" y="1207080"/>
            <a:ext cx="4206501" cy="144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What if the calling chain consists</a:t>
            </a:r>
            <a:b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of many calls?</a:t>
            </a:r>
          </a:p>
          <a:p>
            <a:pPr marL="184150" indent="-184150">
              <a:spcBef>
                <a:spcPts val="600"/>
              </a:spcBef>
              <a:buClr>
                <a:schemeClr val="tx1"/>
              </a:buClr>
              <a:buSzPct val="129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calls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, then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calls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, etc.</a:t>
            </a:r>
          </a:p>
          <a:p>
            <a:pPr marL="184150" indent="-184150"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And what about recursion?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894922D-9E61-2849-846D-A57049709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4610" y="2651468"/>
            <a:ext cx="5732954" cy="1364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Solution:</a:t>
            </a:r>
          </a:p>
          <a:p>
            <a:pPr marL="184150" indent="-184150"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Follows exactly the same scheme,</a:t>
            </a:r>
            <a:b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once for every call-and-return scenario</a:t>
            </a:r>
          </a:p>
          <a:p>
            <a:pPr marL="184150" indent="-184150"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The global stack will grow and shrink as needed,</a:t>
            </a:r>
            <a:b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and everything will work perfectly well:</a:t>
            </a:r>
            <a:b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i="1" dirty="0">
                <a:solidFill>
                  <a:srgbClr val="000000"/>
                </a:solidFill>
                <a:latin typeface="Times New Roman"/>
                <a:cs typeface="Times New Roman"/>
              </a:rPr>
              <a:t>Last in, first out</a:t>
            </a:r>
          </a:p>
        </p:txBody>
      </p:sp>
    </p:spTree>
    <p:extLst>
      <p:ext uri="{BB962C8B-B14F-4D97-AF65-F5344CB8AC3E}">
        <p14:creationId xmlns:p14="http://schemas.microsoft.com/office/powerpoint/2010/main" val="330012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the calling chain </a:t>
            </a:r>
            <a:r>
              <a:rPr lang="en-US" sz="1600" dirty="0">
                <a:latin typeface="Consolas"/>
                <a:cs typeface="Consolas"/>
              </a:rPr>
              <a:t>foo</a:t>
            </a:r>
            <a:r>
              <a:rPr lang="en-US" sz="1600" dirty="0"/>
              <a:t> </a:t>
            </a:r>
            <a:r>
              <a:rPr lang="en-US" sz="1600" dirty="0">
                <a:latin typeface="Consolas"/>
                <a:cs typeface="Consolas"/>
              </a:rPr>
              <a:t>&gt;</a:t>
            </a:r>
            <a:r>
              <a:rPr lang="en-US" sz="1600" dirty="0"/>
              <a:t> </a:t>
            </a:r>
            <a:r>
              <a:rPr lang="en-US" sz="1600" dirty="0">
                <a:latin typeface="Consolas"/>
                <a:cs typeface="Consolas"/>
              </a:rPr>
              <a:t>bar</a:t>
            </a:r>
            <a:r>
              <a:rPr lang="en-US" sz="1600" dirty="0"/>
              <a:t> </a:t>
            </a:r>
            <a:r>
              <a:rPr lang="en-US" sz="1600" dirty="0">
                <a:latin typeface="Consolas"/>
                <a:cs typeface="Consolas"/>
              </a:rPr>
              <a:t>&gt;</a:t>
            </a:r>
            <a:r>
              <a:rPr lang="en-US" sz="1600" dirty="0"/>
              <a:t> </a:t>
            </a:r>
            <a:r>
              <a:rPr lang="en-US" sz="1600" dirty="0">
                <a:latin typeface="Consolas"/>
                <a:cs typeface="Consolas"/>
              </a:rPr>
              <a:t>baz</a:t>
            </a:r>
            <a:r>
              <a:rPr lang="en-US" sz="1600" dirty="0"/>
              <a:t> </a:t>
            </a:r>
            <a:r>
              <a:rPr lang="en-US" sz="1600" dirty="0">
                <a:latin typeface="Consolas"/>
                <a:cs typeface="Consolas"/>
              </a:rPr>
              <a:t>&gt;</a:t>
            </a:r>
            <a:r>
              <a:rPr lang="en-US" sz="1600" dirty="0"/>
              <a:t> </a:t>
            </a:r>
            <a:r>
              <a:rPr lang="en-US" sz="1600" dirty="0">
                <a:latin typeface="Consolas"/>
                <a:cs typeface="Consolas"/>
              </a:rPr>
              <a:t>...</a:t>
            </a:r>
            <a:endParaRPr lang="en-US" sz="1800" dirty="0">
              <a:latin typeface="Consolas"/>
              <a:cs typeface="Consola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254B516-BA6E-7B4E-BCF5-1C22D41CE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683" y="1310739"/>
            <a:ext cx="4206501" cy="838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ctr">
              <a:spcBef>
                <a:spcPts val="6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The callee says:</a:t>
            </a:r>
          </a:p>
          <a:p>
            <a:pPr algn="ctr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endParaRPr lang="en-US" sz="16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8938F00D-9CB7-714C-938F-184207966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78" t="15720" r="35175" b="42950"/>
          <a:stretch/>
        </p:blipFill>
        <p:spPr>
          <a:xfrm>
            <a:off x="1349432" y="2010176"/>
            <a:ext cx="2897731" cy="3677558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305791D-AD38-DB44-87ED-D92295823224}"/>
              </a:ext>
            </a:extLst>
          </p:cNvPr>
          <p:cNvCxnSpPr/>
          <p:nvPr/>
        </p:nvCxnSpPr>
        <p:spPr>
          <a:xfrm flipV="1">
            <a:off x="1220699" y="2007049"/>
            <a:ext cx="1952448" cy="864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47790A1-AE05-C148-90B9-12E272566918}"/>
              </a:ext>
            </a:extLst>
          </p:cNvPr>
          <p:cNvGrpSpPr/>
          <p:nvPr/>
        </p:nvGrpSpPr>
        <p:grpSpPr>
          <a:xfrm>
            <a:off x="626443" y="2577668"/>
            <a:ext cx="661001" cy="293150"/>
            <a:chOff x="6423556" y="3656232"/>
            <a:chExt cx="661001" cy="29315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BC1DD39-14C7-2F4E-B3EA-2540144D3DF7}"/>
                </a:ext>
              </a:extLst>
            </p:cNvPr>
            <p:cNvSpPr/>
            <p:nvPr/>
          </p:nvSpPr>
          <p:spPr>
            <a:xfrm>
              <a:off x="6423556" y="3656232"/>
              <a:ext cx="509566" cy="293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ARG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521AC4B-F066-D14E-89B7-C349B72F794A}"/>
                </a:ext>
              </a:extLst>
            </p:cNvPr>
            <p:cNvCxnSpPr/>
            <p:nvPr/>
          </p:nvCxnSpPr>
          <p:spPr>
            <a:xfrm>
              <a:off x="6884196" y="3809918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ECEED25-4AAB-1848-9045-3608284102DC}"/>
              </a:ext>
            </a:extLst>
          </p:cNvPr>
          <p:cNvGrpSpPr/>
          <p:nvPr/>
        </p:nvGrpSpPr>
        <p:grpSpPr>
          <a:xfrm>
            <a:off x="99438" y="4210364"/>
            <a:ext cx="1201114" cy="293150"/>
            <a:chOff x="5899310" y="3546542"/>
            <a:chExt cx="1201114" cy="29315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5CB4B3B-5026-3646-BECC-99F394F3ECC9}"/>
                </a:ext>
              </a:extLst>
            </p:cNvPr>
            <p:cNvSpPr/>
            <p:nvPr/>
          </p:nvSpPr>
          <p:spPr>
            <a:xfrm>
              <a:off x="5899310" y="3546542"/>
              <a:ext cx="1049044" cy="29315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LCL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DA8988B-90B3-AF43-AD03-63C6ED1A31F9}"/>
                </a:ext>
              </a:extLst>
            </p:cNvPr>
            <p:cNvCxnSpPr/>
            <p:nvPr/>
          </p:nvCxnSpPr>
          <p:spPr>
            <a:xfrm>
              <a:off x="6900063" y="3692890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9216023-BA59-FF4E-B9D6-3D6841216870}"/>
              </a:ext>
            </a:extLst>
          </p:cNvPr>
          <p:cNvGrpSpPr/>
          <p:nvPr/>
        </p:nvGrpSpPr>
        <p:grpSpPr>
          <a:xfrm>
            <a:off x="86330" y="2813382"/>
            <a:ext cx="1201114" cy="293150"/>
            <a:chOff x="5899310" y="3546542"/>
            <a:chExt cx="1201114" cy="29315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CD4F7A8-46D0-F54E-AEE0-48A544635578}"/>
                </a:ext>
              </a:extLst>
            </p:cNvPr>
            <p:cNvSpPr/>
            <p:nvPr/>
          </p:nvSpPr>
          <p:spPr>
            <a:xfrm>
              <a:off x="5899310" y="3546542"/>
              <a:ext cx="1049044" cy="29315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SP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4268406-2F95-674D-B014-7A22F80E58A1}"/>
                </a:ext>
              </a:extLst>
            </p:cNvPr>
            <p:cNvCxnSpPr/>
            <p:nvPr/>
          </p:nvCxnSpPr>
          <p:spPr>
            <a:xfrm>
              <a:off x="6900063" y="3692890"/>
              <a:ext cx="200361" cy="2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716E90E-3A58-D044-83BA-8DC694CC5478}"/>
              </a:ext>
            </a:extLst>
          </p:cNvPr>
          <p:cNvGrpSpPr/>
          <p:nvPr/>
        </p:nvGrpSpPr>
        <p:grpSpPr>
          <a:xfrm>
            <a:off x="1596879" y="2651468"/>
            <a:ext cx="2606770" cy="2911107"/>
            <a:chOff x="1596879" y="2651468"/>
            <a:chExt cx="2606770" cy="291110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C1744-DD0C-4546-9BC0-8C84BAA10506}"/>
                </a:ext>
              </a:extLst>
            </p:cNvPr>
            <p:cNvGrpSpPr/>
            <p:nvPr/>
          </p:nvGrpSpPr>
          <p:grpSpPr>
            <a:xfrm>
              <a:off x="3145966" y="2729367"/>
              <a:ext cx="1057683" cy="2833208"/>
              <a:chOff x="3694607" y="3202701"/>
              <a:chExt cx="1057683" cy="2833208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9208C91-DBB1-6141-9E60-29D38454B3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94607" y="6033155"/>
                <a:ext cx="1056036" cy="1"/>
              </a:xfrm>
              <a:prstGeom prst="straightConnector1">
                <a:avLst/>
              </a:prstGeom>
              <a:ln w="12700">
                <a:solidFill>
                  <a:srgbClr val="002060"/>
                </a:solidFill>
                <a:prstDash val="dash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A37C28C5-B9C4-BF43-A231-98B621BE0AD1}"/>
                  </a:ext>
                </a:extLst>
              </p:cNvPr>
              <p:cNvCxnSpPr/>
              <p:nvPr/>
            </p:nvCxnSpPr>
            <p:spPr>
              <a:xfrm flipH="1" flipV="1">
                <a:off x="4750643" y="3202701"/>
                <a:ext cx="1647" cy="2833208"/>
              </a:xfrm>
              <a:prstGeom prst="straightConnector1">
                <a:avLst/>
              </a:prstGeom>
              <a:ln w="12700">
                <a:solidFill>
                  <a:srgbClr val="002060"/>
                </a:solidFill>
                <a:prstDash val="dash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38238B98-B331-0B49-AEA5-59F62E5BE8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54216" y="3202702"/>
                <a:ext cx="396427" cy="1"/>
              </a:xfrm>
              <a:prstGeom prst="straightConnector1">
                <a:avLst/>
              </a:prstGeom>
              <a:ln w="12700">
                <a:solidFill>
                  <a:srgbClr val="002060"/>
                </a:solidFill>
                <a:prstDash val="dash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FB205AD-2A9C-5E40-9044-51CC4FD2517F}"/>
                </a:ext>
              </a:extLst>
            </p:cNvPr>
            <p:cNvSpPr/>
            <p:nvPr/>
          </p:nvSpPr>
          <p:spPr>
            <a:xfrm>
              <a:off x="1596879" y="2651468"/>
              <a:ext cx="1201418" cy="1597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bg2">
                      <a:lumMod val="25000"/>
                    </a:schemeClr>
                  </a:solidFill>
                </a:rPr>
                <a:t>returned value</a:t>
              </a:r>
            </a:p>
          </p:txBody>
        </p:sp>
      </p:grp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E39E201B-5639-5E45-9FDE-ED75E9F388E4}"/>
              </a:ext>
            </a:extLst>
          </p:cNvPr>
          <p:cNvSpPr/>
          <p:nvPr/>
        </p:nvSpPr>
        <p:spPr>
          <a:xfrm>
            <a:off x="2196922" y="6000594"/>
            <a:ext cx="1273865" cy="381000"/>
          </a:xfrm>
          <a:prstGeom prst="wedgeRoundRectCallout">
            <a:avLst>
              <a:gd name="adj1" fmla="val -41757"/>
              <a:gd name="adj2" fmla="val -10370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global stack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206EF2-34F1-F54A-B205-61CF51242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0631" y="1207080"/>
            <a:ext cx="4206501" cy="144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What if the calling chain consists</a:t>
            </a:r>
            <a:b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of many calls?</a:t>
            </a:r>
          </a:p>
          <a:p>
            <a:pPr marL="184150" indent="-184150">
              <a:spcBef>
                <a:spcPts val="600"/>
              </a:spcBef>
              <a:buClr>
                <a:schemeClr val="tx1"/>
              </a:buClr>
              <a:buSzPct val="129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calls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, then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bar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calls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baz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, etc.</a:t>
            </a:r>
          </a:p>
          <a:p>
            <a:pPr marL="184150" indent="-184150"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And what about recursion?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894922D-9E61-2849-846D-A57049709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4610" y="2651468"/>
            <a:ext cx="5732954" cy="1364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Solution:</a:t>
            </a:r>
          </a:p>
          <a:p>
            <a:pPr marL="184150" indent="-184150"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Follows exactly the same scheme,</a:t>
            </a:r>
            <a:b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once for every call-and-return scenario</a:t>
            </a:r>
          </a:p>
          <a:p>
            <a:pPr marL="184150" indent="-184150"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The global stack will grow and shrink as needed,</a:t>
            </a:r>
            <a:b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and everything will work perfectly well:</a:t>
            </a:r>
            <a:b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i="1" dirty="0">
                <a:solidFill>
                  <a:srgbClr val="000000"/>
                </a:solidFill>
                <a:latin typeface="Times New Roman"/>
                <a:cs typeface="Times New Roman"/>
              </a:rPr>
              <a:t>Last in, first 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4BD1EE-69E7-C076-DDF1-4579F16CD301}"/>
              </a:ext>
            </a:extLst>
          </p:cNvPr>
          <p:cNvSpPr txBox="1"/>
          <p:nvPr/>
        </p:nvSpPr>
        <p:spPr>
          <a:xfrm>
            <a:off x="4516971" y="4773757"/>
            <a:ext cx="42042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Now that is the wisdom of a man: </a:t>
            </a:r>
            <a:r>
              <a:rPr lang="en-US" sz="1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 every instance of his labor, to hitch his wagon to a star, and see his chore done by the gods themselves.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 rtl="0"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–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Emerson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1870</a:t>
            </a:r>
          </a:p>
          <a:p>
            <a:pPr algn="l" rtl="0">
              <a:spcBef>
                <a:spcPts val="600"/>
              </a:spcBef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(change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star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with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stack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sym typeface="Wingdings" pitchFamily="2" charset="2"/>
              </a:rPr>
              <a:t>)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L" sz="16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346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567259" y="3519148"/>
            <a:ext cx="1542145" cy="1468822"/>
            <a:chOff x="827729" y="3622938"/>
            <a:chExt cx="1542145" cy="1468822"/>
          </a:xfrm>
        </p:grpSpPr>
        <p:sp>
          <p:nvSpPr>
            <p:cNvPr id="3" name="Bent-Up Arrow 2"/>
            <p:cNvSpPr/>
            <p:nvPr/>
          </p:nvSpPr>
          <p:spPr>
            <a:xfrm rot="5400000">
              <a:off x="912712" y="3634597"/>
              <a:ext cx="1462888" cy="1451437"/>
            </a:xfrm>
            <a:prstGeom prst="bentUpArrow">
              <a:avLst/>
            </a:prstGeom>
            <a:solidFill>
              <a:schemeClr val="accent2">
                <a:lumMod val="75000"/>
                <a:alpha val="84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65845" y="4502070"/>
              <a:ext cx="1054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compiler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827729" y="3622938"/>
              <a:ext cx="578276" cy="5162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0">
            <a:extLst>
              <a:ext uri="{FF2B5EF4-FFF2-40B4-BE49-F238E27FC236}">
                <a16:creationId xmlns:a16="http://schemas.microsoft.com/office/drawing/2014/main" id="{C4605820-9EA6-4F41-A5BC-31A7AA221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156" y="5078457"/>
            <a:ext cx="311506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12700" indent="-12700" algn="ctr" defTabSz="914400" eaLnBrk="1" latinLnBrk="0" hangingPunct="1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Times New Roman"/>
                <a:cs typeface="Times New Roman"/>
              </a:rPr>
              <a:t>(chapters 10 – 11)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picture: Compilation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93618" y="897348"/>
            <a:ext cx="2601869" cy="2955232"/>
            <a:chOff x="210143" y="1064614"/>
            <a:chExt cx="2601869" cy="2955232"/>
          </a:xfrm>
        </p:grpSpPr>
        <p:sp>
          <p:nvSpPr>
            <p:cNvPr id="18" name="Rectangle 10"/>
            <p:cNvSpPr>
              <a:spLocks noChangeArrowheads="1"/>
            </p:cNvSpPr>
            <p:nvPr/>
          </p:nvSpPr>
          <p:spPr bwMode="auto">
            <a:xfrm>
              <a:off x="210143" y="1064614"/>
              <a:ext cx="242169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High-level program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  <p:sp>
          <p:nvSpPr>
            <p:cNvPr id="17" name="Text Box 3"/>
            <p:cNvSpPr txBox="1">
              <a:spLocks noChangeArrowheads="1"/>
            </p:cNvSpPr>
            <p:nvPr/>
          </p:nvSpPr>
          <p:spPr bwMode="auto">
            <a:xfrm>
              <a:off x="249455" y="1451548"/>
              <a:ext cx="2562557" cy="256829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72000" rIns="93600" bIns="1908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</a:pP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Returns</a:t>
              </a:r>
              <a:r>
                <a:rPr lang="en-US" sz="1200" dirty="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sz="1200" dirty="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*</a:t>
              </a:r>
              <a:r>
                <a:rPr lang="en-US" sz="1200" dirty="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y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cs typeface="Consolas"/>
                </a:rPr>
                <a:t>int mult(int x, int y) {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cs typeface="Consolas"/>
                </a:rPr>
                <a:t>   int sum = 0;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cs typeface="Consolas"/>
                </a:rPr>
                <a:t>   int n = 1;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cs typeface="Consolas"/>
                </a:rPr>
                <a:t>   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// sum = sum + x, y times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cs typeface="Consolas"/>
                </a:rPr>
                <a:t>   while !(n &gt; y) {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cs typeface="Consolas"/>
                </a:rPr>
                <a:t>      sum += x;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cs typeface="Consolas"/>
                </a:rPr>
                <a:t>      n++;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cs typeface="Consolas"/>
                </a:rPr>
                <a:t>   }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cs typeface="Consolas"/>
                </a:rPr>
                <a:t>   return sum;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cs typeface="Consolas"/>
                </a:rPr>
                <a:t>} </a:t>
              </a:r>
            </a:p>
          </p:txBody>
        </p:sp>
      </p:grpSp>
      <p:sp>
        <p:nvSpPr>
          <p:cNvPr id="24" name="Text Box 3">
            <a:extLst>
              <a:ext uri="{FF2B5EF4-FFF2-40B4-BE49-F238E27FC236}">
                <a16:creationId xmlns:a16="http://schemas.microsoft.com/office/drawing/2014/main" id="{07378DE6-4FD1-2C4C-BB65-6AE95AFD45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9969" y="1269993"/>
            <a:ext cx="2100309" cy="513080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190800" rIns="9360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*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function mult 2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push 0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pop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push 1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pop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label WHILE_LOOP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y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gt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if-goto END_LOOP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x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add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pop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1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add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pop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goto WHILE_LOOP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label END_LOOP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push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return</a:t>
            </a:r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DBC4D420-6ADF-FE43-8A3D-50335DD0A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600" y="959148"/>
            <a:ext cx="3429149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VM code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62AD3F27-EF91-8743-8C35-C58B9286B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8866" y="1234899"/>
            <a:ext cx="229326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u="sng" dirty="0">
                <a:latin typeface="Times New Roman"/>
                <a:cs typeface="Times New Roman"/>
              </a:rPr>
              <a:t>The VM Language</a:t>
            </a:r>
            <a:endParaRPr lang="en-US" sz="1400" u="sng" dirty="0">
              <a:latin typeface="Times New Roman"/>
              <a:cs typeface="Times New Roman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048993-DD1B-3145-9E72-33B6338A070F}"/>
              </a:ext>
            </a:extLst>
          </p:cNvPr>
          <p:cNvSpPr/>
          <p:nvPr/>
        </p:nvSpPr>
        <p:spPr>
          <a:xfrm>
            <a:off x="6008866" y="4157185"/>
            <a:ext cx="2293265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1400" b="1" dirty="0">
                <a:latin typeface="Times New Roman"/>
                <a:cs typeface="Times New Roman"/>
              </a:rPr>
              <a:t>Branching commands</a:t>
            </a:r>
          </a:p>
          <a:p>
            <a:pPr marL="231775" indent="-220663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1775" indent="-220663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endParaRPr 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1775" indent="-220663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if-goto</a:t>
            </a:r>
            <a:endParaRPr 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6E822B-2D14-9340-9FDD-3580AF12F832}"/>
              </a:ext>
            </a:extLst>
          </p:cNvPr>
          <p:cNvSpPr/>
          <p:nvPr/>
        </p:nvSpPr>
        <p:spPr>
          <a:xfrm>
            <a:off x="6008866" y="5256380"/>
            <a:ext cx="2956560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sz="1400" b="1" dirty="0">
                <a:latin typeface="Times New Roman"/>
                <a:cs typeface="Times New Roman"/>
              </a:rPr>
              <a:t>Function commands</a:t>
            </a:r>
          </a:p>
          <a:p>
            <a:pPr marL="180975" indent="-168275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38100" algn="r"/>
              </a:tabLst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</a:p>
          <a:p>
            <a:pPr marL="180975" indent="-168275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38100" algn="r"/>
              </a:tabLst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</a:p>
          <a:p>
            <a:pPr marL="180975" indent="-168275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38100" algn="r"/>
              </a:tabLst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A568ACE-E703-624F-905C-2094C76E4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8942" y="1740378"/>
            <a:ext cx="2664799" cy="212942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1400" b="1" dirty="0"/>
              <a:t>Arithmetic / Logical commands</a:t>
            </a:r>
          </a:p>
          <a:p>
            <a:pPr marL="231775" indent="-220663">
              <a:lnSpc>
                <a:spcPct val="100000"/>
              </a:lnSpc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add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latin typeface="Consolas"/>
                <a:cs typeface="Consolas"/>
              </a:rPr>
              <a:t>sub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latin typeface="Consolas"/>
                <a:cs typeface="Consolas"/>
              </a:rPr>
              <a:t>neg</a:t>
            </a:r>
            <a:endParaRPr lang="en-US" sz="1400" dirty="0">
              <a:latin typeface="Consolas"/>
              <a:cs typeface="Consolas"/>
            </a:endParaRPr>
          </a:p>
          <a:p>
            <a:pPr marL="231775" indent="-220663">
              <a:lnSpc>
                <a:spcPct val="100000"/>
              </a:lnSpc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eq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200" dirty="0">
                <a:latin typeface="Consolas"/>
                <a:cs typeface="Consolas"/>
              </a:rPr>
              <a:t>gt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latin typeface="Consolas"/>
                <a:cs typeface="Consolas"/>
              </a:rPr>
              <a:t>lt</a:t>
            </a:r>
            <a:endParaRPr lang="en-US" sz="1400" dirty="0">
              <a:latin typeface="Consolas"/>
              <a:cs typeface="Consolas"/>
            </a:endParaRPr>
          </a:p>
          <a:p>
            <a:pPr marL="231775" indent="-220663">
              <a:lnSpc>
                <a:spcPct val="100000"/>
              </a:lnSpc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and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latin typeface="Consolas"/>
                <a:cs typeface="Consolas"/>
              </a:rPr>
              <a:t>or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200" dirty="0">
                <a:latin typeface="Consolas"/>
                <a:cs typeface="Consolas"/>
              </a:rPr>
              <a:t>not</a:t>
            </a:r>
            <a:endParaRPr lang="en-US" sz="1400" dirty="0">
              <a:latin typeface="Consolas"/>
              <a:cs typeface="Consolas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400" b="1" dirty="0"/>
              <a:t>Push / pop commands</a:t>
            </a:r>
          </a:p>
          <a:p>
            <a:pPr marL="231775" indent="-187325">
              <a:lnSpc>
                <a:spcPct val="100000"/>
              </a:lnSpc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pop</a:t>
            </a:r>
            <a:endParaRPr lang="en-US" sz="1400" i="1" dirty="0"/>
          </a:p>
          <a:p>
            <a:pPr marL="231775" indent="-187325">
              <a:lnSpc>
                <a:spcPct val="100000"/>
              </a:lnSpc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push</a:t>
            </a:r>
            <a:endParaRPr lang="en-US" sz="1400" i="1" dirty="0"/>
          </a:p>
          <a:p>
            <a:pPr marL="0" indent="0">
              <a:buNone/>
            </a:pP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742743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362767" y="1204942"/>
            <a:ext cx="3560638" cy="125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>
              <a:spcBef>
                <a:spcPts val="3000"/>
              </a:spcBef>
              <a:buSzPct val="100000"/>
              <a:defRPr/>
            </a:pPr>
            <a:r>
              <a:rPr lang="en-US" u="sng" dirty="0">
                <a:latin typeface="Times New Roman"/>
                <a:cs typeface="Times New Roman"/>
              </a:rPr>
              <a:t>Abstraction</a:t>
            </a:r>
          </a:p>
          <a:p>
            <a:pPr marL="444500" lvl="1" indent="-177800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VM branching commands</a:t>
            </a:r>
          </a:p>
          <a:p>
            <a:pPr marL="444500" lvl="1" indent="-177800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VM function commands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plan</a:t>
            </a:r>
            <a:endParaRPr lang="en-US" sz="1800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362767" y="4011067"/>
            <a:ext cx="4539188" cy="1641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>
              <a:spcBef>
                <a:spcPts val="3000"/>
              </a:spcBef>
              <a:buSzPct val="100000"/>
              <a:defRPr/>
            </a:pPr>
            <a:r>
              <a:rPr lang="en-US" u="sng" dirty="0">
                <a:latin typeface="Times New Roman"/>
                <a:cs typeface="Times New Roman"/>
              </a:rPr>
              <a:t>Implementation</a:t>
            </a:r>
            <a:r>
              <a:rPr lang="en-US" sz="1600" dirty="0">
                <a:latin typeface="Times New Roman"/>
                <a:cs typeface="Times New Roman"/>
              </a:rPr>
              <a:t> (nuts and bolts)</a:t>
            </a:r>
            <a:endParaRPr lang="en-US" dirty="0">
              <a:latin typeface="Times New Roman"/>
              <a:cs typeface="Times New Roman"/>
            </a:endParaRPr>
          </a:p>
          <a:p>
            <a:pPr marL="492125" indent="-225425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Run-time system</a:t>
            </a:r>
          </a:p>
          <a:p>
            <a:pPr marL="492125" indent="-225425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Standard mapping</a:t>
            </a:r>
          </a:p>
          <a:p>
            <a:pPr marL="492125" indent="-225425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VM translator</a:t>
            </a:r>
          </a:p>
          <a:p>
            <a:pPr marL="492125" indent="-225425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Project 8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26F6A0A-BB26-034E-ADB0-39304DA60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767" y="2540116"/>
            <a:ext cx="3560638" cy="125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>
              <a:spcBef>
                <a:spcPts val="3000"/>
              </a:spcBef>
              <a:buSzPct val="100000"/>
              <a:defRPr/>
            </a:pPr>
            <a:r>
              <a:rPr lang="en-US" u="sng" dirty="0">
                <a:latin typeface="Times New Roman"/>
                <a:cs typeface="Times New Roman"/>
              </a:rPr>
              <a:t>Implementation</a:t>
            </a:r>
            <a:r>
              <a:rPr lang="en-US" sz="1600" dirty="0">
                <a:latin typeface="Times New Roman"/>
                <a:cs typeface="Times New Roman"/>
              </a:rPr>
              <a:t> (conceptual)</a:t>
            </a:r>
            <a:endParaRPr lang="en-US" dirty="0">
              <a:latin typeface="Times New Roman"/>
              <a:cs typeface="Times New Roman"/>
            </a:endParaRPr>
          </a:p>
          <a:p>
            <a:pPr marL="444500" lvl="1" indent="-177800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VM branching commands</a:t>
            </a:r>
          </a:p>
          <a:p>
            <a:pPr marL="444500" lvl="1" indent="-177800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VM function commands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883326" y="4086386"/>
            <a:ext cx="4572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C86DFC-8876-2741-A710-DB3BF879AC47}"/>
              </a:ext>
            </a:extLst>
          </p:cNvPr>
          <p:cNvGrpSpPr/>
          <p:nvPr/>
        </p:nvGrpSpPr>
        <p:grpSpPr>
          <a:xfrm>
            <a:off x="4968741" y="1163378"/>
            <a:ext cx="3668743" cy="4959176"/>
            <a:chOff x="4968741" y="1163378"/>
            <a:chExt cx="3668743" cy="495917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953997-EAE6-F24A-8AEB-E1B5EAE66A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850" t="6283" r="24533" b="7896"/>
            <a:stretch/>
          </p:blipFill>
          <p:spPr>
            <a:xfrm>
              <a:off x="4968741" y="1163378"/>
              <a:ext cx="3668743" cy="4959176"/>
            </a:xfrm>
            <a:prstGeom prst="rect">
              <a:avLst/>
            </a:prstGeom>
          </p:spPr>
        </p:pic>
        <p:sp>
          <p:nvSpPr>
            <p:cNvPr id="14" name="Rounded Rectangular Callout 13">
              <a:extLst>
                <a:ext uri="{FF2B5EF4-FFF2-40B4-BE49-F238E27FC236}">
                  <a16:creationId xmlns:a16="http://schemas.microsoft.com/office/drawing/2014/main" id="{D2955B89-FDD8-5841-BCCD-D942A4485C2E}"/>
                </a:ext>
              </a:extLst>
            </p:cNvPr>
            <p:cNvSpPr/>
            <p:nvPr/>
          </p:nvSpPr>
          <p:spPr>
            <a:xfrm>
              <a:off x="5290277" y="1280938"/>
              <a:ext cx="1581495" cy="405283"/>
            </a:xfrm>
            <a:prstGeom prst="wedgeRoundRectCallout">
              <a:avLst>
                <a:gd name="adj1" fmla="val -47256"/>
                <a:gd name="adj2" fmla="val 25699"/>
                <a:gd name="adj3" fmla="val 16667"/>
              </a:avLst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abstraction</a:t>
              </a:r>
            </a:p>
          </p:txBody>
        </p:sp>
        <p:sp>
          <p:nvSpPr>
            <p:cNvPr id="15" name="Rounded Rectangular Callout 14">
              <a:extLst>
                <a:ext uri="{FF2B5EF4-FFF2-40B4-BE49-F238E27FC236}">
                  <a16:creationId xmlns:a16="http://schemas.microsoft.com/office/drawing/2014/main" id="{33EF9CE6-5D0F-AE42-83AA-9C73EAA0A916}"/>
                </a:ext>
              </a:extLst>
            </p:cNvPr>
            <p:cNvSpPr/>
            <p:nvPr/>
          </p:nvSpPr>
          <p:spPr>
            <a:xfrm>
              <a:off x="5206946" y="2739976"/>
              <a:ext cx="1923818" cy="405283"/>
            </a:xfrm>
            <a:prstGeom prst="wedgeRoundRectCallout">
              <a:avLst>
                <a:gd name="adj1" fmla="val -47256"/>
                <a:gd name="adj2" fmla="val 25699"/>
                <a:gd name="adj3" fmla="val 16667"/>
              </a:avLst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implementation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1EB70B3-006C-E944-87BB-08CE5BEFEC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7" r="20213"/>
          <a:stretch/>
        </p:blipFill>
        <p:spPr>
          <a:xfrm>
            <a:off x="1079268" y="1243160"/>
            <a:ext cx="329074" cy="3278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48DA23-538E-E943-8DD5-25222A43FF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7" r="20213"/>
          <a:stretch/>
        </p:blipFill>
        <p:spPr>
          <a:xfrm>
            <a:off x="1058158" y="2576071"/>
            <a:ext cx="329074" cy="32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5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3">
            <a:extLst>
              <a:ext uri="{FF2B5EF4-FFF2-40B4-BE49-F238E27FC236}">
                <a16:creationId xmlns:a16="http://schemas.microsoft.com/office/drawing/2014/main" id="{BA9BF9C5-6ECC-6648-9D57-A7177F18E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146413"/>
            <a:ext cx="1971879" cy="428423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97200" rIns="0" bIns="3600" anchor="t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00"/>
              </a:spcBef>
            </a:pPr>
            <a:r>
              <a:rPr lang="en-US" dirty="0"/>
              <a:t>function Foo.main 4</a:t>
            </a:r>
          </a:p>
          <a:p>
            <a:pPr>
              <a:spcBef>
                <a:spcPts val="200"/>
              </a:spcBef>
            </a:pPr>
            <a:r>
              <a:rPr lang="en-US" dirty="0"/>
              <a:t>   ...</a:t>
            </a:r>
          </a:p>
          <a:p>
            <a:pPr marL="0" indent="0">
              <a:spcBef>
                <a:spcPts val="200"/>
              </a:spcBef>
            </a:pPr>
            <a:r>
              <a:rPr lang="en-US" sz="1100" dirty="0">
                <a:latin typeface="Times New Roman"/>
                <a:cs typeface="Times New Roman"/>
              </a:rPr>
              <a:t>       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Computes 8 * 5 + 7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8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5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call Foo.mult 2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7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add</a:t>
            </a:r>
          </a:p>
          <a:p>
            <a:pPr>
              <a:spcBef>
                <a:spcPts val="200"/>
              </a:spcBef>
            </a:pPr>
            <a:r>
              <a:rPr lang="en-US" dirty="0"/>
              <a:t>   ...</a:t>
            </a:r>
            <a:endParaRPr lang="he-IL" dirty="0"/>
          </a:p>
          <a:p>
            <a:pPr>
              <a:spcBef>
                <a:spcPts val="600"/>
              </a:spcBef>
            </a:pPr>
            <a:r>
              <a:rPr lang="he-IL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he-IL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dirty="0"/>
              <a:t>function Foo.mult 2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0  </a:t>
            </a:r>
          </a:p>
          <a:p>
            <a:pPr>
              <a:spcBef>
                <a:spcPts val="200"/>
              </a:spcBef>
            </a:pPr>
            <a:r>
              <a:rPr lang="en-US" dirty="0"/>
              <a:t>   pop local 0</a:t>
            </a:r>
          </a:p>
          <a:p>
            <a:pPr>
              <a:spcBef>
                <a:spcPts val="200"/>
              </a:spcBef>
            </a:pPr>
            <a:r>
              <a:rPr lang="en-US" dirty="0"/>
              <a:t>   push constant 1 </a:t>
            </a:r>
          </a:p>
          <a:p>
            <a:pPr>
              <a:spcBef>
                <a:spcPts val="200"/>
              </a:spcBef>
            </a:pPr>
            <a:r>
              <a:rPr lang="en-US" dirty="0"/>
              <a:t>   pop local 1</a:t>
            </a:r>
          </a:p>
          <a:p>
            <a:pPr>
              <a:spcBef>
                <a:spcPts val="200"/>
              </a:spcBef>
            </a:pPr>
            <a:r>
              <a:rPr lang="en-US" dirty="0"/>
              <a:t>   ...        </a:t>
            </a:r>
          </a:p>
          <a:p>
            <a:pPr>
              <a:spcBef>
                <a:spcPts val="200"/>
              </a:spcBef>
            </a:pP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// Returns the result</a:t>
            </a:r>
          </a:p>
          <a:p>
            <a:pPr>
              <a:spcBef>
                <a:spcPts val="200"/>
              </a:spcBef>
            </a:pPr>
            <a:r>
              <a:rPr lang="en-US" dirty="0"/>
              <a:t>   push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local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0</a:t>
            </a:r>
          </a:p>
          <a:p>
            <a:pPr>
              <a:spcBef>
                <a:spcPts val="200"/>
              </a:spcBef>
            </a:pPr>
            <a:r>
              <a:rPr lang="en-US" dirty="0"/>
              <a:t>   return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translator in action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737841" y="873892"/>
            <a:ext cx="121228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VM code</a:t>
            </a:r>
            <a:endParaRPr lang="en-US" sz="1100" dirty="0">
              <a:latin typeface="Times New Roman"/>
              <a:cs typeface="Times New Roman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855F31-0BDE-C14B-BF4C-06EA8F130AE8}"/>
              </a:ext>
            </a:extLst>
          </p:cNvPr>
          <p:cNvGrpSpPr/>
          <p:nvPr/>
        </p:nvGrpSpPr>
        <p:grpSpPr>
          <a:xfrm>
            <a:off x="1891778" y="873892"/>
            <a:ext cx="6745706" cy="4556753"/>
            <a:chOff x="1891778" y="873892"/>
            <a:chExt cx="6745706" cy="4556753"/>
          </a:xfrm>
        </p:grpSpPr>
        <p:sp>
          <p:nvSpPr>
            <p:cNvPr id="14" name="Text Box 3">
              <a:extLst>
                <a:ext uri="{FF2B5EF4-FFF2-40B4-BE49-F238E27FC236}">
                  <a16:creationId xmlns:a16="http://schemas.microsoft.com/office/drawing/2014/main" id="{073158EB-1037-D142-A5AC-310999D370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8686" y="1146413"/>
              <a:ext cx="5288798" cy="42842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108000" rIns="0" bIns="190800" anchor="t" anchorCtr="0"/>
            <a:lstStyle>
              <a:defPPr>
                <a:defRPr lang="en-US"/>
              </a:defPPr>
              <a:lvl1pPr marL="342900" indent="-342900">
                <a:defRPr sz="1200">
                  <a:latin typeface="Consolas"/>
                  <a:ea typeface="ＭＳ Ｐゴシック" charset="0"/>
                  <a:cs typeface="Consolas"/>
                </a:defRPr>
              </a:lvl1pPr>
              <a:lvl2pPr marL="742950" indent="-285750">
                <a:defRPr sz="2400"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200"/>
                </a:spcBef>
              </a:pP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F5A4CBA3-02A1-7F45-8315-9BA40180E440}"/>
                </a:ext>
              </a:extLst>
            </p:cNvPr>
            <p:cNvSpPr/>
            <p:nvPr/>
          </p:nvSpPr>
          <p:spPr>
            <a:xfrm>
              <a:off x="1891778" y="2673129"/>
              <a:ext cx="1398563" cy="577279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tIns="0"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VM translator</a:t>
              </a:r>
            </a:p>
          </p:txBody>
        </p:sp>
        <p:sp>
          <p:nvSpPr>
            <p:cNvPr id="7" name="Rectangle 10">
              <a:extLst>
                <a:ext uri="{FF2B5EF4-FFF2-40B4-BE49-F238E27FC236}">
                  <a16:creationId xmlns:a16="http://schemas.microsoft.com/office/drawing/2014/main" id="{DFB05166-BE61-1C49-BA71-A1ECC3261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1996" y="873892"/>
              <a:ext cx="1774901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latin typeface="Times New Roman"/>
                  <a:cs typeface="Times New Roman"/>
                </a:rPr>
                <a:t>Assembly code</a:t>
              </a:r>
              <a:endParaRPr lang="en-US" sz="1100" dirty="0">
                <a:latin typeface="Times New Roman"/>
                <a:cs typeface="Times New Roman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B423C63-5CE4-0E49-AB72-E76722311337}"/>
              </a:ext>
            </a:extLst>
          </p:cNvPr>
          <p:cNvSpPr/>
          <p:nvPr/>
        </p:nvSpPr>
        <p:spPr>
          <a:xfrm>
            <a:off x="838200" y="1237784"/>
            <a:ext cx="1971879" cy="206851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48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3">
            <a:extLst>
              <a:ext uri="{FF2B5EF4-FFF2-40B4-BE49-F238E27FC236}">
                <a16:creationId xmlns:a16="http://schemas.microsoft.com/office/drawing/2014/main" id="{BA9BF9C5-6ECC-6648-9D57-A7177F18E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146413"/>
            <a:ext cx="1971879" cy="428423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97200" rIns="0" bIns="3600" anchor="t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00"/>
              </a:spcBef>
            </a:pPr>
            <a:r>
              <a:rPr lang="en-US" dirty="0"/>
              <a:t>function Foo.main 4</a:t>
            </a:r>
          </a:p>
          <a:p>
            <a:pPr>
              <a:spcBef>
                <a:spcPts val="200"/>
              </a:spcBef>
            </a:pPr>
            <a:r>
              <a:rPr lang="en-US" dirty="0"/>
              <a:t>   ...</a:t>
            </a:r>
          </a:p>
          <a:p>
            <a:pPr marL="0" indent="0">
              <a:spcBef>
                <a:spcPts val="200"/>
              </a:spcBef>
            </a:pPr>
            <a:r>
              <a:rPr lang="en-US" sz="1100" dirty="0">
                <a:latin typeface="Times New Roman"/>
                <a:cs typeface="Times New Roman"/>
              </a:rPr>
              <a:t>       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Computes 8 * 5 + 7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8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5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call Foo.mult 2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7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add</a:t>
            </a:r>
          </a:p>
          <a:p>
            <a:pPr>
              <a:spcBef>
                <a:spcPts val="200"/>
              </a:spcBef>
            </a:pPr>
            <a:r>
              <a:rPr lang="en-US" dirty="0"/>
              <a:t>   ...</a:t>
            </a:r>
            <a:endParaRPr lang="he-IL" dirty="0"/>
          </a:p>
          <a:p>
            <a:pPr>
              <a:spcBef>
                <a:spcPts val="600"/>
              </a:spcBef>
            </a:pPr>
            <a:r>
              <a:rPr lang="he-IL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he-IL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dirty="0"/>
              <a:t>function Foo.mult 2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0  </a:t>
            </a:r>
          </a:p>
          <a:p>
            <a:pPr>
              <a:spcBef>
                <a:spcPts val="200"/>
              </a:spcBef>
            </a:pPr>
            <a:r>
              <a:rPr lang="en-US" dirty="0"/>
              <a:t>   pop local 0</a:t>
            </a:r>
          </a:p>
          <a:p>
            <a:pPr>
              <a:spcBef>
                <a:spcPts val="200"/>
              </a:spcBef>
            </a:pPr>
            <a:r>
              <a:rPr lang="en-US" dirty="0"/>
              <a:t>   push constant 1 </a:t>
            </a:r>
          </a:p>
          <a:p>
            <a:pPr>
              <a:spcBef>
                <a:spcPts val="200"/>
              </a:spcBef>
            </a:pPr>
            <a:r>
              <a:rPr lang="en-US" dirty="0"/>
              <a:t>   pop local 1</a:t>
            </a:r>
          </a:p>
          <a:p>
            <a:pPr>
              <a:spcBef>
                <a:spcPts val="200"/>
              </a:spcBef>
            </a:pPr>
            <a:r>
              <a:rPr lang="en-US" dirty="0"/>
              <a:t>   ...        </a:t>
            </a:r>
          </a:p>
          <a:p>
            <a:pPr>
              <a:spcBef>
                <a:spcPts val="200"/>
              </a:spcBef>
            </a:pP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// Returns the result</a:t>
            </a:r>
          </a:p>
          <a:p>
            <a:pPr>
              <a:spcBef>
                <a:spcPts val="200"/>
              </a:spcBef>
            </a:pPr>
            <a:r>
              <a:rPr lang="en-US" dirty="0"/>
              <a:t>   push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local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0</a:t>
            </a:r>
          </a:p>
          <a:p>
            <a:pPr>
              <a:spcBef>
                <a:spcPts val="200"/>
              </a:spcBef>
            </a:pPr>
            <a:r>
              <a:rPr lang="en-US" dirty="0"/>
              <a:t>   return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translator in action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737841" y="873892"/>
            <a:ext cx="121228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VM code</a:t>
            </a:r>
            <a:endParaRPr lang="en-US" sz="1100" dirty="0">
              <a:latin typeface="Times New Roman"/>
              <a:cs typeface="Times New Roman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F5A4CBA3-02A1-7F45-8315-9BA40180E440}"/>
              </a:ext>
            </a:extLst>
          </p:cNvPr>
          <p:cNvSpPr/>
          <p:nvPr/>
        </p:nvSpPr>
        <p:spPr>
          <a:xfrm>
            <a:off x="1891778" y="2673129"/>
            <a:ext cx="1398563" cy="577279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VM translator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DFB05166-BE61-1C49-BA71-A1ECC3261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1996" y="873892"/>
            <a:ext cx="177490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Assembly code</a:t>
            </a:r>
            <a:endParaRPr lang="en-US" sz="1100" dirty="0">
              <a:latin typeface="Times New Roman"/>
              <a:cs typeface="Times New Roman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E2EEC1-4014-7E44-B289-981758060AEC}"/>
              </a:ext>
            </a:extLst>
          </p:cNvPr>
          <p:cNvSpPr/>
          <p:nvPr/>
        </p:nvSpPr>
        <p:spPr>
          <a:xfrm>
            <a:off x="838200" y="1237784"/>
            <a:ext cx="1971879" cy="206851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D68D0E3B-C075-8A6C-16B9-54E3EDF03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686" y="1146413"/>
            <a:ext cx="5288798" cy="428423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0" bIns="190800" anchor="t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00"/>
              </a:spcBef>
            </a:pPr>
            <a:r>
              <a:rPr lang="en-US" dirty="0"/>
              <a:t>(Foo.main)</a:t>
            </a:r>
            <a:r>
              <a:rPr lang="en-US" dirty="0">
                <a:latin typeface="Times New Roman"/>
                <a:cs typeface="Times New Roman"/>
              </a:rPr>
              <a:t>   // function’s entry point label, injected by the translator.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initializes the function’s local variables.</a:t>
            </a:r>
          </a:p>
          <a:p>
            <a:pPr>
              <a:spcAft>
                <a:spcPts val="400"/>
              </a:spcAft>
            </a:pPr>
            <a:r>
              <a:rPr lang="en-US" dirty="0"/>
              <a:t>   ...</a:t>
            </a:r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24108098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3">
            <a:extLst>
              <a:ext uri="{FF2B5EF4-FFF2-40B4-BE49-F238E27FC236}">
                <a16:creationId xmlns:a16="http://schemas.microsoft.com/office/drawing/2014/main" id="{BA9BF9C5-6ECC-6648-9D57-A7177F18E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146413"/>
            <a:ext cx="1971879" cy="428423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97200" rIns="0" bIns="3600" anchor="t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00"/>
              </a:spcBef>
            </a:pPr>
            <a:r>
              <a:rPr lang="en-US" dirty="0"/>
              <a:t>function Foo.main 4</a:t>
            </a:r>
          </a:p>
          <a:p>
            <a:pPr>
              <a:spcBef>
                <a:spcPts val="200"/>
              </a:spcBef>
            </a:pPr>
            <a:r>
              <a:rPr lang="en-US" dirty="0"/>
              <a:t>   ...</a:t>
            </a:r>
          </a:p>
          <a:p>
            <a:pPr marL="0" indent="0">
              <a:spcBef>
                <a:spcPts val="200"/>
              </a:spcBef>
            </a:pPr>
            <a:r>
              <a:rPr lang="en-US" sz="1100" dirty="0">
                <a:latin typeface="Times New Roman"/>
                <a:cs typeface="Times New Roman"/>
              </a:rPr>
              <a:t>       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Computes 8 * 5 + 7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8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5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call Foo.mult 2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7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add</a:t>
            </a:r>
          </a:p>
          <a:p>
            <a:pPr>
              <a:spcBef>
                <a:spcPts val="200"/>
              </a:spcBef>
            </a:pPr>
            <a:r>
              <a:rPr lang="en-US" dirty="0"/>
              <a:t>   ...</a:t>
            </a:r>
            <a:endParaRPr lang="he-IL" dirty="0"/>
          </a:p>
          <a:p>
            <a:pPr>
              <a:spcBef>
                <a:spcPts val="600"/>
              </a:spcBef>
            </a:pPr>
            <a:r>
              <a:rPr lang="he-IL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he-IL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dirty="0"/>
              <a:t>function Foo.mult 2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0  </a:t>
            </a:r>
          </a:p>
          <a:p>
            <a:pPr>
              <a:spcBef>
                <a:spcPts val="200"/>
              </a:spcBef>
            </a:pPr>
            <a:r>
              <a:rPr lang="en-US" dirty="0"/>
              <a:t>   pop local 0</a:t>
            </a:r>
          </a:p>
          <a:p>
            <a:pPr>
              <a:spcBef>
                <a:spcPts val="200"/>
              </a:spcBef>
            </a:pPr>
            <a:r>
              <a:rPr lang="en-US" dirty="0"/>
              <a:t>   push constant 1 </a:t>
            </a:r>
          </a:p>
          <a:p>
            <a:pPr>
              <a:spcBef>
                <a:spcPts val="200"/>
              </a:spcBef>
            </a:pPr>
            <a:r>
              <a:rPr lang="en-US" dirty="0"/>
              <a:t>   pop local 1</a:t>
            </a:r>
          </a:p>
          <a:p>
            <a:pPr>
              <a:spcBef>
                <a:spcPts val="200"/>
              </a:spcBef>
            </a:pPr>
            <a:r>
              <a:rPr lang="en-US" dirty="0"/>
              <a:t>   ...        </a:t>
            </a:r>
          </a:p>
          <a:p>
            <a:pPr>
              <a:spcBef>
                <a:spcPts val="200"/>
              </a:spcBef>
            </a:pP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// Returns the result</a:t>
            </a:r>
          </a:p>
          <a:p>
            <a:pPr>
              <a:spcBef>
                <a:spcPts val="200"/>
              </a:spcBef>
            </a:pPr>
            <a:r>
              <a:rPr lang="en-US" dirty="0"/>
              <a:t>   push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local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0</a:t>
            </a:r>
          </a:p>
          <a:p>
            <a:pPr>
              <a:spcBef>
                <a:spcPts val="200"/>
              </a:spcBef>
            </a:pPr>
            <a:r>
              <a:rPr lang="en-US" dirty="0"/>
              <a:t>   return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translator in action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737841" y="873892"/>
            <a:ext cx="121228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VM code</a:t>
            </a:r>
            <a:endParaRPr lang="en-US" sz="1100" dirty="0">
              <a:latin typeface="Times New Roman"/>
              <a:cs typeface="Times New Roman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F5A4CBA3-02A1-7F45-8315-9BA40180E440}"/>
              </a:ext>
            </a:extLst>
          </p:cNvPr>
          <p:cNvSpPr/>
          <p:nvPr/>
        </p:nvSpPr>
        <p:spPr>
          <a:xfrm>
            <a:off x="1891778" y="2673129"/>
            <a:ext cx="1398563" cy="577279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VM translator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DFB05166-BE61-1C49-BA71-A1ECC3261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1996" y="873892"/>
            <a:ext cx="177490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Assembly code</a:t>
            </a:r>
            <a:endParaRPr lang="en-US" sz="1100" dirty="0">
              <a:latin typeface="Times New Roman"/>
              <a:cs typeface="Times New Roman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E2EEC1-4014-7E44-B289-981758060AEC}"/>
              </a:ext>
            </a:extLst>
          </p:cNvPr>
          <p:cNvSpPr/>
          <p:nvPr/>
        </p:nvSpPr>
        <p:spPr>
          <a:xfrm>
            <a:off x="838200" y="1862250"/>
            <a:ext cx="1971879" cy="206851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88AFB64A-76CF-9E96-8697-4B651C54CD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686" y="1146413"/>
            <a:ext cx="5288798" cy="428423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0" bIns="190800" anchor="t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00"/>
              </a:spcBef>
            </a:pPr>
            <a:r>
              <a:rPr lang="en-US" dirty="0"/>
              <a:t>(Foo.main)</a:t>
            </a:r>
            <a:r>
              <a:rPr lang="en-US" dirty="0">
                <a:latin typeface="Times New Roman"/>
                <a:cs typeface="Times New Roman"/>
              </a:rPr>
              <a:t>   // function’s entry point label, injected by the translator.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initializes the function’s local variables.</a:t>
            </a:r>
          </a:p>
          <a:p>
            <a:pPr>
              <a:spcAft>
                <a:spcPts val="400"/>
              </a:spcAft>
            </a:pPr>
            <a:r>
              <a:rPr lang="en-US" dirty="0"/>
              <a:t>   ...</a:t>
            </a:r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6308244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3">
            <a:extLst>
              <a:ext uri="{FF2B5EF4-FFF2-40B4-BE49-F238E27FC236}">
                <a16:creationId xmlns:a16="http://schemas.microsoft.com/office/drawing/2014/main" id="{BA9BF9C5-6ECC-6648-9D57-A7177F18E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146413"/>
            <a:ext cx="1971879" cy="428423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97200" rIns="0" bIns="3600" anchor="t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00"/>
              </a:spcBef>
            </a:pPr>
            <a:r>
              <a:rPr lang="en-US" dirty="0"/>
              <a:t>function Foo.main 4</a:t>
            </a:r>
          </a:p>
          <a:p>
            <a:pPr>
              <a:spcBef>
                <a:spcPts val="200"/>
              </a:spcBef>
            </a:pPr>
            <a:r>
              <a:rPr lang="en-US" dirty="0"/>
              <a:t>   ...</a:t>
            </a:r>
          </a:p>
          <a:p>
            <a:pPr marL="0" indent="0">
              <a:spcBef>
                <a:spcPts val="200"/>
              </a:spcBef>
            </a:pPr>
            <a:r>
              <a:rPr lang="en-US" sz="1100" dirty="0">
                <a:latin typeface="Times New Roman"/>
                <a:cs typeface="Times New Roman"/>
              </a:rPr>
              <a:t>       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Computes 8 * 5 + 7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8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5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call Foo.mult 2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7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add</a:t>
            </a:r>
          </a:p>
          <a:p>
            <a:pPr>
              <a:spcBef>
                <a:spcPts val="200"/>
              </a:spcBef>
            </a:pPr>
            <a:r>
              <a:rPr lang="en-US" dirty="0"/>
              <a:t>   ...</a:t>
            </a:r>
            <a:endParaRPr lang="he-IL" dirty="0"/>
          </a:p>
          <a:p>
            <a:pPr>
              <a:spcBef>
                <a:spcPts val="600"/>
              </a:spcBef>
            </a:pPr>
            <a:r>
              <a:rPr lang="he-IL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he-IL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dirty="0"/>
              <a:t>function Foo.mult 2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0  </a:t>
            </a:r>
          </a:p>
          <a:p>
            <a:pPr>
              <a:spcBef>
                <a:spcPts val="200"/>
              </a:spcBef>
            </a:pPr>
            <a:r>
              <a:rPr lang="en-US" dirty="0"/>
              <a:t>   pop local 0</a:t>
            </a:r>
          </a:p>
          <a:p>
            <a:pPr>
              <a:spcBef>
                <a:spcPts val="200"/>
              </a:spcBef>
            </a:pPr>
            <a:r>
              <a:rPr lang="en-US" dirty="0"/>
              <a:t>   push constant 1 </a:t>
            </a:r>
          </a:p>
          <a:p>
            <a:pPr>
              <a:spcBef>
                <a:spcPts val="200"/>
              </a:spcBef>
            </a:pPr>
            <a:r>
              <a:rPr lang="en-US" dirty="0"/>
              <a:t>   pop local 1</a:t>
            </a:r>
          </a:p>
          <a:p>
            <a:pPr>
              <a:spcBef>
                <a:spcPts val="200"/>
              </a:spcBef>
            </a:pPr>
            <a:r>
              <a:rPr lang="en-US" dirty="0"/>
              <a:t>   ...        </a:t>
            </a:r>
          </a:p>
          <a:p>
            <a:pPr>
              <a:spcBef>
                <a:spcPts val="200"/>
              </a:spcBef>
            </a:pP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// Returns the result</a:t>
            </a:r>
          </a:p>
          <a:p>
            <a:pPr>
              <a:spcBef>
                <a:spcPts val="200"/>
              </a:spcBef>
            </a:pPr>
            <a:r>
              <a:rPr lang="en-US" dirty="0"/>
              <a:t>   push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local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0</a:t>
            </a:r>
          </a:p>
          <a:p>
            <a:pPr>
              <a:spcBef>
                <a:spcPts val="200"/>
              </a:spcBef>
            </a:pPr>
            <a:r>
              <a:rPr lang="en-US" dirty="0"/>
              <a:t>   return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translator in action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737841" y="873892"/>
            <a:ext cx="121228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VM code</a:t>
            </a:r>
            <a:endParaRPr lang="en-US" sz="1100" dirty="0">
              <a:latin typeface="Times New Roman"/>
              <a:cs typeface="Times New Roman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F5A4CBA3-02A1-7F45-8315-9BA40180E440}"/>
              </a:ext>
            </a:extLst>
          </p:cNvPr>
          <p:cNvSpPr/>
          <p:nvPr/>
        </p:nvSpPr>
        <p:spPr>
          <a:xfrm>
            <a:off x="1891778" y="2673129"/>
            <a:ext cx="1398563" cy="577279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VM translator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DFB05166-BE61-1C49-BA71-A1ECC3261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1996" y="873892"/>
            <a:ext cx="177490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Assembly code</a:t>
            </a:r>
            <a:endParaRPr lang="en-US" sz="1100" dirty="0">
              <a:latin typeface="Times New Roman"/>
              <a:cs typeface="Times New Roman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C2EDF0-6826-6B42-8B6E-1DDB25B26B6E}"/>
              </a:ext>
            </a:extLst>
          </p:cNvPr>
          <p:cNvSpPr/>
          <p:nvPr/>
        </p:nvSpPr>
        <p:spPr>
          <a:xfrm>
            <a:off x="838200" y="1862250"/>
            <a:ext cx="1971879" cy="206851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B0FEA4F1-12DB-B231-168D-33DBC9CDB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686" y="1146413"/>
            <a:ext cx="5288798" cy="428423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0" bIns="190800" anchor="t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00"/>
              </a:spcBef>
            </a:pPr>
            <a:r>
              <a:rPr lang="en-US" dirty="0"/>
              <a:t>(Foo.main)</a:t>
            </a:r>
            <a:r>
              <a:rPr lang="en-US" dirty="0">
                <a:latin typeface="Times New Roman"/>
                <a:cs typeface="Times New Roman"/>
              </a:rPr>
              <a:t>   // function’s entry point label, injected by the translator.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initializes the function’s local variables.</a:t>
            </a:r>
          </a:p>
          <a:p>
            <a:pPr>
              <a:spcAft>
                <a:spcPts val="400"/>
              </a:spcAft>
            </a:pPr>
            <a:r>
              <a:rPr lang="en-US" dirty="0"/>
              <a:t>   ...</a:t>
            </a:r>
          </a:p>
          <a:p>
            <a:r>
              <a:rPr lang="en-US" dirty="0">
                <a:latin typeface="Times New Roman"/>
                <a:cs typeface="Times New Roman"/>
              </a:rPr>
              <a:t>      // assembly code that handles  </a:t>
            </a:r>
            <a:r>
              <a:rPr lang="en-US" dirty="0"/>
              <a:t>push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constant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8</a:t>
            </a:r>
            <a:endParaRPr lang="en-US" dirty="0">
              <a:latin typeface="Times New Roman"/>
              <a:cs typeface="Times New Roman"/>
            </a:endParaRPr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8924729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3">
            <a:extLst>
              <a:ext uri="{FF2B5EF4-FFF2-40B4-BE49-F238E27FC236}">
                <a16:creationId xmlns:a16="http://schemas.microsoft.com/office/drawing/2014/main" id="{BA9BF9C5-6ECC-6648-9D57-A7177F18E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146413"/>
            <a:ext cx="1971879" cy="428423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97200" rIns="0" bIns="3600" anchor="t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00"/>
              </a:spcBef>
            </a:pPr>
            <a:r>
              <a:rPr lang="en-US" dirty="0"/>
              <a:t>function Foo.main 4</a:t>
            </a:r>
          </a:p>
          <a:p>
            <a:pPr>
              <a:spcBef>
                <a:spcPts val="200"/>
              </a:spcBef>
            </a:pPr>
            <a:r>
              <a:rPr lang="en-US" dirty="0"/>
              <a:t>   ...</a:t>
            </a:r>
          </a:p>
          <a:p>
            <a:pPr marL="0" indent="0">
              <a:spcBef>
                <a:spcPts val="200"/>
              </a:spcBef>
            </a:pPr>
            <a:r>
              <a:rPr lang="en-US" sz="1100" dirty="0">
                <a:latin typeface="Times New Roman"/>
                <a:cs typeface="Times New Roman"/>
              </a:rPr>
              <a:t>       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Computes 8 * 5 + 7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8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5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call Foo.mult 2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7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add</a:t>
            </a:r>
          </a:p>
          <a:p>
            <a:pPr>
              <a:spcBef>
                <a:spcPts val="200"/>
              </a:spcBef>
            </a:pPr>
            <a:r>
              <a:rPr lang="en-US" dirty="0"/>
              <a:t>   ...</a:t>
            </a:r>
            <a:endParaRPr lang="he-IL" dirty="0"/>
          </a:p>
          <a:p>
            <a:pPr>
              <a:spcBef>
                <a:spcPts val="600"/>
              </a:spcBef>
            </a:pPr>
            <a:r>
              <a:rPr lang="he-IL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he-IL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dirty="0"/>
              <a:t>function Foo.mult 2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0  </a:t>
            </a:r>
          </a:p>
          <a:p>
            <a:pPr>
              <a:spcBef>
                <a:spcPts val="200"/>
              </a:spcBef>
            </a:pPr>
            <a:r>
              <a:rPr lang="en-US" dirty="0"/>
              <a:t>   pop local 0</a:t>
            </a:r>
          </a:p>
          <a:p>
            <a:pPr>
              <a:spcBef>
                <a:spcPts val="200"/>
              </a:spcBef>
            </a:pPr>
            <a:r>
              <a:rPr lang="en-US" dirty="0"/>
              <a:t>   push constant 1 </a:t>
            </a:r>
          </a:p>
          <a:p>
            <a:pPr>
              <a:spcBef>
                <a:spcPts val="200"/>
              </a:spcBef>
            </a:pPr>
            <a:r>
              <a:rPr lang="en-US" dirty="0"/>
              <a:t>   pop local 1</a:t>
            </a:r>
          </a:p>
          <a:p>
            <a:pPr>
              <a:spcBef>
                <a:spcPts val="200"/>
              </a:spcBef>
            </a:pPr>
            <a:r>
              <a:rPr lang="en-US" dirty="0"/>
              <a:t>   ...        </a:t>
            </a:r>
          </a:p>
          <a:p>
            <a:pPr>
              <a:spcBef>
                <a:spcPts val="200"/>
              </a:spcBef>
            </a:pP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// Returns the result</a:t>
            </a:r>
          </a:p>
          <a:p>
            <a:pPr>
              <a:spcBef>
                <a:spcPts val="200"/>
              </a:spcBef>
            </a:pPr>
            <a:r>
              <a:rPr lang="en-US" dirty="0"/>
              <a:t>   push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local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0</a:t>
            </a:r>
          </a:p>
          <a:p>
            <a:pPr>
              <a:spcBef>
                <a:spcPts val="200"/>
              </a:spcBef>
            </a:pPr>
            <a:r>
              <a:rPr lang="en-US" dirty="0"/>
              <a:t>   return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translator in action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737841" y="873892"/>
            <a:ext cx="121228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VM code</a:t>
            </a:r>
            <a:endParaRPr lang="en-US" sz="1100" dirty="0">
              <a:latin typeface="Times New Roman"/>
              <a:cs typeface="Times New Roman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F5A4CBA3-02A1-7F45-8315-9BA40180E440}"/>
              </a:ext>
            </a:extLst>
          </p:cNvPr>
          <p:cNvSpPr/>
          <p:nvPr/>
        </p:nvSpPr>
        <p:spPr>
          <a:xfrm>
            <a:off x="1891778" y="2673129"/>
            <a:ext cx="1398563" cy="577279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VM translator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DFB05166-BE61-1C49-BA71-A1ECC3261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1996" y="873892"/>
            <a:ext cx="177490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Assembly code</a:t>
            </a:r>
            <a:endParaRPr lang="en-US" sz="1100" dirty="0">
              <a:latin typeface="Times New Roman"/>
              <a:cs typeface="Times New Roman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C2EDF0-6826-6B42-8B6E-1DDB25B26B6E}"/>
              </a:ext>
            </a:extLst>
          </p:cNvPr>
          <p:cNvSpPr/>
          <p:nvPr/>
        </p:nvSpPr>
        <p:spPr>
          <a:xfrm>
            <a:off x="838200" y="2074123"/>
            <a:ext cx="1971879" cy="206851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D049E016-44BA-E3B5-575D-93C3695567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686" y="1146413"/>
            <a:ext cx="5288798" cy="428423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0" bIns="190800" anchor="t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00"/>
              </a:spcBef>
            </a:pPr>
            <a:r>
              <a:rPr lang="en-US" dirty="0"/>
              <a:t>(Foo.main)</a:t>
            </a:r>
            <a:r>
              <a:rPr lang="en-US" dirty="0">
                <a:latin typeface="Times New Roman"/>
                <a:cs typeface="Times New Roman"/>
              </a:rPr>
              <a:t>   // function’s entry point label, injected by the translator.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initializes the function’s local variables.</a:t>
            </a:r>
          </a:p>
          <a:p>
            <a:pPr>
              <a:spcAft>
                <a:spcPts val="400"/>
              </a:spcAft>
            </a:pPr>
            <a:r>
              <a:rPr lang="en-US" dirty="0"/>
              <a:t>   ...</a:t>
            </a:r>
          </a:p>
          <a:p>
            <a:r>
              <a:rPr lang="en-US" dirty="0">
                <a:latin typeface="Times New Roman"/>
                <a:cs typeface="Times New Roman"/>
              </a:rPr>
              <a:t>      // assembly code that handles  </a:t>
            </a:r>
            <a:r>
              <a:rPr lang="en-US" dirty="0"/>
              <a:t>push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constant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8</a:t>
            </a:r>
            <a:endParaRPr lang="en-US" dirty="0">
              <a:latin typeface="Times New Roman"/>
              <a:cs typeface="Times New Roman"/>
            </a:endParaRPr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5812055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3">
            <a:extLst>
              <a:ext uri="{FF2B5EF4-FFF2-40B4-BE49-F238E27FC236}">
                <a16:creationId xmlns:a16="http://schemas.microsoft.com/office/drawing/2014/main" id="{BA9BF9C5-6ECC-6648-9D57-A7177F18E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146413"/>
            <a:ext cx="1971879" cy="428423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97200" rIns="0" bIns="3600" anchor="t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00"/>
              </a:spcBef>
            </a:pPr>
            <a:r>
              <a:rPr lang="en-US" dirty="0"/>
              <a:t>function Foo.main 4</a:t>
            </a:r>
          </a:p>
          <a:p>
            <a:pPr>
              <a:spcBef>
                <a:spcPts val="200"/>
              </a:spcBef>
            </a:pPr>
            <a:r>
              <a:rPr lang="en-US" dirty="0"/>
              <a:t>   ...</a:t>
            </a:r>
          </a:p>
          <a:p>
            <a:pPr marL="0" indent="0">
              <a:spcBef>
                <a:spcPts val="200"/>
              </a:spcBef>
            </a:pPr>
            <a:r>
              <a:rPr lang="en-US" sz="1100" dirty="0">
                <a:latin typeface="Times New Roman"/>
                <a:cs typeface="Times New Roman"/>
              </a:rPr>
              <a:t>       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Computes 8 * 5 + 7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8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5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call Foo.mult 2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7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add</a:t>
            </a:r>
          </a:p>
          <a:p>
            <a:pPr>
              <a:spcBef>
                <a:spcPts val="200"/>
              </a:spcBef>
            </a:pPr>
            <a:r>
              <a:rPr lang="en-US" dirty="0"/>
              <a:t>   ...</a:t>
            </a:r>
            <a:endParaRPr lang="he-IL" dirty="0"/>
          </a:p>
          <a:p>
            <a:pPr>
              <a:spcBef>
                <a:spcPts val="600"/>
              </a:spcBef>
            </a:pPr>
            <a:r>
              <a:rPr lang="he-IL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he-IL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dirty="0"/>
              <a:t>function Foo.mult 2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0  </a:t>
            </a:r>
          </a:p>
          <a:p>
            <a:pPr>
              <a:spcBef>
                <a:spcPts val="200"/>
              </a:spcBef>
            </a:pPr>
            <a:r>
              <a:rPr lang="en-US" dirty="0"/>
              <a:t>   pop local 0</a:t>
            </a:r>
          </a:p>
          <a:p>
            <a:pPr>
              <a:spcBef>
                <a:spcPts val="200"/>
              </a:spcBef>
            </a:pPr>
            <a:r>
              <a:rPr lang="en-US" dirty="0"/>
              <a:t>   push constant 1 </a:t>
            </a:r>
          </a:p>
          <a:p>
            <a:pPr>
              <a:spcBef>
                <a:spcPts val="200"/>
              </a:spcBef>
            </a:pPr>
            <a:r>
              <a:rPr lang="en-US" dirty="0"/>
              <a:t>   pop local 1</a:t>
            </a:r>
          </a:p>
          <a:p>
            <a:pPr>
              <a:spcBef>
                <a:spcPts val="200"/>
              </a:spcBef>
            </a:pPr>
            <a:r>
              <a:rPr lang="en-US" dirty="0"/>
              <a:t>   ...        </a:t>
            </a:r>
          </a:p>
          <a:p>
            <a:pPr>
              <a:spcBef>
                <a:spcPts val="200"/>
              </a:spcBef>
            </a:pP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// Returns the result</a:t>
            </a:r>
          </a:p>
          <a:p>
            <a:pPr>
              <a:spcBef>
                <a:spcPts val="200"/>
              </a:spcBef>
            </a:pPr>
            <a:r>
              <a:rPr lang="en-US" dirty="0"/>
              <a:t>   push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local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0</a:t>
            </a:r>
          </a:p>
          <a:p>
            <a:pPr>
              <a:spcBef>
                <a:spcPts val="200"/>
              </a:spcBef>
            </a:pPr>
            <a:r>
              <a:rPr lang="en-US" dirty="0"/>
              <a:t>   return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translator in action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737841" y="873892"/>
            <a:ext cx="121228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VM code</a:t>
            </a:r>
            <a:endParaRPr lang="en-US" sz="1100" dirty="0">
              <a:latin typeface="Times New Roman"/>
              <a:cs typeface="Times New Roman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F5A4CBA3-02A1-7F45-8315-9BA40180E440}"/>
              </a:ext>
            </a:extLst>
          </p:cNvPr>
          <p:cNvSpPr/>
          <p:nvPr/>
        </p:nvSpPr>
        <p:spPr>
          <a:xfrm>
            <a:off x="1891778" y="2673129"/>
            <a:ext cx="1398563" cy="577279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VM translator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DFB05166-BE61-1C49-BA71-A1ECC3261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1996" y="873892"/>
            <a:ext cx="177490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Assembly code</a:t>
            </a:r>
            <a:endParaRPr lang="en-US" sz="1100" dirty="0">
              <a:latin typeface="Times New Roman"/>
              <a:cs typeface="Times New Roman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131936-DE63-C54D-8BAF-07891F1E2D0E}"/>
              </a:ext>
            </a:extLst>
          </p:cNvPr>
          <p:cNvSpPr/>
          <p:nvPr/>
        </p:nvSpPr>
        <p:spPr>
          <a:xfrm>
            <a:off x="838200" y="2074123"/>
            <a:ext cx="1971879" cy="206851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D78D21C5-98D8-3AF2-49FD-D38F74A708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686" y="1146413"/>
            <a:ext cx="5288798" cy="428423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0" bIns="190800" anchor="t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00"/>
              </a:spcBef>
            </a:pPr>
            <a:r>
              <a:rPr lang="en-US" dirty="0"/>
              <a:t>(Foo.main)</a:t>
            </a:r>
            <a:r>
              <a:rPr lang="en-US" dirty="0">
                <a:latin typeface="Times New Roman"/>
                <a:cs typeface="Times New Roman"/>
              </a:rPr>
              <a:t>   // function’s entry point label, injected by the translator.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initializes the function’s local variables.</a:t>
            </a:r>
          </a:p>
          <a:p>
            <a:pPr>
              <a:spcAft>
                <a:spcPts val="400"/>
              </a:spcAft>
            </a:pPr>
            <a:r>
              <a:rPr lang="en-US" dirty="0"/>
              <a:t>   ...</a:t>
            </a:r>
          </a:p>
          <a:p>
            <a:r>
              <a:rPr lang="en-US" dirty="0">
                <a:latin typeface="Times New Roman"/>
                <a:cs typeface="Times New Roman"/>
              </a:rPr>
              <a:t>      // assembly code that handles  </a:t>
            </a:r>
            <a:r>
              <a:rPr lang="en-US" dirty="0"/>
              <a:t>push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constant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8</a:t>
            </a:r>
            <a:endParaRPr lang="en-US" dirty="0">
              <a:latin typeface="Times New Roman"/>
              <a:cs typeface="Times New Roman"/>
            </a:endParaRPr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handles  </a:t>
            </a:r>
            <a:r>
              <a:rPr lang="en-US" dirty="0"/>
              <a:t>push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constant</a:t>
            </a:r>
            <a:r>
              <a:rPr lang="en-US" dirty="0">
                <a:latin typeface="Times New Roman"/>
                <a:cs typeface="Times New Roman"/>
              </a:rPr>
              <a:t> 5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4803796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3">
            <a:extLst>
              <a:ext uri="{FF2B5EF4-FFF2-40B4-BE49-F238E27FC236}">
                <a16:creationId xmlns:a16="http://schemas.microsoft.com/office/drawing/2014/main" id="{BA9BF9C5-6ECC-6648-9D57-A7177F18E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146413"/>
            <a:ext cx="1971879" cy="428423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97200" rIns="0" bIns="3600" anchor="t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00"/>
              </a:spcBef>
            </a:pPr>
            <a:r>
              <a:rPr lang="en-US" dirty="0"/>
              <a:t>function Foo.main 4</a:t>
            </a:r>
          </a:p>
          <a:p>
            <a:pPr>
              <a:spcBef>
                <a:spcPts val="200"/>
              </a:spcBef>
            </a:pPr>
            <a:r>
              <a:rPr lang="en-US" dirty="0"/>
              <a:t>   ...</a:t>
            </a:r>
          </a:p>
          <a:p>
            <a:pPr marL="0" indent="0">
              <a:spcBef>
                <a:spcPts val="200"/>
              </a:spcBef>
            </a:pPr>
            <a:r>
              <a:rPr lang="en-US" sz="1100" dirty="0">
                <a:latin typeface="Times New Roman"/>
                <a:cs typeface="Times New Roman"/>
              </a:rPr>
              <a:t>       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Computes 8 * 5 + 7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8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5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call Foo.mult 2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7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add</a:t>
            </a:r>
          </a:p>
          <a:p>
            <a:pPr>
              <a:spcBef>
                <a:spcPts val="200"/>
              </a:spcBef>
            </a:pPr>
            <a:r>
              <a:rPr lang="en-US" dirty="0"/>
              <a:t>   ...</a:t>
            </a:r>
            <a:endParaRPr lang="he-IL" dirty="0"/>
          </a:p>
          <a:p>
            <a:pPr>
              <a:spcBef>
                <a:spcPts val="600"/>
              </a:spcBef>
            </a:pPr>
            <a:r>
              <a:rPr lang="he-IL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he-IL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dirty="0"/>
              <a:t>function Foo.mult 2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0  </a:t>
            </a:r>
          </a:p>
          <a:p>
            <a:pPr>
              <a:spcBef>
                <a:spcPts val="200"/>
              </a:spcBef>
            </a:pPr>
            <a:r>
              <a:rPr lang="en-US" dirty="0"/>
              <a:t>   pop local 0</a:t>
            </a:r>
          </a:p>
          <a:p>
            <a:pPr>
              <a:spcBef>
                <a:spcPts val="200"/>
              </a:spcBef>
            </a:pPr>
            <a:r>
              <a:rPr lang="en-US" dirty="0"/>
              <a:t>   push constant 1 </a:t>
            </a:r>
          </a:p>
          <a:p>
            <a:pPr>
              <a:spcBef>
                <a:spcPts val="200"/>
              </a:spcBef>
            </a:pPr>
            <a:r>
              <a:rPr lang="en-US" dirty="0"/>
              <a:t>   pop local 1</a:t>
            </a:r>
          </a:p>
          <a:p>
            <a:pPr>
              <a:spcBef>
                <a:spcPts val="200"/>
              </a:spcBef>
            </a:pPr>
            <a:r>
              <a:rPr lang="en-US" dirty="0"/>
              <a:t>   ...        </a:t>
            </a:r>
          </a:p>
          <a:p>
            <a:pPr>
              <a:spcBef>
                <a:spcPts val="200"/>
              </a:spcBef>
            </a:pP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// Returns the result</a:t>
            </a:r>
          </a:p>
          <a:p>
            <a:pPr>
              <a:spcBef>
                <a:spcPts val="200"/>
              </a:spcBef>
            </a:pPr>
            <a:r>
              <a:rPr lang="en-US" dirty="0"/>
              <a:t>   push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local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0</a:t>
            </a:r>
          </a:p>
          <a:p>
            <a:pPr>
              <a:spcBef>
                <a:spcPts val="200"/>
              </a:spcBef>
            </a:pPr>
            <a:r>
              <a:rPr lang="en-US" dirty="0"/>
              <a:t>   return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translator in action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737841" y="873892"/>
            <a:ext cx="121228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VM code</a:t>
            </a:r>
            <a:endParaRPr lang="en-US" sz="1100" dirty="0">
              <a:latin typeface="Times New Roman"/>
              <a:cs typeface="Times New Roman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F5A4CBA3-02A1-7F45-8315-9BA40180E440}"/>
              </a:ext>
            </a:extLst>
          </p:cNvPr>
          <p:cNvSpPr/>
          <p:nvPr/>
        </p:nvSpPr>
        <p:spPr>
          <a:xfrm>
            <a:off x="1891778" y="2673129"/>
            <a:ext cx="1398563" cy="577279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VM translator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DFB05166-BE61-1C49-BA71-A1ECC3261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1996" y="873892"/>
            <a:ext cx="177490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Assembly code</a:t>
            </a:r>
            <a:endParaRPr lang="en-US" sz="1100" dirty="0">
              <a:latin typeface="Times New Roman"/>
              <a:cs typeface="Times New Roman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131936-DE63-C54D-8BAF-07891F1E2D0E}"/>
              </a:ext>
            </a:extLst>
          </p:cNvPr>
          <p:cNvSpPr/>
          <p:nvPr/>
        </p:nvSpPr>
        <p:spPr>
          <a:xfrm>
            <a:off x="838200" y="2285994"/>
            <a:ext cx="1971879" cy="206851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406C2730-AE22-149A-7FCA-CC9412C87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686" y="1146413"/>
            <a:ext cx="5288798" cy="428423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0" bIns="190800" anchor="t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00"/>
              </a:spcBef>
            </a:pPr>
            <a:r>
              <a:rPr lang="en-US" dirty="0"/>
              <a:t>(Foo.main)</a:t>
            </a:r>
            <a:r>
              <a:rPr lang="en-US" dirty="0">
                <a:latin typeface="Times New Roman"/>
                <a:cs typeface="Times New Roman"/>
              </a:rPr>
              <a:t>   // function’s entry point label, injected by the translator.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initializes the function’s local variables.</a:t>
            </a:r>
          </a:p>
          <a:p>
            <a:pPr>
              <a:spcAft>
                <a:spcPts val="400"/>
              </a:spcAft>
            </a:pPr>
            <a:r>
              <a:rPr lang="en-US" dirty="0"/>
              <a:t>   ...</a:t>
            </a:r>
          </a:p>
          <a:p>
            <a:r>
              <a:rPr lang="en-US" dirty="0">
                <a:latin typeface="Times New Roman"/>
                <a:cs typeface="Times New Roman"/>
              </a:rPr>
              <a:t>      // assembly code that handles  </a:t>
            </a:r>
            <a:r>
              <a:rPr lang="en-US" dirty="0"/>
              <a:t>push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constant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8</a:t>
            </a:r>
            <a:endParaRPr lang="en-US" dirty="0">
              <a:latin typeface="Times New Roman"/>
              <a:cs typeface="Times New Roman"/>
            </a:endParaRPr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handles  </a:t>
            </a:r>
            <a:r>
              <a:rPr lang="en-US" dirty="0"/>
              <a:t>push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constant</a:t>
            </a:r>
            <a:r>
              <a:rPr lang="en-US" dirty="0">
                <a:latin typeface="Times New Roman"/>
                <a:cs typeface="Times New Roman"/>
              </a:rPr>
              <a:t> 5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24988480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3">
            <a:extLst>
              <a:ext uri="{FF2B5EF4-FFF2-40B4-BE49-F238E27FC236}">
                <a16:creationId xmlns:a16="http://schemas.microsoft.com/office/drawing/2014/main" id="{BA9BF9C5-6ECC-6648-9D57-A7177F18E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146413"/>
            <a:ext cx="1971879" cy="428423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97200" rIns="0" bIns="3600" anchor="t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00"/>
              </a:spcBef>
            </a:pPr>
            <a:r>
              <a:rPr lang="en-US" dirty="0"/>
              <a:t>function Foo.main 4</a:t>
            </a:r>
          </a:p>
          <a:p>
            <a:pPr>
              <a:spcBef>
                <a:spcPts val="200"/>
              </a:spcBef>
            </a:pPr>
            <a:r>
              <a:rPr lang="en-US" dirty="0"/>
              <a:t>   ...</a:t>
            </a:r>
          </a:p>
          <a:p>
            <a:pPr marL="0" indent="0">
              <a:spcBef>
                <a:spcPts val="200"/>
              </a:spcBef>
            </a:pPr>
            <a:r>
              <a:rPr lang="en-US" sz="1100" dirty="0">
                <a:latin typeface="Times New Roman"/>
                <a:cs typeface="Times New Roman"/>
              </a:rPr>
              <a:t>       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Computes 8 * 5 + 7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8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5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call Foo.mult 2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7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add</a:t>
            </a:r>
          </a:p>
          <a:p>
            <a:pPr>
              <a:spcBef>
                <a:spcPts val="200"/>
              </a:spcBef>
            </a:pPr>
            <a:r>
              <a:rPr lang="en-US" dirty="0"/>
              <a:t>   ...</a:t>
            </a:r>
            <a:endParaRPr lang="he-IL" dirty="0"/>
          </a:p>
          <a:p>
            <a:pPr>
              <a:spcBef>
                <a:spcPts val="600"/>
              </a:spcBef>
            </a:pPr>
            <a:r>
              <a:rPr lang="he-IL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he-IL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dirty="0"/>
              <a:t>function Foo.mult 2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0  </a:t>
            </a:r>
          </a:p>
          <a:p>
            <a:pPr>
              <a:spcBef>
                <a:spcPts val="200"/>
              </a:spcBef>
            </a:pPr>
            <a:r>
              <a:rPr lang="en-US" dirty="0"/>
              <a:t>   pop local 0</a:t>
            </a:r>
          </a:p>
          <a:p>
            <a:pPr>
              <a:spcBef>
                <a:spcPts val="200"/>
              </a:spcBef>
            </a:pPr>
            <a:r>
              <a:rPr lang="en-US" dirty="0"/>
              <a:t>   push constant 1 </a:t>
            </a:r>
          </a:p>
          <a:p>
            <a:pPr>
              <a:spcBef>
                <a:spcPts val="200"/>
              </a:spcBef>
            </a:pPr>
            <a:r>
              <a:rPr lang="en-US" dirty="0"/>
              <a:t>   pop local 1</a:t>
            </a:r>
          </a:p>
          <a:p>
            <a:pPr>
              <a:spcBef>
                <a:spcPts val="200"/>
              </a:spcBef>
            </a:pPr>
            <a:r>
              <a:rPr lang="en-US" dirty="0"/>
              <a:t>   ...        </a:t>
            </a:r>
          </a:p>
          <a:p>
            <a:pPr>
              <a:spcBef>
                <a:spcPts val="200"/>
              </a:spcBef>
            </a:pP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// Returns the result</a:t>
            </a:r>
          </a:p>
          <a:p>
            <a:pPr>
              <a:spcBef>
                <a:spcPts val="200"/>
              </a:spcBef>
            </a:pPr>
            <a:r>
              <a:rPr lang="en-US" dirty="0"/>
              <a:t>   push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local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0</a:t>
            </a:r>
          </a:p>
          <a:p>
            <a:pPr>
              <a:spcBef>
                <a:spcPts val="200"/>
              </a:spcBef>
            </a:pPr>
            <a:r>
              <a:rPr lang="en-US" dirty="0"/>
              <a:t>   return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translator in action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737841" y="873892"/>
            <a:ext cx="121228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VM code</a:t>
            </a:r>
            <a:endParaRPr lang="en-US" sz="1100" dirty="0">
              <a:latin typeface="Times New Roman"/>
              <a:cs typeface="Times New Roman"/>
            </a:endParaRP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073158EB-1037-D142-A5AC-310999D37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686" y="1146413"/>
            <a:ext cx="5048182" cy="428423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0" bIns="190800" anchor="t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00"/>
              </a:spcBef>
            </a:pPr>
            <a:r>
              <a:rPr lang="en-US" dirty="0"/>
              <a:t>(Foo.main)</a:t>
            </a:r>
            <a:r>
              <a:rPr lang="en-US" dirty="0">
                <a:latin typeface="Times New Roman"/>
                <a:cs typeface="Times New Roman"/>
              </a:rPr>
              <a:t>   // function’s entry point, injected by the translator.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initializes the function’s local variables.</a:t>
            </a:r>
          </a:p>
          <a:p>
            <a:pPr>
              <a:spcAft>
                <a:spcPts val="400"/>
              </a:spcAft>
            </a:pPr>
            <a:r>
              <a:rPr lang="en-US" dirty="0"/>
              <a:t>   ...</a:t>
            </a:r>
          </a:p>
          <a:p>
            <a:r>
              <a:rPr lang="en-US" dirty="0">
                <a:latin typeface="Times New Roman"/>
                <a:cs typeface="Times New Roman"/>
              </a:rPr>
              <a:t>      // assembly code that handles  </a:t>
            </a:r>
            <a:r>
              <a:rPr lang="en-US" dirty="0"/>
              <a:t>push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constant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8</a:t>
            </a:r>
            <a:endParaRPr lang="en-US" dirty="0">
              <a:latin typeface="Times New Roman"/>
              <a:cs typeface="Times New Roman"/>
            </a:endParaRPr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handles  </a:t>
            </a:r>
            <a:r>
              <a:rPr lang="en-US" dirty="0"/>
              <a:t>push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constant</a:t>
            </a:r>
            <a:r>
              <a:rPr lang="en-US" dirty="0">
                <a:latin typeface="Times New Roman"/>
                <a:cs typeface="Times New Roman"/>
              </a:rPr>
              <a:t> 5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handles  </a:t>
            </a:r>
            <a:r>
              <a:rPr lang="en-US" dirty="0"/>
              <a:t>call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Foo.mult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2 </a:t>
            </a:r>
            <a:r>
              <a:rPr lang="en-US" dirty="0">
                <a:latin typeface="Times New Roman"/>
                <a:cs typeface="Times New Roman"/>
              </a:rPr>
              <a:t>by creating and saving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 return address, saving the segment pointers of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Foo.main</a:t>
            </a:r>
            <a:r>
              <a:rPr lang="en-US" dirty="0">
                <a:latin typeface="Times New Roman"/>
                <a:cs typeface="Times New Roman"/>
              </a:rPr>
              <a:t>, and then:</a:t>
            </a:r>
          </a:p>
          <a:p>
            <a:pPr>
              <a:spcBef>
                <a:spcPts val="200"/>
              </a:spcBef>
            </a:pPr>
            <a:r>
              <a:rPr lang="en-US" dirty="0"/>
              <a:t>   goto Foo.mult </a:t>
            </a:r>
            <a:r>
              <a:rPr lang="en-US" dirty="0">
                <a:latin typeface="Times New Roman"/>
                <a:cs typeface="Times New Roman"/>
              </a:rPr>
              <a:t>// (in assembly)</a:t>
            </a:r>
          </a:p>
          <a:p>
            <a:pPr>
              <a:spcBef>
                <a:spcPts val="200"/>
              </a:spcBef>
            </a:pPr>
            <a:r>
              <a:rPr lang="en-US" dirty="0"/>
              <a:t>(Foo$ret.1)      </a:t>
            </a:r>
            <a:r>
              <a:rPr lang="en-US" dirty="0">
                <a:latin typeface="Times New Roman"/>
                <a:cs typeface="Times New Roman"/>
              </a:rPr>
              <a:t>// the created return address, injected by the translator</a:t>
            </a:r>
          </a:p>
          <a:p>
            <a:pPr>
              <a:spcBef>
                <a:spcPts val="200"/>
              </a:spcBef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F5A4CBA3-02A1-7F45-8315-9BA40180E440}"/>
              </a:ext>
            </a:extLst>
          </p:cNvPr>
          <p:cNvSpPr/>
          <p:nvPr/>
        </p:nvSpPr>
        <p:spPr>
          <a:xfrm>
            <a:off x="1891778" y="2673129"/>
            <a:ext cx="1398563" cy="577279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VM translator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DFB05166-BE61-1C49-BA71-A1ECC3261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1996" y="873892"/>
            <a:ext cx="177490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Assembly code</a:t>
            </a:r>
            <a:endParaRPr lang="en-US" sz="1100" dirty="0">
              <a:latin typeface="Times New Roman"/>
              <a:cs typeface="Times New Roman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F0D968-F390-0F47-8939-0D6F6B1C16F8}"/>
              </a:ext>
            </a:extLst>
          </p:cNvPr>
          <p:cNvSpPr/>
          <p:nvPr/>
        </p:nvSpPr>
        <p:spPr>
          <a:xfrm>
            <a:off x="838200" y="2285994"/>
            <a:ext cx="1971879" cy="206851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DB4F8-BC56-9307-3986-18A7C2C9BB7B}"/>
              </a:ext>
            </a:extLst>
          </p:cNvPr>
          <p:cNvSpPr txBox="1"/>
          <p:nvPr/>
        </p:nvSpPr>
        <p:spPr>
          <a:xfrm>
            <a:off x="9855200" y="1181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80A17378-78B0-3733-0152-7649051064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686" y="1146413"/>
            <a:ext cx="5288798" cy="428423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0" bIns="190800" anchor="t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00"/>
              </a:spcBef>
            </a:pPr>
            <a:r>
              <a:rPr lang="en-US" dirty="0"/>
              <a:t>(Foo.main)</a:t>
            </a:r>
            <a:r>
              <a:rPr lang="en-US" dirty="0">
                <a:latin typeface="Times New Roman"/>
                <a:cs typeface="Times New Roman"/>
              </a:rPr>
              <a:t>   // function’s entry point label, injected by the translator.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initializes the function’s local variables.</a:t>
            </a:r>
          </a:p>
          <a:p>
            <a:pPr>
              <a:spcAft>
                <a:spcPts val="400"/>
              </a:spcAft>
            </a:pPr>
            <a:r>
              <a:rPr lang="en-US" dirty="0"/>
              <a:t>   ...</a:t>
            </a:r>
          </a:p>
          <a:p>
            <a:r>
              <a:rPr lang="en-US" dirty="0">
                <a:latin typeface="Times New Roman"/>
                <a:cs typeface="Times New Roman"/>
              </a:rPr>
              <a:t>      // assembly code that handles  </a:t>
            </a:r>
            <a:r>
              <a:rPr lang="en-US" dirty="0"/>
              <a:t>push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constant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8</a:t>
            </a:r>
            <a:endParaRPr lang="en-US" dirty="0">
              <a:latin typeface="Times New Roman"/>
              <a:cs typeface="Times New Roman"/>
            </a:endParaRPr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handles  </a:t>
            </a:r>
            <a:r>
              <a:rPr lang="en-US" dirty="0"/>
              <a:t>push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constant</a:t>
            </a:r>
            <a:r>
              <a:rPr lang="en-US" dirty="0">
                <a:latin typeface="Times New Roman"/>
                <a:cs typeface="Times New Roman"/>
              </a:rPr>
              <a:t> 5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handles  </a:t>
            </a:r>
            <a:r>
              <a:rPr lang="en-US" dirty="0"/>
              <a:t>call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Foo.mult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2 </a:t>
            </a:r>
            <a:r>
              <a:rPr lang="en-US" dirty="0">
                <a:latin typeface="Times New Roman"/>
                <a:cs typeface="Times New Roman"/>
              </a:rPr>
              <a:t>by creating and saving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 return address label, saving the segment pointers of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Foo.main</a:t>
            </a:r>
            <a:r>
              <a:rPr lang="en-US" dirty="0">
                <a:latin typeface="Times New Roman"/>
                <a:cs typeface="Times New Roman"/>
              </a:rPr>
              <a:t>, and then:</a:t>
            </a:r>
          </a:p>
          <a:p>
            <a:pPr>
              <a:spcBef>
                <a:spcPts val="200"/>
              </a:spcBef>
            </a:pPr>
            <a:r>
              <a:rPr lang="en-US" dirty="0"/>
              <a:t>   goto Foo.mult </a:t>
            </a:r>
            <a:r>
              <a:rPr lang="en-US" dirty="0">
                <a:latin typeface="Times New Roman"/>
                <a:cs typeface="Times New Roman"/>
              </a:rPr>
              <a:t>// (in assembly)</a:t>
            </a:r>
          </a:p>
          <a:p>
            <a:pPr>
              <a:spcBef>
                <a:spcPts val="200"/>
              </a:spcBef>
            </a:pPr>
            <a:r>
              <a:rPr lang="en-US" dirty="0"/>
              <a:t>(Foo$ret.1)      </a:t>
            </a:r>
            <a:r>
              <a:rPr lang="en-US" dirty="0">
                <a:latin typeface="Times New Roman"/>
                <a:cs typeface="Times New Roman"/>
              </a:rPr>
              <a:t>// return address label, injected by the translator.</a:t>
            </a:r>
          </a:p>
          <a:p>
            <a:pPr>
              <a:spcBef>
                <a:spcPts val="200"/>
              </a:spcBef>
            </a:pP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222774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3">
            <a:extLst>
              <a:ext uri="{FF2B5EF4-FFF2-40B4-BE49-F238E27FC236}">
                <a16:creationId xmlns:a16="http://schemas.microsoft.com/office/drawing/2014/main" id="{BA9BF9C5-6ECC-6648-9D57-A7177F18E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146413"/>
            <a:ext cx="1971879" cy="428423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97200" rIns="0" bIns="3600" anchor="t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00"/>
              </a:spcBef>
            </a:pPr>
            <a:r>
              <a:rPr lang="en-US" dirty="0"/>
              <a:t>function Foo.main 4</a:t>
            </a:r>
          </a:p>
          <a:p>
            <a:pPr>
              <a:spcBef>
                <a:spcPts val="200"/>
              </a:spcBef>
            </a:pPr>
            <a:r>
              <a:rPr lang="en-US" dirty="0"/>
              <a:t>   ...</a:t>
            </a:r>
          </a:p>
          <a:p>
            <a:pPr marL="0" indent="0">
              <a:spcBef>
                <a:spcPts val="200"/>
              </a:spcBef>
            </a:pPr>
            <a:r>
              <a:rPr lang="en-US" sz="1100" dirty="0">
                <a:latin typeface="Times New Roman"/>
                <a:cs typeface="Times New Roman"/>
              </a:rPr>
              <a:t>       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Computes 8 * 5 + 7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8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5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call Foo.mult 2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7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add</a:t>
            </a:r>
          </a:p>
          <a:p>
            <a:pPr>
              <a:spcBef>
                <a:spcPts val="200"/>
              </a:spcBef>
            </a:pPr>
            <a:r>
              <a:rPr lang="en-US" dirty="0"/>
              <a:t>   ...</a:t>
            </a:r>
            <a:endParaRPr lang="he-IL" dirty="0"/>
          </a:p>
          <a:p>
            <a:pPr>
              <a:spcBef>
                <a:spcPts val="600"/>
              </a:spcBef>
            </a:pPr>
            <a:r>
              <a:rPr lang="he-IL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he-IL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dirty="0"/>
              <a:t>function Foo.mult 2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0  </a:t>
            </a:r>
          </a:p>
          <a:p>
            <a:pPr>
              <a:spcBef>
                <a:spcPts val="200"/>
              </a:spcBef>
            </a:pPr>
            <a:r>
              <a:rPr lang="en-US" dirty="0"/>
              <a:t>   pop local 0</a:t>
            </a:r>
          </a:p>
          <a:p>
            <a:pPr>
              <a:spcBef>
                <a:spcPts val="200"/>
              </a:spcBef>
            </a:pPr>
            <a:r>
              <a:rPr lang="en-US" dirty="0"/>
              <a:t>   push constant 1 </a:t>
            </a:r>
          </a:p>
          <a:p>
            <a:pPr>
              <a:spcBef>
                <a:spcPts val="200"/>
              </a:spcBef>
            </a:pPr>
            <a:r>
              <a:rPr lang="en-US" dirty="0"/>
              <a:t>   pop local 1</a:t>
            </a:r>
          </a:p>
          <a:p>
            <a:pPr>
              <a:spcBef>
                <a:spcPts val="200"/>
              </a:spcBef>
            </a:pPr>
            <a:r>
              <a:rPr lang="en-US" dirty="0"/>
              <a:t>   ...        </a:t>
            </a:r>
          </a:p>
          <a:p>
            <a:pPr>
              <a:spcBef>
                <a:spcPts val="200"/>
              </a:spcBef>
            </a:pP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// Returns the result</a:t>
            </a:r>
          </a:p>
          <a:p>
            <a:pPr>
              <a:spcBef>
                <a:spcPts val="200"/>
              </a:spcBef>
            </a:pPr>
            <a:r>
              <a:rPr lang="en-US" dirty="0"/>
              <a:t>   push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local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0</a:t>
            </a:r>
          </a:p>
          <a:p>
            <a:pPr>
              <a:spcBef>
                <a:spcPts val="200"/>
              </a:spcBef>
            </a:pPr>
            <a:r>
              <a:rPr lang="en-US" dirty="0"/>
              <a:t>   return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translator in action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737841" y="873892"/>
            <a:ext cx="121228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VM code</a:t>
            </a:r>
            <a:endParaRPr lang="en-US" sz="1100" dirty="0">
              <a:latin typeface="Times New Roman"/>
              <a:cs typeface="Times New Roman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F5A4CBA3-02A1-7F45-8315-9BA40180E440}"/>
              </a:ext>
            </a:extLst>
          </p:cNvPr>
          <p:cNvSpPr/>
          <p:nvPr/>
        </p:nvSpPr>
        <p:spPr>
          <a:xfrm>
            <a:off x="1891778" y="2673129"/>
            <a:ext cx="1398563" cy="577279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VM translator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DFB05166-BE61-1C49-BA71-A1ECC3261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1996" y="873892"/>
            <a:ext cx="177490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Assembly code</a:t>
            </a:r>
            <a:endParaRPr lang="en-US" sz="1100" dirty="0">
              <a:latin typeface="Times New Roman"/>
              <a:cs typeface="Times New Roman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F0D968-F390-0F47-8939-0D6F6B1C16F8}"/>
              </a:ext>
            </a:extLst>
          </p:cNvPr>
          <p:cNvSpPr/>
          <p:nvPr/>
        </p:nvSpPr>
        <p:spPr>
          <a:xfrm>
            <a:off x="838200" y="2486712"/>
            <a:ext cx="1971879" cy="206851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84E8AA17-A54C-AF8B-1245-0A237C007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686" y="1146413"/>
            <a:ext cx="5288798" cy="428423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0" bIns="190800" anchor="t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00"/>
              </a:spcBef>
            </a:pPr>
            <a:r>
              <a:rPr lang="en-US" dirty="0"/>
              <a:t>(Foo.main)</a:t>
            </a:r>
            <a:r>
              <a:rPr lang="en-US" dirty="0">
                <a:latin typeface="Times New Roman"/>
                <a:cs typeface="Times New Roman"/>
              </a:rPr>
              <a:t>   // function’s entry point label, injected by the translator.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initializes the function’s local variables.</a:t>
            </a:r>
          </a:p>
          <a:p>
            <a:pPr>
              <a:spcAft>
                <a:spcPts val="400"/>
              </a:spcAft>
            </a:pPr>
            <a:r>
              <a:rPr lang="en-US" dirty="0"/>
              <a:t>   ...</a:t>
            </a:r>
          </a:p>
          <a:p>
            <a:r>
              <a:rPr lang="en-US" dirty="0">
                <a:latin typeface="Times New Roman"/>
                <a:cs typeface="Times New Roman"/>
              </a:rPr>
              <a:t>      // assembly code that handles  </a:t>
            </a:r>
            <a:r>
              <a:rPr lang="en-US" dirty="0"/>
              <a:t>push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constant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8</a:t>
            </a:r>
            <a:endParaRPr lang="en-US" dirty="0">
              <a:latin typeface="Times New Roman"/>
              <a:cs typeface="Times New Roman"/>
            </a:endParaRPr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handles  </a:t>
            </a:r>
            <a:r>
              <a:rPr lang="en-US" dirty="0"/>
              <a:t>push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constant</a:t>
            </a:r>
            <a:r>
              <a:rPr lang="en-US" dirty="0">
                <a:latin typeface="Times New Roman"/>
                <a:cs typeface="Times New Roman"/>
              </a:rPr>
              <a:t> 5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handles  </a:t>
            </a:r>
            <a:r>
              <a:rPr lang="en-US" dirty="0"/>
              <a:t>call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Foo.mult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2 </a:t>
            </a:r>
            <a:r>
              <a:rPr lang="en-US" dirty="0">
                <a:latin typeface="Times New Roman"/>
                <a:cs typeface="Times New Roman"/>
              </a:rPr>
              <a:t>by creating and saving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 return address label, saving the segment pointers of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Foo.main</a:t>
            </a:r>
            <a:r>
              <a:rPr lang="en-US" dirty="0">
                <a:latin typeface="Times New Roman"/>
                <a:cs typeface="Times New Roman"/>
              </a:rPr>
              <a:t>, and then:</a:t>
            </a:r>
          </a:p>
          <a:p>
            <a:pPr>
              <a:spcBef>
                <a:spcPts val="200"/>
              </a:spcBef>
            </a:pPr>
            <a:r>
              <a:rPr lang="en-US" dirty="0"/>
              <a:t>   goto Foo.mult </a:t>
            </a:r>
            <a:r>
              <a:rPr lang="en-US" dirty="0">
                <a:latin typeface="Times New Roman"/>
                <a:cs typeface="Times New Roman"/>
              </a:rPr>
              <a:t>// (in assembly)</a:t>
            </a:r>
          </a:p>
          <a:p>
            <a:pPr>
              <a:spcBef>
                <a:spcPts val="200"/>
              </a:spcBef>
            </a:pPr>
            <a:r>
              <a:rPr lang="en-US" dirty="0"/>
              <a:t>(Foo$ret.1)      </a:t>
            </a:r>
            <a:r>
              <a:rPr lang="en-US" dirty="0">
                <a:latin typeface="Times New Roman"/>
                <a:cs typeface="Times New Roman"/>
              </a:rPr>
              <a:t>// return address label, injected by the translator</a:t>
            </a:r>
          </a:p>
          <a:p>
            <a:pPr>
              <a:spcBef>
                <a:spcPts val="200"/>
              </a:spcBef>
            </a:pP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30922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picture: Compilation</a:t>
            </a:r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62AD3F27-EF91-8743-8C35-C58B9286B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8866" y="1234899"/>
            <a:ext cx="229326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u="sng" dirty="0">
                <a:latin typeface="Times New Roman"/>
                <a:cs typeface="Times New Roman"/>
              </a:rPr>
              <a:t>The VM Language</a:t>
            </a:r>
            <a:endParaRPr lang="en-US" sz="1400" u="sng" dirty="0">
              <a:latin typeface="Times New Roman"/>
              <a:cs typeface="Times New Roman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048993-DD1B-3145-9E72-33B6338A070F}"/>
              </a:ext>
            </a:extLst>
          </p:cNvPr>
          <p:cNvSpPr/>
          <p:nvPr/>
        </p:nvSpPr>
        <p:spPr>
          <a:xfrm>
            <a:off x="6008866" y="4157185"/>
            <a:ext cx="2293265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1400" b="1" dirty="0">
                <a:latin typeface="Times New Roman"/>
                <a:cs typeface="Times New Roman"/>
              </a:rPr>
              <a:t>Branching commands</a:t>
            </a:r>
          </a:p>
          <a:p>
            <a:pPr marL="231775" indent="-220663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1775" indent="-220663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endParaRPr 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1775" indent="-220663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if-goto</a:t>
            </a:r>
            <a:endParaRPr 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6E822B-2D14-9340-9FDD-3580AF12F832}"/>
              </a:ext>
            </a:extLst>
          </p:cNvPr>
          <p:cNvSpPr/>
          <p:nvPr/>
        </p:nvSpPr>
        <p:spPr>
          <a:xfrm>
            <a:off x="6008866" y="5256380"/>
            <a:ext cx="2956560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sz="1400" b="1" dirty="0">
                <a:latin typeface="Times New Roman"/>
                <a:cs typeface="Times New Roman"/>
              </a:rPr>
              <a:t>Function commands</a:t>
            </a:r>
          </a:p>
          <a:p>
            <a:pPr marL="180975" indent="-168275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38100" algn="r"/>
              </a:tabLst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</a:p>
          <a:p>
            <a:pPr marL="180975" indent="-168275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38100" algn="r"/>
              </a:tabLst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</a:p>
          <a:p>
            <a:pPr marL="180975" indent="-168275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38100" algn="r"/>
              </a:tabLst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199A3C3-1678-674E-A4B0-4F2BDE6E5A73}"/>
              </a:ext>
            </a:extLst>
          </p:cNvPr>
          <p:cNvSpPr/>
          <p:nvPr/>
        </p:nvSpPr>
        <p:spPr>
          <a:xfrm>
            <a:off x="5868980" y="4035392"/>
            <a:ext cx="2814762" cy="2220187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D5CEC6F-7651-2D48-9E72-4AAAF35CE2FA}"/>
              </a:ext>
            </a:extLst>
          </p:cNvPr>
          <p:cNvSpPr/>
          <p:nvPr/>
        </p:nvSpPr>
        <p:spPr>
          <a:xfrm>
            <a:off x="5868980" y="1631022"/>
            <a:ext cx="2814761" cy="2220187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A568ACE-E703-624F-905C-2094C76E4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8942" y="1740378"/>
            <a:ext cx="2664799" cy="212942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1400" b="1" dirty="0"/>
              <a:t>Arithmetic / Logical commands</a:t>
            </a:r>
          </a:p>
          <a:p>
            <a:pPr marL="231775" indent="-220663">
              <a:lnSpc>
                <a:spcPct val="100000"/>
              </a:lnSpc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add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latin typeface="Consolas"/>
                <a:cs typeface="Consolas"/>
              </a:rPr>
              <a:t>sub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latin typeface="Consolas"/>
                <a:cs typeface="Consolas"/>
              </a:rPr>
              <a:t>neg</a:t>
            </a:r>
            <a:endParaRPr lang="en-US" sz="1400" dirty="0">
              <a:latin typeface="Consolas"/>
              <a:cs typeface="Consolas"/>
            </a:endParaRPr>
          </a:p>
          <a:p>
            <a:pPr marL="231775" indent="-220663">
              <a:lnSpc>
                <a:spcPct val="100000"/>
              </a:lnSpc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eq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200" dirty="0">
                <a:latin typeface="Consolas"/>
                <a:cs typeface="Consolas"/>
              </a:rPr>
              <a:t>gt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latin typeface="Consolas"/>
                <a:cs typeface="Consolas"/>
              </a:rPr>
              <a:t>lt</a:t>
            </a:r>
            <a:endParaRPr lang="en-US" sz="1400" dirty="0">
              <a:latin typeface="Consolas"/>
              <a:cs typeface="Consolas"/>
            </a:endParaRPr>
          </a:p>
          <a:p>
            <a:pPr marL="231775" indent="-220663">
              <a:lnSpc>
                <a:spcPct val="100000"/>
              </a:lnSpc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and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latin typeface="Consolas"/>
                <a:cs typeface="Consolas"/>
              </a:rPr>
              <a:t>or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200" dirty="0">
                <a:latin typeface="Consolas"/>
                <a:cs typeface="Consolas"/>
              </a:rPr>
              <a:t>not</a:t>
            </a:r>
            <a:endParaRPr lang="en-US" sz="1400" dirty="0">
              <a:latin typeface="Consolas"/>
              <a:cs typeface="Consolas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400" b="1" dirty="0"/>
              <a:t>Push / pop commands</a:t>
            </a:r>
          </a:p>
          <a:p>
            <a:pPr marL="231775" indent="-187325">
              <a:lnSpc>
                <a:spcPct val="100000"/>
              </a:lnSpc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pop</a:t>
            </a:r>
            <a:endParaRPr lang="en-US" sz="1400" i="1" dirty="0"/>
          </a:p>
          <a:p>
            <a:pPr marL="231775" indent="-187325">
              <a:lnSpc>
                <a:spcPct val="100000"/>
              </a:lnSpc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push</a:t>
            </a:r>
            <a:endParaRPr lang="en-US" sz="1400" i="1" dirty="0"/>
          </a:p>
          <a:p>
            <a:pPr marL="0" indent="0">
              <a:buNone/>
            </a:pPr>
            <a:endParaRPr lang="en-US" sz="1200" dirty="0"/>
          </a:p>
          <a:p>
            <a:endParaRPr lang="en-US" sz="1200" dirty="0"/>
          </a:p>
        </p:txBody>
      </p:sp>
      <p:sp>
        <p:nvSpPr>
          <p:cNvPr id="33" name="Rounded Rectangular Callout 32">
            <a:extLst>
              <a:ext uri="{FF2B5EF4-FFF2-40B4-BE49-F238E27FC236}">
                <a16:creationId xmlns:a16="http://schemas.microsoft.com/office/drawing/2014/main" id="{EB7EAD1F-F105-C841-AB93-DE044CFD241F}"/>
              </a:ext>
            </a:extLst>
          </p:cNvPr>
          <p:cNvSpPr/>
          <p:nvPr/>
        </p:nvSpPr>
        <p:spPr>
          <a:xfrm>
            <a:off x="7654747" y="2482024"/>
            <a:ext cx="1294767" cy="385633"/>
          </a:xfrm>
          <a:prstGeom prst="wedgeRoundRectCallout">
            <a:avLst>
              <a:gd name="adj1" fmla="val -47144"/>
              <a:gd name="adj2" fmla="val 606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“imperatives"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54E25C7-4987-A121-4FFE-602D8268153F}"/>
              </a:ext>
            </a:extLst>
          </p:cNvPr>
          <p:cNvSpPr/>
          <p:nvPr/>
        </p:nvSpPr>
        <p:spPr>
          <a:xfrm>
            <a:off x="7758848" y="4893401"/>
            <a:ext cx="1294767" cy="385633"/>
          </a:xfrm>
          <a:prstGeom prst="wedgeRoundRectCallout">
            <a:avLst>
              <a:gd name="adj1" fmla="val -47144"/>
              <a:gd name="adj2" fmla="val 606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“control"</a:t>
            </a: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F66A745-A18E-A950-9C3E-8610F3EA3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600" y="959148"/>
            <a:ext cx="3429149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VM code</a:t>
            </a:r>
            <a:endParaRPr lang="en-US" sz="1200" dirty="0">
              <a:latin typeface="Times New Roman"/>
              <a:cs typeface="Times New Roman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786B6A4-ECAA-B1ED-CA44-A7F37CA3E7D0}"/>
              </a:ext>
            </a:extLst>
          </p:cNvPr>
          <p:cNvGrpSpPr/>
          <p:nvPr/>
        </p:nvGrpSpPr>
        <p:grpSpPr>
          <a:xfrm>
            <a:off x="1567259" y="3519148"/>
            <a:ext cx="1542145" cy="1468822"/>
            <a:chOff x="827729" y="3622938"/>
            <a:chExt cx="1542145" cy="1468822"/>
          </a:xfrm>
        </p:grpSpPr>
        <p:sp>
          <p:nvSpPr>
            <p:cNvPr id="11" name="Bent-Up Arrow 10">
              <a:extLst>
                <a:ext uri="{FF2B5EF4-FFF2-40B4-BE49-F238E27FC236}">
                  <a16:creationId xmlns:a16="http://schemas.microsoft.com/office/drawing/2014/main" id="{7ECD9C8D-DC0D-1A75-4979-29D6A945B488}"/>
                </a:ext>
              </a:extLst>
            </p:cNvPr>
            <p:cNvSpPr/>
            <p:nvPr/>
          </p:nvSpPr>
          <p:spPr>
            <a:xfrm rot="5400000">
              <a:off x="912712" y="3634597"/>
              <a:ext cx="1462888" cy="1451437"/>
            </a:xfrm>
            <a:prstGeom prst="bentUpArrow">
              <a:avLst/>
            </a:prstGeom>
            <a:solidFill>
              <a:schemeClr val="accent2">
                <a:lumMod val="75000"/>
                <a:alpha val="84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057F67-FAB7-2F45-B80F-819431A09194}"/>
                </a:ext>
              </a:extLst>
            </p:cNvPr>
            <p:cNvSpPr txBox="1"/>
            <p:nvPr/>
          </p:nvSpPr>
          <p:spPr>
            <a:xfrm>
              <a:off x="1065845" y="4502070"/>
              <a:ext cx="1054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compiler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E18F66E-4987-D3D6-905A-BB8FDB574FE0}"/>
                </a:ext>
              </a:extLst>
            </p:cNvPr>
            <p:cNvSpPr/>
            <p:nvPr/>
          </p:nvSpPr>
          <p:spPr>
            <a:xfrm>
              <a:off x="827729" y="3622938"/>
              <a:ext cx="578276" cy="5162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0">
            <a:extLst>
              <a:ext uri="{FF2B5EF4-FFF2-40B4-BE49-F238E27FC236}">
                <a16:creationId xmlns:a16="http://schemas.microsoft.com/office/drawing/2014/main" id="{FC08C95A-FBC0-B9ED-77B5-27ABEAAF0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156" y="5078457"/>
            <a:ext cx="311506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12700" indent="-12700" algn="ctr" defTabSz="914400" eaLnBrk="1" latinLnBrk="0" hangingPunct="1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Times New Roman"/>
                <a:cs typeface="Times New Roman"/>
              </a:rPr>
              <a:t>(chapters 10 – 11)</a:t>
            </a:r>
            <a:endParaRPr lang="en-US" sz="1400" dirty="0">
              <a:latin typeface="Times New Roman"/>
              <a:cs typeface="Times New Roman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C6515F-CAE9-F573-1455-92389D230DA7}"/>
              </a:ext>
            </a:extLst>
          </p:cNvPr>
          <p:cNvGrpSpPr/>
          <p:nvPr/>
        </p:nvGrpSpPr>
        <p:grpSpPr>
          <a:xfrm>
            <a:off x="493618" y="897348"/>
            <a:ext cx="2601869" cy="2955232"/>
            <a:chOff x="210143" y="1064614"/>
            <a:chExt cx="2601869" cy="2955232"/>
          </a:xfrm>
        </p:grpSpPr>
        <p:sp>
          <p:nvSpPr>
            <p:cNvPr id="19" name="Rectangle 10">
              <a:extLst>
                <a:ext uri="{FF2B5EF4-FFF2-40B4-BE49-F238E27FC236}">
                  <a16:creationId xmlns:a16="http://schemas.microsoft.com/office/drawing/2014/main" id="{C188C21D-8C1C-0017-C549-1AA7CC4F1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143" y="1064614"/>
              <a:ext cx="242169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High-level program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  <p:sp>
          <p:nvSpPr>
            <p:cNvPr id="20" name="Text Box 3">
              <a:extLst>
                <a:ext uri="{FF2B5EF4-FFF2-40B4-BE49-F238E27FC236}">
                  <a16:creationId xmlns:a16="http://schemas.microsoft.com/office/drawing/2014/main" id="{5FC6EBEA-8D90-1FF0-B006-6A27404FC1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455" y="1451548"/>
              <a:ext cx="2562557" cy="256829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72000" rIns="93600" bIns="1908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</a:pP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Returns</a:t>
              </a:r>
              <a:r>
                <a:rPr lang="en-US" sz="1200" dirty="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sz="1200" dirty="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*</a:t>
              </a:r>
              <a:r>
                <a:rPr lang="en-US" sz="1200" dirty="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y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cs typeface="Consolas"/>
                </a:rPr>
                <a:t>int mult(int x, int y) {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cs typeface="Consolas"/>
                </a:rPr>
                <a:t>   int sum = 0;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cs typeface="Consolas"/>
                </a:rPr>
                <a:t>   int n = 1;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cs typeface="Consolas"/>
                </a:rPr>
                <a:t>   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// sum = sum + x, y times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cs typeface="Consolas"/>
                </a:rPr>
                <a:t>   while !(n &gt; y) {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cs typeface="Consolas"/>
                </a:rPr>
                <a:t>      sum += x;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cs typeface="Consolas"/>
                </a:rPr>
                <a:t>      n++;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cs typeface="Consolas"/>
                </a:rPr>
                <a:t>   }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cs typeface="Consolas"/>
                </a:rPr>
                <a:t>   return sum;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cs typeface="Consolas"/>
                </a:rPr>
                <a:t>} </a:t>
              </a:r>
            </a:p>
          </p:txBody>
        </p:sp>
      </p:grpSp>
      <p:sp>
        <p:nvSpPr>
          <p:cNvPr id="21" name="Text Box 3">
            <a:extLst>
              <a:ext uri="{FF2B5EF4-FFF2-40B4-BE49-F238E27FC236}">
                <a16:creationId xmlns:a16="http://schemas.microsoft.com/office/drawing/2014/main" id="{2C12A556-221E-1223-1BE8-DE21A96E5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9969" y="1269993"/>
            <a:ext cx="2100309" cy="513080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190800" rIns="9360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*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function mult 2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push 0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pop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push 1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pop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label WHILE_LOOP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y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gt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if-goto END_LOOP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x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add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pop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push 1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add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pop 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goto WHILE_LOOP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label END_LOOP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push 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8503101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3">
            <a:extLst>
              <a:ext uri="{FF2B5EF4-FFF2-40B4-BE49-F238E27FC236}">
                <a16:creationId xmlns:a16="http://schemas.microsoft.com/office/drawing/2014/main" id="{BA9BF9C5-6ECC-6648-9D57-A7177F18E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146413"/>
            <a:ext cx="1971879" cy="428423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97200" rIns="0" bIns="3600" anchor="t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00"/>
              </a:spcBef>
            </a:pPr>
            <a:r>
              <a:rPr lang="en-US" dirty="0"/>
              <a:t>function Foo.main 4</a:t>
            </a:r>
          </a:p>
          <a:p>
            <a:pPr>
              <a:spcBef>
                <a:spcPts val="200"/>
              </a:spcBef>
            </a:pPr>
            <a:r>
              <a:rPr lang="en-US" dirty="0"/>
              <a:t>   ...</a:t>
            </a:r>
          </a:p>
          <a:p>
            <a:pPr marL="0" indent="0">
              <a:spcBef>
                <a:spcPts val="200"/>
              </a:spcBef>
            </a:pPr>
            <a:r>
              <a:rPr lang="en-US" sz="1100" dirty="0">
                <a:latin typeface="Times New Roman"/>
                <a:cs typeface="Times New Roman"/>
              </a:rPr>
              <a:t>       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Computes 8 * 5 + 7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8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5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call Foo.mult 2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7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add</a:t>
            </a:r>
          </a:p>
          <a:p>
            <a:pPr>
              <a:spcBef>
                <a:spcPts val="200"/>
              </a:spcBef>
            </a:pPr>
            <a:r>
              <a:rPr lang="en-US" dirty="0"/>
              <a:t>   ...</a:t>
            </a:r>
            <a:endParaRPr lang="he-IL" dirty="0"/>
          </a:p>
          <a:p>
            <a:pPr>
              <a:spcBef>
                <a:spcPts val="600"/>
              </a:spcBef>
            </a:pPr>
            <a:r>
              <a:rPr lang="he-IL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he-IL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dirty="0"/>
              <a:t>function Foo.mult 2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0  </a:t>
            </a:r>
          </a:p>
          <a:p>
            <a:pPr>
              <a:spcBef>
                <a:spcPts val="200"/>
              </a:spcBef>
            </a:pPr>
            <a:r>
              <a:rPr lang="en-US" dirty="0"/>
              <a:t>   pop local 0</a:t>
            </a:r>
          </a:p>
          <a:p>
            <a:pPr>
              <a:spcBef>
                <a:spcPts val="200"/>
              </a:spcBef>
            </a:pPr>
            <a:r>
              <a:rPr lang="en-US" dirty="0"/>
              <a:t>   push constant 1 </a:t>
            </a:r>
          </a:p>
          <a:p>
            <a:pPr>
              <a:spcBef>
                <a:spcPts val="200"/>
              </a:spcBef>
            </a:pPr>
            <a:r>
              <a:rPr lang="en-US" dirty="0"/>
              <a:t>   pop local 1</a:t>
            </a:r>
          </a:p>
          <a:p>
            <a:pPr>
              <a:spcBef>
                <a:spcPts val="200"/>
              </a:spcBef>
            </a:pPr>
            <a:r>
              <a:rPr lang="en-US" dirty="0"/>
              <a:t>   ...        </a:t>
            </a:r>
          </a:p>
          <a:p>
            <a:pPr>
              <a:spcBef>
                <a:spcPts val="200"/>
              </a:spcBef>
            </a:pP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// Returns the result</a:t>
            </a:r>
          </a:p>
          <a:p>
            <a:pPr>
              <a:spcBef>
                <a:spcPts val="200"/>
              </a:spcBef>
            </a:pPr>
            <a:r>
              <a:rPr lang="en-US" dirty="0"/>
              <a:t>   push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local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0</a:t>
            </a:r>
          </a:p>
          <a:p>
            <a:pPr>
              <a:spcBef>
                <a:spcPts val="200"/>
              </a:spcBef>
            </a:pPr>
            <a:r>
              <a:rPr lang="en-US" dirty="0"/>
              <a:t>   return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translator in action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737841" y="873892"/>
            <a:ext cx="121228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VM code</a:t>
            </a:r>
            <a:endParaRPr lang="en-US" sz="1100" dirty="0">
              <a:latin typeface="Times New Roman"/>
              <a:cs typeface="Times New Roman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F5A4CBA3-02A1-7F45-8315-9BA40180E440}"/>
              </a:ext>
            </a:extLst>
          </p:cNvPr>
          <p:cNvSpPr/>
          <p:nvPr/>
        </p:nvSpPr>
        <p:spPr>
          <a:xfrm>
            <a:off x="1891778" y="2673129"/>
            <a:ext cx="1398563" cy="577279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VM translator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DFB05166-BE61-1C49-BA71-A1ECC3261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1996" y="873892"/>
            <a:ext cx="177490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Assembly code</a:t>
            </a:r>
            <a:endParaRPr lang="en-US" sz="1100" dirty="0">
              <a:latin typeface="Times New Roman"/>
              <a:cs typeface="Times New Roman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EFF7F9-9C78-2E4D-9EB4-450A6575DF6E}"/>
              </a:ext>
            </a:extLst>
          </p:cNvPr>
          <p:cNvSpPr/>
          <p:nvPr/>
        </p:nvSpPr>
        <p:spPr>
          <a:xfrm>
            <a:off x="838200" y="2486712"/>
            <a:ext cx="1971879" cy="206851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2E9E2474-5395-14E9-D0DD-2CAB6AAE9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686" y="1146413"/>
            <a:ext cx="5288798" cy="428423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0" bIns="190800" anchor="t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00"/>
              </a:spcBef>
            </a:pPr>
            <a:r>
              <a:rPr lang="en-US" dirty="0"/>
              <a:t>(Foo.main)</a:t>
            </a:r>
            <a:r>
              <a:rPr lang="en-US" dirty="0">
                <a:latin typeface="Times New Roman"/>
                <a:cs typeface="Times New Roman"/>
              </a:rPr>
              <a:t>   // function’s entry point label, injected by the translator.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initializes the function’s local variables.</a:t>
            </a:r>
          </a:p>
          <a:p>
            <a:pPr>
              <a:spcAft>
                <a:spcPts val="400"/>
              </a:spcAft>
            </a:pPr>
            <a:r>
              <a:rPr lang="en-US" dirty="0"/>
              <a:t>   ...</a:t>
            </a:r>
          </a:p>
          <a:p>
            <a:r>
              <a:rPr lang="en-US" dirty="0">
                <a:latin typeface="Times New Roman"/>
                <a:cs typeface="Times New Roman"/>
              </a:rPr>
              <a:t>      // assembly code that handles  </a:t>
            </a:r>
            <a:r>
              <a:rPr lang="en-US" dirty="0"/>
              <a:t>push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constant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8</a:t>
            </a:r>
            <a:endParaRPr lang="en-US" dirty="0">
              <a:latin typeface="Times New Roman"/>
              <a:cs typeface="Times New Roman"/>
            </a:endParaRPr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handles  </a:t>
            </a:r>
            <a:r>
              <a:rPr lang="en-US" dirty="0"/>
              <a:t>push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constant</a:t>
            </a:r>
            <a:r>
              <a:rPr lang="en-US" dirty="0">
                <a:latin typeface="Times New Roman"/>
                <a:cs typeface="Times New Roman"/>
              </a:rPr>
              <a:t> 5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handles  </a:t>
            </a:r>
            <a:r>
              <a:rPr lang="en-US" dirty="0"/>
              <a:t>call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Foo.mult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2 </a:t>
            </a:r>
            <a:r>
              <a:rPr lang="en-US" dirty="0">
                <a:latin typeface="Times New Roman"/>
                <a:cs typeface="Times New Roman"/>
              </a:rPr>
              <a:t>by creating and saving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 return address label, saving the segment pointers of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Foo.main</a:t>
            </a:r>
            <a:r>
              <a:rPr lang="en-US" dirty="0">
                <a:latin typeface="Times New Roman"/>
                <a:cs typeface="Times New Roman"/>
              </a:rPr>
              <a:t>, and then:</a:t>
            </a:r>
          </a:p>
          <a:p>
            <a:pPr>
              <a:spcBef>
                <a:spcPts val="200"/>
              </a:spcBef>
            </a:pPr>
            <a:r>
              <a:rPr lang="en-US" dirty="0"/>
              <a:t>   goto Foo.mult </a:t>
            </a:r>
            <a:r>
              <a:rPr lang="en-US" dirty="0">
                <a:latin typeface="Times New Roman"/>
                <a:cs typeface="Times New Roman"/>
              </a:rPr>
              <a:t>// (in assembly)</a:t>
            </a:r>
          </a:p>
          <a:p>
            <a:pPr>
              <a:spcBef>
                <a:spcPts val="200"/>
              </a:spcBef>
            </a:pPr>
            <a:r>
              <a:rPr lang="en-US" dirty="0"/>
              <a:t>(Foo$ret.1)      </a:t>
            </a:r>
            <a:r>
              <a:rPr lang="en-US" dirty="0">
                <a:latin typeface="Times New Roman"/>
                <a:cs typeface="Times New Roman"/>
              </a:rPr>
              <a:t>// return address label, injected by the translator.</a:t>
            </a:r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 // assembly code that handles  </a:t>
            </a:r>
            <a:r>
              <a:rPr lang="en-US" dirty="0"/>
              <a:t>push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constant</a:t>
            </a:r>
            <a:r>
              <a:rPr lang="en-US" dirty="0">
                <a:latin typeface="Times New Roman"/>
                <a:cs typeface="Times New Roman"/>
              </a:rPr>
              <a:t> 7</a:t>
            </a:r>
          </a:p>
          <a:p>
            <a:r>
              <a:rPr lang="en-US" dirty="0"/>
              <a:t>   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617057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3">
            <a:extLst>
              <a:ext uri="{FF2B5EF4-FFF2-40B4-BE49-F238E27FC236}">
                <a16:creationId xmlns:a16="http://schemas.microsoft.com/office/drawing/2014/main" id="{BA9BF9C5-6ECC-6648-9D57-A7177F18E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146413"/>
            <a:ext cx="1971879" cy="428423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97200" rIns="0" bIns="3600" anchor="t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00"/>
              </a:spcBef>
            </a:pPr>
            <a:r>
              <a:rPr lang="en-US" dirty="0"/>
              <a:t>function Foo.main 4</a:t>
            </a:r>
          </a:p>
          <a:p>
            <a:pPr>
              <a:spcBef>
                <a:spcPts val="200"/>
              </a:spcBef>
            </a:pPr>
            <a:r>
              <a:rPr lang="en-US" dirty="0"/>
              <a:t>   ...</a:t>
            </a:r>
          </a:p>
          <a:p>
            <a:pPr marL="0" indent="0">
              <a:spcBef>
                <a:spcPts val="200"/>
              </a:spcBef>
            </a:pPr>
            <a:r>
              <a:rPr lang="en-US" sz="1100" dirty="0">
                <a:latin typeface="Times New Roman"/>
                <a:cs typeface="Times New Roman"/>
              </a:rPr>
              <a:t>       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Computes 8 * 5 + 7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8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5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call Foo.mult 2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7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add</a:t>
            </a:r>
          </a:p>
          <a:p>
            <a:pPr>
              <a:spcBef>
                <a:spcPts val="200"/>
              </a:spcBef>
            </a:pPr>
            <a:r>
              <a:rPr lang="en-US" dirty="0"/>
              <a:t>   ...</a:t>
            </a:r>
            <a:endParaRPr lang="he-IL" dirty="0"/>
          </a:p>
          <a:p>
            <a:pPr>
              <a:spcBef>
                <a:spcPts val="600"/>
              </a:spcBef>
            </a:pPr>
            <a:r>
              <a:rPr lang="he-IL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he-IL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dirty="0"/>
              <a:t>function Foo.mult 2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0  </a:t>
            </a:r>
          </a:p>
          <a:p>
            <a:pPr>
              <a:spcBef>
                <a:spcPts val="200"/>
              </a:spcBef>
            </a:pPr>
            <a:r>
              <a:rPr lang="en-US" dirty="0"/>
              <a:t>   pop local 0</a:t>
            </a:r>
          </a:p>
          <a:p>
            <a:pPr>
              <a:spcBef>
                <a:spcPts val="200"/>
              </a:spcBef>
            </a:pPr>
            <a:r>
              <a:rPr lang="en-US" dirty="0"/>
              <a:t>   push constant 1 </a:t>
            </a:r>
          </a:p>
          <a:p>
            <a:pPr>
              <a:spcBef>
                <a:spcPts val="200"/>
              </a:spcBef>
            </a:pPr>
            <a:r>
              <a:rPr lang="en-US" dirty="0"/>
              <a:t>   pop local 1</a:t>
            </a:r>
          </a:p>
          <a:p>
            <a:pPr>
              <a:spcBef>
                <a:spcPts val="200"/>
              </a:spcBef>
            </a:pPr>
            <a:r>
              <a:rPr lang="en-US" dirty="0"/>
              <a:t>   ...        </a:t>
            </a:r>
          </a:p>
          <a:p>
            <a:pPr>
              <a:spcBef>
                <a:spcPts val="200"/>
              </a:spcBef>
            </a:pP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// Returns the result</a:t>
            </a:r>
          </a:p>
          <a:p>
            <a:pPr>
              <a:spcBef>
                <a:spcPts val="200"/>
              </a:spcBef>
            </a:pPr>
            <a:r>
              <a:rPr lang="en-US" dirty="0"/>
              <a:t>   push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local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0</a:t>
            </a:r>
          </a:p>
          <a:p>
            <a:pPr>
              <a:spcBef>
                <a:spcPts val="200"/>
              </a:spcBef>
            </a:pPr>
            <a:r>
              <a:rPr lang="en-US" dirty="0"/>
              <a:t>   return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translator in action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737841" y="873892"/>
            <a:ext cx="121228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VM code</a:t>
            </a:r>
            <a:endParaRPr lang="en-US" sz="1100" dirty="0">
              <a:latin typeface="Times New Roman"/>
              <a:cs typeface="Times New Roman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F5A4CBA3-02A1-7F45-8315-9BA40180E440}"/>
              </a:ext>
            </a:extLst>
          </p:cNvPr>
          <p:cNvSpPr/>
          <p:nvPr/>
        </p:nvSpPr>
        <p:spPr>
          <a:xfrm>
            <a:off x="1891778" y="2673129"/>
            <a:ext cx="1398563" cy="577279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VM translator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DFB05166-BE61-1C49-BA71-A1ECC3261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1996" y="873892"/>
            <a:ext cx="177490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Assembly code</a:t>
            </a:r>
            <a:endParaRPr lang="en-US" sz="1100" dirty="0">
              <a:latin typeface="Times New Roman"/>
              <a:cs typeface="Times New Roman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F0D968-F390-0F47-8939-0D6F6B1C16F8}"/>
              </a:ext>
            </a:extLst>
          </p:cNvPr>
          <p:cNvSpPr/>
          <p:nvPr/>
        </p:nvSpPr>
        <p:spPr>
          <a:xfrm>
            <a:off x="838200" y="3367663"/>
            <a:ext cx="1971879" cy="206851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0429F4A3-A3F2-D206-ECBC-810F874A69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686" y="1146413"/>
            <a:ext cx="5288798" cy="428423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0" bIns="190800" anchor="t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00"/>
              </a:spcBef>
            </a:pPr>
            <a:r>
              <a:rPr lang="en-US" dirty="0"/>
              <a:t>(Foo.main)</a:t>
            </a:r>
            <a:r>
              <a:rPr lang="en-US" dirty="0">
                <a:latin typeface="Times New Roman"/>
                <a:cs typeface="Times New Roman"/>
              </a:rPr>
              <a:t>   // function’s entry point label, injected by the translator.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initializes the function’s local variables.</a:t>
            </a:r>
          </a:p>
          <a:p>
            <a:pPr>
              <a:spcAft>
                <a:spcPts val="400"/>
              </a:spcAft>
            </a:pPr>
            <a:r>
              <a:rPr lang="en-US" dirty="0"/>
              <a:t>   ...</a:t>
            </a:r>
          </a:p>
          <a:p>
            <a:r>
              <a:rPr lang="en-US" dirty="0">
                <a:latin typeface="Times New Roman"/>
                <a:cs typeface="Times New Roman"/>
              </a:rPr>
              <a:t>      // assembly code that handles  </a:t>
            </a:r>
            <a:r>
              <a:rPr lang="en-US" dirty="0"/>
              <a:t>push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constant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8</a:t>
            </a:r>
            <a:endParaRPr lang="en-US" dirty="0">
              <a:latin typeface="Times New Roman"/>
              <a:cs typeface="Times New Roman"/>
            </a:endParaRPr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handles  </a:t>
            </a:r>
            <a:r>
              <a:rPr lang="en-US" dirty="0"/>
              <a:t>push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constant</a:t>
            </a:r>
            <a:r>
              <a:rPr lang="en-US" dirty="0">
                <a:latin typeface="Times New Roman"/>
                <a:cs typeface="Times New Roman"/>
              </a:rPr>
              <a:t> 5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handles  </a:t>
            </a:r>
            <a:r>
              <a:rPr lang="en-US" dirty="0"/>
              <a:t>call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Foo.mult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2 </a:t>
            </a:r>
            <a:r>
              <a:rPr lang="en-US" dirty="0">
                <a:latin typeface="Times New Roman"/>
                <a:cs typeface="Times New Roman"/>
              </a:rPr>
              <a:t>by creating and saving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 return address label, saving the segment pointers of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Foo.main</a:t>
            </a:r>
            <a:r>
              <a:rPr lang="en-US" dirty="0">
                <a:latin typeface="Times New Roman"/>
                <a:cs typeface="Times New Roman"/>
              </a:rPr>
              <a:t>, and then:</a:t>
            </a:r>
          </a:p>
          <a:p>
            <a:pPr>
              <a:spcBef>
                <a:spcPts val="200"/>
              </a:spcBef>
            </a:pPr>
            <a:r>
              <a:rPr lang="en-US" dirty="0"/>
              <a:t>   goto Foo.mult </a:t>
            </a:r>
            <a:r>
              <a:rPr lang="en-US" dirty="0">
                <a:latin typeface="Times New Roman"/>
                <a:cs typeface="Times New Roman"/>
              </a:rPr>
              <a:t>// (in assembly)</a:t>
            </a:r>
          </a:p>
          <a:p>
            <a:pPr>
              <a:spcBef>
                <a:spcPts val="200"/>
              </a:spcBef>
            </a:pPr>
            <a:r>
              <a:rPr lang="en-US" dirty="0"/>
              <a:t>(Foo$ret.1)      </a:t>
            </a:r>
            <a:r>
              <a:rPr lang="en-US" dirty="0">
                <a:latin typeface="Times New Roman"/>
                <a:cs typeface="Times New Roman"/>
              </a:rPr>
              <a:t>// return address label, injected by the translator.</a:t>
            </a:r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 // assembly code that handles  </a:t>
            </a:r>
            <a:r>
              <a:rPr lang="en-US" dirty="0"/>
              <a:t>push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constant</a:t>
            </a:r>
            <a:r>
              <a:rPr lang="en-US" dirty="0">
                <a:latin typeface="Times New Roman"/>
                <a:cs typeface="Times New Roman"/>
              </a:rPr>
              <a:t> 7</a:t>
            </a:r>
          </a:p>
          <a:p>
            <a:r>
              <a:rPr lang="en-US" dirty="0"/>
              <a:t>   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083923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3">
            <a:extLst>
              <a:ext uri="{FF2B5EF4-FFF2-40B4-BE49-F238E27FC236}">
                <a16:creationId xmlns:a16="http://schemas.microsoft.com/office/drawing/2014/main" id="{BA9BF9C5-6ECC-6648-9D57-A7177F18E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146413"/>
            <a:ext cx="1971879" cy="428423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97200" rIns="0" bIns="3600" anchor="t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00"/>
              </a:spcBef>
            </a:pPr>
            <a:r>
              <a:rPr lang="en-US" dirty="0"/>
              <a:t>function Foo.main 4</a:t>
            </a:r>
          </a:p>
          <a:p>
            <a:pPr>
              <a:spcBef>
                <a:spcPts val="200"/>
              </a:spcBef>
            </a:pPr>
            <a:r>
              <a:rPr lang="en-US" dirty="0"/>
              <a:t>   ...</a:t>
            </a:r>
          </a:p>
          <a:p>
            <a:pPr marL="0" indent="0">
              <a:spcBef>
                <a:spcPts val="200"/>
              </a:spcBef>
            </a:pPr>
            <a:r>
              <a:rPr lang="en-US" sz="1100" dirty="0">
                <a:latin typeface="Times New Roman"/>
                <a:cs typeface="Times New Roman"/>
              </a:rPr>
              <a:t>       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Computes 8 * 5 + 7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8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5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call Foo.mult 2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7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add</a:t>
            </a:r>
          </a:p>
          <a:p>
            <a:pPr>
              <a:spcBef>
                <a:spcPts val="200"/>
              </a:spcBef>
            </a:pPr>
            <a:r>
              <a:rPr lang="en-US" dirty="0"/>
              <a:t>   ...</a:t>
            </a:r>
            <a:endParaRPr lang="he-IL" dirty="0"/>
          </a:p>
          <a:p>
            <a:pPr>
              <a:spcBef>
                <a:spcPts val="600"/>
              </a:spcBef>
            </a:pPr>
            <a:r>
              <a:rPr lang="he-IL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he-IL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dirty="0"/>
              <a:t>function Foo.mult 2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0  </a:t>
            </a:r>
          </a:p>
          <a:p>
            <a:pPr>
              <a:spcBef>
                <a:spcPts val="200"/>
              </a:spcBef>
            </a:pPr>
            <a:r>
              <a:rPr lang="en-US" dirty="0"/>
              <a:t>   pop local 0</a:t>
            </a:r>
          </a:p>
          <a:p>
            <a:pPr>
              <a:spcBef>
                <a:spcPts val="200"/>
              </a:spcBef>
            </a:pPr>
            <a:r>
              <a:rPr lang="en-US" dirty="0"/>
              <a:t>   push constant 1 </a:t>
            </a:r>
          </a:p>
          <a:p>
            <a:pPr>
              <a:spcBef>
                <a:spcPts val="200"/>
              </a:spcBef>
            </a:pPr>
            <a:r>
              <a:rPr lang="en-US" dirty="0"/>
              <a:t>   pop local 1</a:t>
            </a:r>
          </a:p>
          <a:p>
            <a:pPr>
              <a:spcBef>
                <a:spcPts val="200"/>
              </a:spcBef>
            </a:pPr>
            <a:r>
              <a:rPr lang="en-US" dirty="0"/>
              <a:t>   ...        </a:t>
            </a:r>
          </a:p>
          <a:p>
            <a:pPr>
              <a:spcBef>
                <a:spcPts val="200"/>
              </a:spcBef>
            </a:pP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// Returns the result</a:t>
            </a:r>
          </a:p>
          <a:p>
            <a:pPr>
              <a:spcBef>
                <a:spcPts val="200"/>
              </a:spcBef>
            </a:pPr>
            <a:r>
              <a:rPr lang="en-US" dirty="0"/>
              <a:t>   push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local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0</a:t>
            </a:r>
          </a:p>
          <a:p>
            <a:pPr>
              <a:spcBef>
                <a:spcPts val="200"/>
              </a:spcBef>
            </a:pPr>
            <a:r>
              <a:rPr lang="en-US" dirty="0"/>
              <a:t>   return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translator in action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737841" y="873892"/>
            <a:ext cx="121228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VM code</a:t>
            </a:r>
            <a:endParaRPr lang="en-US" sz="1100" dirty="0">
              <a:latin typeface="Times New Roman"/>
              <a:cs typeface="Times New Roman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F5A4CBA3-02A1-7F45-8315-9BA40180E440}"/>
              </a:ext>
            </a:extLst>
          </p:cNvPr>
          <p:cNvSpPr/>
          <p:nvPr/>
        </p:nvSpPr>
        <p:spPr>
          <a:xfrm>
            <a:off x="1891778" y="2673129"/>
            <a:ext cx="1398563" cy="577279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VM translator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DFB05166-BE61-1C49-BA71-A1ECC3261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1996" y="873892"/>
            <a:ext cx="177490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Assembly code</a:t>
            </a:r>
            <a:endParaRPr lang="en-US" sz="1100" dirty="0">
              <a:latin typeface="Times New Roman"/>
              <a:cs typeface="Times New Roman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F0D968-F390-0F47-8939-0D6F6B1C16F8}"/>
              </a:ext>
            </a:extLst>
          </p:cNvPr>
          <p:cNvSpPr/>
          <p:nvPr/>
        </p:nvSpPr>
        <p:spPr>
          <a:xfrm>
            <a:off x="838200" y="3367663"/>
            <a:ext cx="1971879" cy="206851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C773D229-C861-BD11-B753-82F7FA4DBB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686" y="1146413"/>
            <a:ext cx="5288798" cy="428423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0" bIns="190800" anchor="t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00"/>
              </a:spcBef>
            </a:pPr>
            <a:r>
              <a:rPr lang="en-US" dirty="0"/>
              <a:t>(Foo.main)</a:t>
            </a:r>
            <a:r>
              <a:rPr lang="en-US" dirty="0">
                <a:latin typeface="Times New Roman"/>
                <a:cs typeface="Times New Roman"/>
              </a:rPr>
              <a:t>   // function’s entry point label, injected by the translator.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initializes the function’s local variables.</a:t>
            </a:r>
          </a:p>
          <a:p>
            <a:pPr>
              <a:spcAft>
                <a:spcPts val="400"/>
              </a:spcAft>
            </a:pPr>
            <a:r>
              <a:rPr lang="en-US" dirty="0"/>
              <a:t>   ...</a:t>
            </a:r>
          </a:p>
          <a:p>
            <a:r>
              <a:rPr lang="en-US" dirty="0">
                <a:latin typeface="Times New Roman"/>
                <a:cs typeface="Times New Roman"/>
              </a:rPr>
              <a:t>      // assembly code that handles  </a:t>
            </a:r>
            <a:r>
              <a:rPr lang="en-US" dirty="0"/>
              <a:t>push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constant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8</a:t>
            </a:r>
            <a:endParaRPr lang="en-US" dirty="0">
              <a:latin typeface="Times New Roman"/>
              <a:cs typeface="Times New Roman"/>
            </a:endParaRPr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handles  </a:t>
            </a:r>
            <a:r>
              <a:rPr lang="en-US" dirty="0"/>
              <a:t>push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constant</a:t>
            </a:r>
            <a:r>
              <a:rPr lang="en-US" dirty="0">
                <a:latin typeface="Times New Roman"/>
                <a:cs typeface="Times New Roman"/>
              </a:rPr>
              <a:t> 5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handles  </a:t>
            </a:r>
            <a:r>
              <a:rPr lang="en-US" dirty="0"/>
              <a:t>call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Foo.mult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2 </a:t>
            </a:r>
            <a:r>
              <a:rPr lang="en-US" dirty="0">
                <a:latin typeface="Times New Roman"/>
                <a:cs typeface="Times New Roman"/>
              </a:rPr>
              <a:t>by creating and saving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 return address label, saving the segment pointers of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Foo.main</a:t>
            </a:r>
            <a:r>
              <a:rPr lang="en-US" dirty="0">
                <a:latin typeface="Times New Roman"/>
                <a:cs typeface="Times New Roman"/>
              </a:rPr>
              <a:t>, and then:</a:t>
            </a:r>
          </a:p>
          <a:p>
            <a:pPr>
              <a:spcBef>
                <a:spcPts val="200"/>
              </a:spcBef>
            </a:pPr>
            <a:r>
              <a:rPr lang="en-US" dirty="0"/>
              <a:t>   goto Foo.mult </a:t>
            </a:r>
            <a:r>
              <a:rPr lang="en-US" dirty="0">
                <a:latin typeface="Times New Roman"/>
                <a:cs typeface="Times New Roman"/>
              </a:rPr>
              <a:t>// (in assembly)</a:t>
            </a:r>
          </a:p>
          <a:p>
            <a:pPr>
              <a:spcBef>
                <a:spcPts val="200"/>
              </a:spcBef>
            </a:pPr>
            <a:r>
              <a:rPr lang="en-US" dirty="0"/>
              <a:t>(Foo$ret.1)      </a:t>
            </a:r>
            <a:r>
              <a:rPr lang="en-US" dirty="0">
                <a:latin typeface="Times New Roman"/>
                <a:cs typeface="Times New Roman"/>
              </a:rPr>
              <a:t>// return address label, injected by the translator.</a:t>
            </a:r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 // assembly code that handles  </a:t>
            </a:r>
            <a:r>
              <a:rPr lang="en-US" dirty="0"/>
              <a:t>push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constant</a:t>
            </a:r>
            <a:r>
              <a:rPr lang="en-US" dirty="0">
                <a:latin typeface="Times New Roman"/>
                <a:cs typeface="Times New Roman"/>
              </a:rPr>
              <a:t> 7</a:t>
            </a:r>
          </a:p>
          <a:p>
            <a:r>
              <a:rPr lang="en-US" dirty="0"/>
              <a:t>   ...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800"/>
              </a:spcBef>
            </a:pPr>
            <a:r>
              <a:rPr lang="en-US" dirty="0"/>
              <a:t>(Foo.mult)  </a:t>
            </a:r>
            <a:r>
              <a:rPr lang="en-US" dirty="0">
                <a:latin typeface="Times New Roman"/>
                <a:cs typeface="Times New Roman"/>
              </a:rPr>
              <a:t>// function’s entry point label, injected by the translator.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initializes the function’s local variables.</a:t>
            </a:r>
          </a:p>
          <a:p>
            <a:pPr>
              <a:spcBef>
                <a:spcPts val="200"/>
              </a:spcBef>
              <a:spcAft>
                <a:spcPts val="400"/>
              </a:spcAft>
            </a:pPr>
            <a:r>
              <a:rPr lang="en-US" dirty="0"/>
              <a:t>   </a:t>
            </a:r>
            <a:r>
              <a:rPr lang="en-US" dirty="0">
                <a:latin typeface="Times New Roman"/>
                <a:cs typeface="Times New Roman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15747013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3">
            <a:extLst>
              <a:ext uri="{FF2B5EF4-FFF2-40B4-BE49-F238E27FC236}">
                <a16:creationId xmlns:a16="http://schemas.microsoft.com/office/drawing/2014/main" id="{BA9BF9C5-6ECC-6648-9D57-A7177F18E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146413"/>
            <a:ext cx="1971879" cy="428423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97200" rIns="0" bIns="3600" anchor="t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00"/>
              </a:spcBef>
            </a:pPr>
            <a:r>
              <a:rPr lang="en-US" dirty="0"/>
              <a:t>function Foo.main 4</a:t>
            </a:r>
          </a:p>
          <a:p>
            <a:pPr>
              <a:spcBef>
                <a:spcPts val="200"/>
              </a:spcBef>
            </a:pPr>
            <a:r>
              <a:rPr lang="en-US" dirty="0"/>
              <a:t>   ...</a:t>
            </a:r>
          </a:p>
          <a:p>
            <a:pPr marL="0" indent="0">
              <a:spcBef>
                <a:spcPts val="200"/>
              </a:spcBef>
            </a:pPr>
            <a:r>
              <a:rPr lang="en-US" sz="1100" dirty="0">
                <a:latin typeface="Times New Roman"/>
                <a:cs typeface="Times New Roman"/>
              </a:rPr>
              <a:t>       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Computes 8 * 5 + 7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8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5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call Foo.mult 2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7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add</a:t>
            </a:r>
          </a:p>
          <a:p>
            <a:pPr>
              <a:spcBef>
                <a:spcPts val="200"/>
              </a:spcBef>
            </a:pPr>
            <a:r>
              <a:rPr lang="en-US" dirty="0"/>
              <a:t>   ...</a:t>
            </a:r>
            <a:endParaRPr lang="he-IL" dirty="0"/>
          </a:p>
          <a:p>
            <a:pPr>
              <a:spcBef>
                <a:spcPts val="600"/>
              </a:spcBef>
            </a:pPr>
            <a:r>
              <a:rPr lang="he-IL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he-IL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dirty="0"/>
              <a:t>function Foo.mult 2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0  </a:t>
            </a:r>
          </a:p>
          <a:p>
            <a:pPr>
              <a:spcBef>
                <a:spcPts val="200"/>
              </a:spcBef>
            </a:pPr>
            <a:r>
              <a:rPr lang="en-US" dirty="0"/>
              <a:t>   pop local 0</a:t>
            </a:r>
          </a:p>
          <a:p>
            <a:pPr>
              <a:spcBef>
                <a:spcPts val="200"/>
              </a:spcBef>
            </a:pPr>
            <a:r>
              <a:rPr lang="en-US" dirty="0"/>
              <a:t>   push constant 1 </a:t>
            </a:r>
          </a:p>
          <a:p>
            <a:pPr>
              <a:spcBef>
                <a:spcPts val="200"/>
              </a:spcBef>
            </a:pPr>
            <a:r>
              <a:rPr lang="en-US" dirty="0"/>
              <a:t>   pop local 1</a:t>
            </a:r>
          </a:p>
          <a:p>
            <a:pPr>
              <a:spcBef>
                <a:spcPts val="200"/>
              </a:spcBef>
            </a:pPr>
            <a:r>
              <a:rPr lang="en-US" dirty="0"/>
              <a:t>   ...        </a:t>
            </a:r>
          </a:p>
          <a:p>
            <a:pPr>
              <a:spcBef>
                <a:spcPts val="200"/>
              </a:spcBef>
            </a:pP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// Returns the result</a:t>
            </a:r>
          </a:p>
          <a:p>
            <a:pPr>
              <a:spcBef>
                <a:spcPts val="200"/>
              </a:spcBef>
            </a:pPr>
            <a:r>
              <a:rPr lang="en-US" dirty="0"/>
              <a:t>   push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local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0</a:t>
            </a:r>
          </a:p>
          <a:p>
            <a:pPr>
              <a:spcBef>
                <a:spcPts val="200"/>
              </a:spcBef>
            </a:pPr>
            <a:r>
              <a:rPr lang="en-US" dirty="0"/>
              <a:t>   return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translator in action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737841" y="873892"/>
            <a:ext cx="121228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VM code</a:t>
            </a:r>
            <a:endParaRPr lang="en-US" sz="1100" dirty="0">
              <a:latin typeface="Times New Roman"/>
              <a:cs typeface="Times New Roman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F5A4CBA3-02A1-7F45-8315-9BA40180E440}"/>
              </a:ext>
            </a:extLst>
          </p:cNvPr>
          <p:cNvSpPr/>
          <p:nvPr/>
        </p:nvSpPr>
        <p:spPr>
          <a:xfrm>
            <a:off x="1891778" y="2673129"/>
            <a:ext cx="1398563" cy="577279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VM translator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DFB05166-BE61-1C49-BA71-A1ECC3261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1996" y="873892"/>
            <a:ext cx="177490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Assembly code</a:t>
            </a:r>
            <a:endParaRPr lang="en-US" sz="1100" dirty="0">
              <a:latin typeface="Times New Roman"/>
              <a:cs typeface="Times New Roman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F0D968-F390-0F47-8939-0D6F6B1C16F8}"/>
              </a:ext>
            </a:extLst>
          </p:cNvPr>
          <p:cNvSpPr/>
          <p:nvPr/>
        </p:nvSpPr>
        <p:spPr>
          <a:xfrm>
            <a:off x="838200" y="4839624"/>
            <a:ext cx="1971879" cy="206851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D94A6290-34F0-D9B7-1BF9-8D54364D2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686" y="1146413"/>
            <a:ext cx="5288798" cy="428423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0" bIns="190800" anchor="t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00"/>
              </a:spcBef>
            </a:pPr>
            <a:r>
              <a:rPr lang="en-US" dirty="0"/>
              <a:t>(Foo.main)</a:t>
            </a:r>
            <a:r>
              <a:rPr lang="en-US" dirty="0">
                <a:latin typeface="Times New Roman"/>
                <a:cs typeface="Times New Roman"/>
              </a:rPr>
              <a:t>   // function’s entry point label, injected by the translator.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initializes the function’s local variables.</a:t>
            </a:r>
          </a:p>
          <a:p>
            <a:pPr>
              <a:spcAft>
                <a:spcPts val="400"/>
              </a:spcAft>
            </a:pPr>
            <a:r>
              <a:rPr lang="en-US" dirty="0"/>
              <a:t>   ...</a:t>
            </a:r>
          </a:p>
          <a:p>
            <a:r>
              <a:rPr lang="en-US" dirty="0">
                <a:latin typeface="Times New Roman"/>
                <a:cs typeface="Times New Roman"/>
              </a:rPr>
              <a:t>      // assembly code that handles  </a:t>
            </a:r>
            <a:r>
              <a:rPr lang="en-US" dirty="0"/>
              <a:t>push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constant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8</a:t>
            </a:r>
            <a:endParaRPr lang="en-US" dirty="0">
              <a:latin typeface="Times New Roman"/>
              <a:cs typeface="Times New Roman"/>
            </a:endParaRPr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handles  </a:t>
            </a:r>
            <a:r>
              <a:rPr lang="en-US" dirty="0"/>
              <a:t>push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constant</a:t>
            </a:r>
            <a:r>
              <a:rPr lang="en-US" dirty="0">
                <a:latin typeface="Times New Roman"/>
                <a:cs typeface="Times New Roman"/>
              </a:rPr>
              <a:t> 5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handles  </a:t>
            </a:r>
            <a:r>
              <a:rPr lang="en-US" dirty="0"/>
              <a:t>call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Foo.mult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2 </a:t>
            </a:r>
            <a:r>
              <a:rPr lang="en-US" dirty="0">
                <a:latin typeface="Times New Roman"/>
                <a:cs typeface="Times New Roman"/>
              </a:rPr>
              <a:t>by creating and saving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 return address label, saving the segment pointers of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Foo.main</a:t>
            </a:r>
            <a:r>
              <a:rPr lang="en-US" dirty="0">
                <a:latin typeface="Times New Roman"/>
                <a:cs typeface="Times New Roman"/>
              </a:rPr>
              <a:t>, and then:</a:t>
            </a:r>
          </a:p>
          <a:p>
            <a:pPr>
              <a:spcBef>
                <a:spcPts val="200"/>
              </a:spcBef>
            </a:pPr>
            <a:r>
              <a:rPr lang="en-US" dirty="0"/>
              <a:t>   goto Foo.mult </a:t>
            </a:r>
            <a:r>
              <a:rPr lang="en-US" dirty="0">
                <a:latin typeface="Times New Roman"/>
                <a:cs typeface="Times New Roman"/>
              </a:rPr>
              <a:t>// (in assembly)</a:t>
            </a:r>
          </a:p>
          <a:p>
            <a:pPr>
              <a:spcBef>
                <a:spcPts val="200"/>
              </a:spcBef>
            </a:pPr>
            <a:r>
              <a:rPr lang="en-US" dirty="0"/>
              <a:t>(Foo$ret.1)      </a:t>
            </a:r>
            <a:r>
              <a:rPr lang="en-US" dirty="0">
                <a:latin typeface="Times New Roman"/>
                <a:cs typeface="Times New Roman"/>
              </a:rPr>
              <a:t>// return address label, injected by the translator.</a:t>
            </a:r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 // assembly code that handles  </a:t>
            </a:r>
            <a:r>
              <a:rPr lang="en-US" dirty="0"/>
              <a:t>push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constant</a:t>
            </a:r>
            <a:r>
              <a:rPr lang="en-US" dirty="0">
                <a:latin typeface="Times New Roman"/>
                <a:cs typeface="Times New Roman"/>
              </a:rPr>
              <a:t> 7</a:t>
            </a:r>
          </a:p>
          <a:p>
            <a:r>
              <a:rPr lang="en-US" dirty="0"/>
              <a:t>   ...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800"/>
              </a:spcBef>
            </a:pPr>
            <a:r>
              <a:rPr lang="en-US" dirty="0"/>
              <a:t>(Foo.mult)  </a:t>
            </a:r>
            <a:r>
              <a:rPr lang="en-US" dirty="0">
                <a:latin typeface="Times New Roman"/>
                <a:cs typeface="Times New Roman"/>
              </a:rPr>
              <a:t>// function’s entry point label, injected by the translator.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initializes the function’s local variables.</a:t>
            </a:r>
          </a:p>
          <a:p>
            <a:pPr>
              <a:spcBef>
                <a:spcPts val="200"/>
              </a:spcBef>
              <a:spcAft>
                <a:spcPts val="400"/>
              </a:spcAft>
            </a:pPr>
            <a:r>
              <a:rPr lang="en-US" dirty="0"/>
              <a:t>   </a:t>
            </a:r>
            <a:r>
              <a:rPr lang="en-US" dirty="0">
                <a:latin typeface="Times New Roman"/>
                <a:cs typeface="Times New Roman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22327619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3">
            <a:extLst>
              <a:ext uri="{FF2B5EF4-FFF2-40B4-BE49-F238E27FC236}">
                <a16:creationId xmlns:a16="http://schemas.microsoft.com/office/drawing/2014/main" id="{BA9BF9C5-6ECC-6648-9D57-A7177F18E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146413"/>
            <a:ext cx="1971879" cy="428423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97200" rIns="0" bIns="3600" anchor="t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00"/>
              </a:spcBef>
            </a:pPr>
            <a:r>
              <a:rPr lang="en-US" dirty="0"/>
              <a:t>function Foo.main 4</a:t>
            </a:r>
          </a:p>
          <a:p>
            <a:pPr>
              <a:spcBef>
                <a:spcPts val="200"/>
              </a:spcBef>
            </a:pPr>
            <a:r>
              <a:rPr lang="en-US" dirty="0"/>
              <a:t>   ...</a:t>
            </a:r>
          </a:p>
          <a:p>
            <a:pPr marL="0" indent="0">
              <a:spcBef>
                <a:spcPts val="200"/>
              </a:spcBef>
            </a:pPr>
            <a:r>
              <a:rPr lang="en-US" sz="1100" dirty="0">
                <a:latin typeface="Times New Roman"/>
                <a:cs typeface="Times New Roman"/>
              </a:rPr>
              <a:t>       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Computes 8 * 5 + 7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8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5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call Foo.mult 2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7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add</a:t>
            </a:r>
          </a:p>
          <a:p>
            <a:pPr>
              <a:spcBef>
                <a:spcPts val="200"/>
              </a:spcBef>
            </a:pPr>
            <a:r>
              <a:rPr lang="en-US" dirty="0"/>
              <a:t>   ...</a:t>
            </a:r>
            <a:endParaRPr lang="he-IL" dirty="0"/>
          </a:p>
          <a:p>
            <a:pPr>
              <a:spcBef>
                <a:spcPts val="600"/>
              </a:spcBef>
            </a:pPr>
            <a:r>
              <a:rPr lang="he-IL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he-IL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dirty="0"/>
              <a:t>function Foo.mult 2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0  </a:t>
            </a:r>
          </a:p>
          <a:p>
            <a:pPr>
              <a:spcBef>
                <a:spcPts val="200"/>
              </a:spcBef>
            </a:pPr>
            <a:r>
              <a:rPr lang="en-US" dirty="0"/>
              <a:t>   pop local 0</a:t>
            </a:r>
          </a:p>
          <a:p>
            <a:pPr>
              <a:spcBef>
                <a:spcPts val="200"/>
              </a:spcBef>
            </a:pPr>
            <a:r>
              <a:rPr lang="en-US" dirty="0"/>
              <a:t>   push constant 1 </a:t>
            </a:r>
          </a:p>
          <a:p>
            <a:pPr>
              <a:spcBef>
                <a:spcPts val="200"/>
              </a:spcBef>
            </a:pPr>
            <a:r>
              <a:rPr lang="en-US" dirty="0"/>
              <a:t>   pop local 1</a:t>
            </a:r>
          </a:p>
          <a:p>
            <a:pPr>
              <a:spcBef>
                <a:spcPts val="200"/>
              </a:spcBef>
            </a:pPr>
            <a:r>
              <a:rPr lang="en-US" dirty="0"/>
              <a:t>   ...        </a:t>
            </a:r>
          </a:p>
          <a:p>
            <a:pPr>
              <a:spcBef>
                <a:spcPts val="200"/>
              </a:spcBef>
            </a:pP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// Returns the result</a:t>
            </a:r>
          </a:p>
          <a:p>
            <a:pPr>
              <a:spcBef>
                <a:spcPts val="200"/>
              </a:spcBef>
            </a:pPr>
            <a:r>
              <a:rPr lang="en-US" dirty="0"/>
              <a:t>   push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local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0</a:t>
            </a:r>
          </a:p>
          <a:p>
            <a:pPr>
              <a:spcBef>
                <a:spcPts val="200"/>
              </a:spcBef>
            </a:pPr>
            <a:r>
              <a:rPr lang="en-US" dirty="0"/>
              <a:t>   return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translator in action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737841" y="873892"/>
            <a:ext cx="121228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VM code</a:t>
            </a:r>
            <a:endParaRPr lang="en-US" sz="1100" dirty="0">
              <a:latin typeface="Times New Roman"/>
              <a:cs typeface="Times New Roman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F5A4CBA3-02A1-7F45-8315-9BA40180E440}"/>
              </a:ext>
            </a:extLst>
          </p:cNvPr>
          <p:cNvSpPr/>
          <p:nvPr/>
        </p:nvSpPr>
        <p:spPr>
          <a:xfrm>
            <a:off x="1891778" y="2673129"/>
            <a:ext cx="1398563" cy="577279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VM translator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DFB05166-BE61-1C49-BA71-A1ECC3261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1996" y="873892"/>
            <a:ext cx="177490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Assembly code</a:t>
            </a:r>
            <a:endParaRPr lang="en-US" sz="1100" dirty="0">
              <a:latin typeface="Times New Roman"/>
              <a:cs typeface="Times New Roman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F0D968-F390-0F47-8939-0D6F6B1C16F8}"/>
              </a:ext>
            </a:extLst>
          </p:cNvPr>
          <p:cNvSpPr/>
          <p:nvPr/>
        </p:nvSpPr>
        <p:spPr>
          <a:xfrm>
            <a:off x="838200" y="4839624"/>
            <a:ext cx="1971879" cy="206851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54B4B47E-8259-C4ED-42B2-994E49A00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686" y="1146413"/>
            <a:ext cx="5288798" cy="428423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0" bIns="190800" anchor="t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00"/>
              </a:spcBef>
            </a:pPr>
            <a:r>
              <a:rPr lang="en-US" dirty="0"/>
              <a:t>(Foo.main)</a:t>
            </a:r>
            <a:r>
              <a:rPr lang="en-US" dirty="0">
                <a:latin typeface="Times New Roman"/>
                <a:cs typeface="Times New Roman"/>
              </a:rPr>
              <a:t>   // function’s entry point label, injected by the translator.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initializes the function’s local variables.</a:t>
            </a:r>
          </a:p>
          <a:p>
            <a:pPr>
              <a:spcAft>
                <a:spcPts val="400"/>
              </a:spcAft>
            </a:pPr>
            <a:r>
              <a:rPr lang="en-US" dirty="0"/>
              <a:t>   ...</a:t>
            </a:r>
          </a:p>
          <a:p>
            <a:r>
              <a:rPr lang="en-US" dirty="0">
                <a:latin typeface="Times New Roman"/>
                <a:cs typeface="Times New Roman"/>
              </a:rPr>
              <a:t>      // assembly code that handles  </a:t>
            </a:r>
            <a:r>
              <a:rPr lang="en-US" dirty="0"/>
              <a:t>push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constant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8</a:t>
            </a:r>
            <a:endParaRPr lang="en-US" dirty="0">
              <a:latin typeface="Times New Roman"/>
              <a:cs typeface="Times New Roman"/>
            </a:endParaRPr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handles  </a:t>
            </a:r>
            <a:r>
              <a:rPr lang="en-US" dirty="0"/>
              <a:t>push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constant</a:t>
            </a:r>
            <a:r>
              <a:rPr lang="en-US" dirty="0">
                <a:latin typeface="Times New Roman"/>
                <a:cs typeface="Times New Roman"/>
              </a:rPr>
              <a:t> 5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handles  </a:t>
            </a:r>
            <a:r>
              <a:rPr lang="en-US" dirty="0"/>
              <a:t>call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Foo.mult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2 </a:t>
            </a:r>
            <a:r>
              <a:rPr lang="en-US" dirty="0">
                <a:latin typeface="Times New Roman"/>
                <a:cs typeface="Times New Roman"/>
              </a:rPr>
              <a:t>by creating and saving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 return address label, saving the segment pointers of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Foo.main</a:t>
            </a:r>
            <a:r>
              <a:rPr lang="en-US" dirty="0">
                <a:latin typeface="Times New Roman"/>
                <a:cs typeface="Times New Roman"/>
              </a:rPr>
              <a:t>, and then:</a:t>
            </a:r>
          </a:p>
          <a:p>
            <a:pPr>
              <a:spcBef>
                <a:spcPts val="200"/>
              </a:spcBef>
            </a:pPr>
            <a:r>
              <a:rPr lang="en-US" dirty="0"/>
              <a:t>   goto Foo.mult </a:t>
            </a:r>
            <a:r>
              <a:rPr lang="en-US" dirty="0">
                <a:latin typeface="Times New Roman"/>
                <a:cs typeface="Times New Roman"/>
              </a:rPr>
              <a:t>// (in assembly)</a:t>
            </a:r>
          </a:p>
          <a:p>
            <a:pPr>
              <a:spcBef>
                <a:spcPts val="200"/>
              </a:spcBef>
            </a:pPr>
            <a:r>
              <a:rPr lang="en-US" dirty="0"/>
              <a:t>(Foo$ret.1)      </a:t>
            </a:r>
            <a:r>
              <a:rPr lang="en-US" dirty="0">
                <a:latin typeface="Times New Roman"/>
                <a:cs typeface="Times New Roman"/>
              </a:rPr>
              <a:t>// return address label, injected by the translator.</a:t>
            </a:r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 // assembly code that handles  </a:t>
            </a:r>
            <a:r>
              <a:rPr lang="en-US" dirty="0"/>
              <a:t>push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constant</a:t>
            </a:r>
            <a:r>
              <a:rPr lang="en-US" dirty="0">
                <a:latin typeface="Times New Roman"/>
                <a:cs typeface="Times New Roman"/>
              </a:rPr>
              <a:t> 7</a:t>
            </a:r>
          </a:p>
          <a:p>
            <a:r>
              <a:rPr lang="en-US" dirty="0"/>
              <a:t>   ...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800"/>
              </a:spcBef>
            </a:pPr>
            <a:r>
              <a:rPr lang="en-US" dirty="0"/>
              <a:t>(Foo.mult)  </a:t>
            </a:r>
            <a:r>
              <a:rPr lang="en-US" dirty="0">
                <a:latin typeface="Times New Roman"/>
                <a:cs typeface="Times New Roman"/>
              </a:rPr>
              <a:t>// function’s entry point label, injected by the translator.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initializes the function’s local variables.</a:t>
            </a:r>
          </a:p>
          <a:p>
            <a:pPr>
              <a:spcBef>
                <a:spcPts val="200"/>
              </a:spcBef>
              <a:spcAft>
                <a:spcPts val="400"/>
              </a:spcAft>
            </a:pPr>
            <a:r>
              <a:rPr lang="en-US" dirty="0"/>
              <a:t>   ...</a:t>
            </a:r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handles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12190091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3">
            <a:extLst>
              <a:ext uri="{FF2B5EF4-FFF2-40B4-BE49-F238E27FC236}">
                <a16:creationId xmlns:a16="http://schemas.microsoft.com/office/drawing/2014/main" id="{BA9BF9C5-6ECC-6648-9D57-A7177F18E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146413"/>
            <a:ext cx="1971879" cy="428423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97200" rIns="0" bIns="3600" anchor="t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00"/>
              </a:spcBef>
            </a:pPr>
            <a:r>
              <a:rPr lang="en-US" dirty="0"/>
              <a:t>function Foo.main 4</a:t>
            </a:r>
          </a:p>
          <a:p>
            <a:pPr>
              <a:spcBef>
                <a:spcPts val="200"/>
              </a:spcBef>
            </a:pPr>
            <a:r>
              <a:rPr lang="en-US" dirty="0"/>
              <a:t>   ...</a:t>
            </a:r>
          </a:p>
          <a:p>
            <a:pPr marL="0" indent="0">
              <a:spcBef>
                <a:spcPts val="200"/>
              </a:spcBef>
            </a:pPr>
            <a:r>
              <a:rPr lang="en-US" sz="1100" dirty="0">
                <a:latin typeface="Times New Roman"/>
                <a:cs typeface="Times New Roman"/>
              </a:rPr>
              <a:t>       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Computes 8 * 5 + 7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8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5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call Foo.mult 2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7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add</a:t>
            </a:r>
          </a:p>
          <a:p>
            <a:pPr>
              <a:spcBef>
                <a:spcPts val="200"/>
              </a:spcBef>
            </a:pPr>
            <a:r>
              <a:rPr lang="en-US" dirty="0"/>
              <a:t>   ...</a:t>
            </a:r>
            <a:endParaRPr lang="he-IL" dirty="0"/>
          </a:p>
          <a:p>
            <a:pPr>
              <a:spcBef>
                <a:spcPts val="600"/>
              </a:spcBef>
            </a:pPr>
            <a:r>
              <a:rPr lang="he-IL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he-IL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dirty="0"/>
              <a:t>function Foo.mult 2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0  </a:t>
            </a:r>
          </a:p>
          <a:p>
            <a:pPr>
              <a:spcBef>
                <a:spcPts val="200"/>
              </a:spcBef>
            </a:pPr>
            <a:r>
              <a:rPr lang="en-US" dirty="0"/>
              <a:t>   pop local 0</a:t>
            </a:r>
          </a:p>
          <a:p>
            <a:pPr>
              <a:spcBef>
                <a:spcPts val="200"/>
              </a:spcBef>
            </a:pPr>
            <a:r>
              <a:rPr lang="en-US" dirty="0"/>
              <a:t>   push constant 1 </a:t>
            </a:r>
          </a:p>
          <a:p>
            <a:pPr>
              <a:spcBef>
                <a:spcPts val="200"/>
              </a:spcBef>
            </a:pPr>
            <a:r>
              <a:rPr lang="en-US" dirty="0"/>
              <a:t>   pop local 1</a:t>
            </a:r>
          </a:p>
          <a:p>
            <a:pPr>
              <a:spcBef>
                <a:spcPts val="200"/>
              </a:spcBef>
            </a:pPr>
            <a:r>
              <a:rPr lang="en-US" dirty="0"/>
              <a:t>   ...        </a:t>
            </a:r>
          </a:p>
          <a:p>
            <a:pPr>
              <a:spcBef>
                <a:spcPts val="200"/>
              </a:spcBef>
            </a:pP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// Returns the result</a:t>
            </a:r>
          </a:p>
          <a:p>
            <a:pPr>
              <a:spcBef>
                <a:spcPts val="200"/>
              </a:spcBef>
            </a:pPr>
            <a:r>
              <a:rPr lang="en-US" dirty="0"/>
              <a:t>   push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local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0</a:t>
            </a:r>
          </a:p>
          <a:p>
            <a:pPr>
              <a:spcBef>
                <a:spcPts val="200"/>
              </a:spcBef>
            </a:pPr>
            <a:r>
              <a:rPr lang="en-US" dirty="0"/>
              <a:t>   return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translator in action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737841" y="873892"/>
            <a:ext cx="121228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VM code</a:t>
            </a:r>
            <a:endParaRPr lang="en-US" sz="1100" dirty="0">
              <a:latin typeface="Times New Roman"/>
              <a:cs typeface="Times New Roman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F5A4CBA3-02A1-7F45-8315-9BA40180E440}"/>
              </a:ext>
            </a:extLst>
          </p:cNvPr>
          <p:cNvSpPr/>
          <p:nvPr/>
        </p:nvSpPr>
        <p:spPr>
          <a:xfrm>
            <a:off x="1891778" y="2673129"/>
            <a:ext cx="1398563" cy="577279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VM translator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DFB05166-BE61-1C49-BA71-A1ECC3261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1996" y="873892"/>
            <a:ext cx="177490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Assembly code</a:t>
            </a:r>
            <a:endParaRPr lang="en-US" sz="1100" dirty="0">
              <a:latin typeface="Times New Roman"/>
              <a:cs typeface="Times New Roman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F0D968-F390-0F47-8939-0D6F6B1C16F8}"/>
              </a:ext>
            </a:extLst>
          </p:cNvPr>
          <p:cNvSpPr/>
          <p:nvPr/>
        </p:nvSpPr>
        <p:spPr>
          <a:xfrm>
            <a:off x="838200" y="5040347"/>
            <a:ext cx="1971879" cy="206851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5E72EFF1-83D0-2140-89F7-5ADDC74DC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686" y="1146413"/>
            <a:ext cx="5288798" cy="428423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0" bIns="190800" anchor="t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00"/>
              </a:spcBef>
            </a:pPr>
            <a:r>
              <a:rPr lang="en-US" dirty="0"/>
              <a:t>(Foo.main)</a:t>
            </a:r>
            <a:r>
              <a:rPr lang="en-US" dirty="0">
                <a:latin typeface="Times New Roman"/>
                <a:cs typeface="Times New Roman"/>
              </a:rPr>
              <a:t>   // function’s entry point label, injected by the translator.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initializes the function’s local variables.</a:t>
            </a:r>
          </a:p>
          <a:p>
            <a:pPr>
              <a:spcAft>
                <a:spcPts val="400"/>
              </a:spcAft>
            </a:pPr>
            <a:r>
              <a:rPr lang="en-US" dirty="0"/>
              <a:t>   ...</a:t>
            </a:r>
          </a:p>
          <a:p>
            <a:r>
              <a:rPr lang="en-US" dirty="0">
                <a:latin typeface="Times New Roman"/>
                <a:cs typeface="Times New Roman"/>
              </a:rPr>
              <a:t>      // assembly code that handles  </a:t>
            </a:r>
            <a:r>
              <a:rPr lang="en-US" dirty="0"/>
              <a:t>push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constant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8</a:t>
            </a:r>
            <a:endParaRPr lang="en-US" dirty="0">
              <a:latin typeface="Times New Roman"/>
              <a:cs typeface="Times New Roman"/>
            </a:endParaRPr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handles  </a:t>
            </a:r>
            <a:r>
              <a:rPr lang="en-US" dirty="0"/>
              <a:t>push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constant</a:t>
            </a:r>
            <a:r>
              <a:rPr lang="en-US" dirty="0">
                <a:latin typeface="Times New Roman"/>
                <a:cs typeface="Times New Roman"/>
              </a:rPr>
              <a:t> 5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handles  </a:t>
            </a:r>
            <a:r>
              <a:rPr lang="en-US" dirty="0"/>
              <a:t>call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Foo.mult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2 </a:t>
            </a:r>
            <a:r>
              <a:rPr lang="en-US" dirty="0">
                <a:latin typeface="Times New Roman"/>
                <a:cs typeface="Times New Roman"/>
              </a:rPr>
              <a:t>by creating and saving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 return address label, saving the segment pointers of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Foo.main</a:t>
            </a:r>
            <a:r>
              <a:rPr lang="en-US" dirty="0">
                <a:latin typeface="Times New Roman"/>
                <a:cs typeface="Times New Roman"/>
              </a:rPr>
              <a:t>, and then:</a:t>
            </a:r>
          </a:p>
          <a:p>
            <a:pPr>
              <a:spcBef>
                <a:spcPts val="200"/>
              </a:spcBef>
            </a:pPr>
            <a:r>
              <a:rPr lang="en-US" dirty="0"/>
              <a:t>   goto Foo.mult </a:t>
            </a:r>
            <a:r>
              <a:rPr lang="en-US" dirty="0">
                <a:latin typeface="Times New Roman"/>
                <a:cs typeface="Times New Roman"/>
              </a:rPr>
              <a:t>// (in assembly)</a:t>
            </a:r>
          </a:p>
          <a:p>
            <a:pPr>
              <a:spcBef>
                <a:spcPts val="200"/>
              </a:spcBef>
            </a:pPr>
            <a:r>
              <a:rPr lang="en-US" dirty="0"/>
              <a:t>(Foo$ret.1)      </a:t>
            </a:r>
            <a:r>
              <a:rPr lang="en-US" dirty="0">
                <a:latin typeface="Times New Roman"/>
                <a:cs typeface="Times New Roman"/>
              </a:rPr>
              <a:t>// return address label, injected by the translator.</a:t>
            </a:r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 // assembly code that handles  </a:t>
            </a:r>
            <a:r>
              <a:rPr lang="en-US" dirty="0"/>
              <a:t>push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constant</a:t>
            </a:r>
            <a:r>
              <a:rPr lang="en-US" dirty="0">
                <a:latin typeface="Times New Roman"/>
                <a:cs typeface="Times New Roman"/>
              </a:rPr>
              <a:t> 7</a:t>
            </a:r>
          </a:p>
          <a:p>
            <a:r>
              <a:rPr lang="en-US" dirty="0"/>
              <a:t>   ...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800"/>
              </a:spcBef>
            </a:pPr>
            <a:r>
              <a:rPr lang="en-US" dirty="0"/>
              <a:t>(Foo.mult)  </a:t>
            </a:r>
            <a:r>
              <a:rPr lang="en-US" dirty="0">
                <a:latin typeface="Times New Roman"/>
                <a:cs typeface="Times New Roman"/>
              </a:rPr>
              <a:t>// function’s entry point label, injected by the translator.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initializes the function’s local variables.</a:t>
            </a:r>
          </a:p>
          <a:p>
            <a:pPr>
              <a:spcBef>
                <a:spcPts val="200"/>
              </a:spcBef>
              <a:spcAft>
                <a:spcPts val="400"/>
              </a:spcAft>
            </a:pPr>
            <a:r>
              <a:rPr lang="en-US" dirty="0"/>
              <a:t>   ...</a:t>
            </a:r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handles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8525471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3">
            <a:extLst>
              <a:ext uri="{FF2B5EF4-FFF2-40B4-BE49-F238E27FC236}">
                <a16:creationId xmlns:a16="http://schemas.microsoft.com/office/drawing/2014/main" id="{BA9BF9C5-6ECC-6648-9D57-A7177F18E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146413"/>
            <a:ext cx="1971879" cy="428423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97200" rIns="0" bIns="3600" anchor="t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00"/>
              </a:spcBef>
            </a:pPr>
            <a:r>
              <a:rPr lang="en-US" dirty="0"/>
              <a:t>function Foo.main 4</a:t>
            </a:r>
          </a:p>
          <a:p>
            <a:pPr>
              <a:spcBef>
                <a:spcPts val="200"/>
              </a:spcBef>
            </a:pPr>
            <a:r>
              <a:rPr lang="en-US" dirty="0"/>
              <a:t>   ...</a:t>
            </a:r>
          </a:p>
          <a:p>
            <a:pPr marL="0" indent="0">
              <a:spcBef>
                <a:spcPts val="200"/>
              </a:spcBef>
            </a:pPr>
            <a:r>
              <a:rPr lang="en-US" sz="1100" dirty="0">
                <a:latin typeface="Times New Roman"/>
                <a:cs typeface="Times New Roman"/>
              </a:rPr>
              <a:t>       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Computes 8 * 5 + 7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8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5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call Foo.mult 2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7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add</a:t>
            </a:r>
          </a:p>
          <a:p>
            <a:pPr>
              <a:spcBef>
                <a:spcPts val="200"/>
              </a:spcBef>
            </a:pPr>
            <a:r>
              <a:rPr lang="en-US" dirty="0"/>
              <a:t>   ...</a:t>
            </a:r>
            <a:endParaRPr lang="he-IL" dirty="0"/>
          </a:p>
          <a:p>
            <a:pPr>
              <a:spcBef>
                <a:spcPts val="600"/>
              </a:spcBef>
            </a:pPr>
            <a:r>
              <a:rPr lang="he-IL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he-IL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dirty="0"/>
              <a:t>function Foo.mult 2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0  </a:t>
            </a:r>
          </a:p>
          <a:p>
            <a:pPr>
              <a:spcBef>
                <a:spcPts val="200"/>
              </a:spcBef>
            </a:pPr>
            <a:r>
              <a:rPr lang="en-US" dirty="0"/>
              <a:t>   pop local 0</a:t>
            </a:r>
          </a:p>
          <a:p>
            <a:pPr>
              <a:spcBef>
                <a:spcPts val="200"/>
              </a:spcBef>
            </a:pPr>
            <a:r>
              <a:rPr lang="en-US" dirty="0"/>
              <a:t>   push constant 1 </a:t>
            </a:r>
          </a:p>
          <a:p>
            <a:pPr>
              <a:spcBef>
                <a:spcPts val="200"/>
              </a:spcBef>
            </a:pPr>
            <a:r>
              <a:rPr lang="en-US" dirty="0"/>
              <a:t>   pop local 1</a:t>
            </a:r>
          </a:p>
          <a:p>
            <a:pPr>
              <a:spcBef>
                <a:spcPts val="200"/>
              </a:spcBef>
            </a:pPr>
            <a:r>
              <a:rPr lang="en-US" dirty="0"/>
              <a:t>   ...        </a:t>
            </a:r>
          </a:p>
          <a:p>
            <a:pPr>
              <a:spcBef>
                <a:spcPts val="200"/>
              </a:spcBef>
            </a:pP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// Returns the result</a:t>
            </a:r>
          </a:p>
          <a:p>
            <a:pPr>
              <a:spcBef>
                <a:spcPts val="200"/>
              </a:spcBef>
            </a:pPr>
            <a:r>
              <a:rPr lang="en-US" dirty="0"/>
              <a:t>   push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local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0</a:t>
            </a:r>
          </a:p>
          <a:p>
            <a:pPr>
              <a:spcBef>
                <a:spcPts val="200"/>
              </a:spcBef>
            </a:pPr>
            <a:r>
              <a:rPr lang="en-US" dirty="0"/>
              <a:t>   return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translator in action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737841" y="873892"/>
            <a:ext cx="121228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VM code</a:t>
            </a:r>
            <a:endParaRPr lang="en-US" sz="1100" dirty="0">
              <a:latin typeface="Times New Roman"/>
              <a:cs typeface="Times New Roman"/>
            </a:endParaRP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073158EB-1037-D142-A5AC-310999D37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686" y="1146413"/>
            <a:ext cx="5288798" cy="428423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0" bIns="190800" anchor="t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00"/>
              </a:spcBef>
            </a:pPr>
            <a:r>
              <a:rPr lang="en-US" dirty="0"/>
              <a:t>(Foo.main)</a:t>
            </a:r>
            <a:r>
              <a:rPr lang="en-US" dirty="0">
                <a:latin typeface="Times New Roman"/>
                <a:cs typeface="Times New Roman"/>
              </a:rPr>
              <a:t>   // function’s entry point label, injected by the translator.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initializes the function’s local variables.</a:t>
            </a:r>
          </a:p>
          <a:p>
            <a:pPr>
              <a:spcAft>
                <a:spcPts val="400"/>
              </a:spcAft>
            </a:pPr>
            <a:r>
              <a:rPr lang="en-US" dirty="0"/>
              <a:t>   ...</a:t>
            </a:r>
          </a:p>
          <a:p>
            <a:r>
              <a:rPr lang="en-US" dirty="0">
                <a:latin typeface="Times New Roman"/>
                <a:cs typeface="Times New Roman"/>
              </a:rPr>
              <a:t>      // assembly code that handles  </a:t>
            </a:r>
            <a:r>
              <a:rPr lang="en-US" dirty="0"/>
              <a:t>push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constant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8</a:t>
            </a:r>
            <a:endParaRPr lang="en-US" dirty="0">
              <a:latin typeface="Times New Roman"/>
              <a:cs typeface="Times New Roman"/>
            </a:endParaRPr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handles  </a:t>
            </a:r>
            <a:r>
              <a:rPr lang="en-US" dirty="0"/>
              <a:t>push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constant</a:t>
            </a:r>
            <a:r>
              <a:rPr lang="en-US" dirty="0">
                <a:latin typeface="Times New Roman"/>
                <a:cs typeface="Times New Roman"/>
              </a:rPr>
              <a:t> 5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handles  </a:t>
            </a:r>
            <a:r>
              <a:rPr lang="en-US" dirty="0"/>
              <a:t>call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Foo.mult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2 </a:t>
            </a:r>
            <a:r>
              <a:rPr lang="en-US" dirty="0">
                <a:latin typeface="Times New Roman"/>
                <a:cs typeface="Times New Roman"/>
              </a:rPr>
              <a:t>by creating and saving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 return address label, saving the segment pointers of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Foo.main</a:t>
            </a:r>
            <a:r>
              <a:rPr lang="en-US" dirty="0">
                <a:latin typeface="Times New Roman"/>
                <a:cs typeface="Times New Roman"/>
              </a:rPr>
              <a:t>, and then:</a:t>
            </a:r>
          </a:p>
          <a:p>
            <a:pPr>
              <a:spcBef>
                <a:spcPts val="200"/>
              </a:spcBef>
            </a:pPr>
            <a:r>
              <a:rPr lang="en-US" dirty="0"/>
              <a:t>   goto Foo.mult </a:t>
            </a:r>
            <a:r>
              <a:rPr lang="en-US" dirty="0">
                <a:latin typeface="Times New Roman"/>
                <a:cs typeface="Times New Roman"/>
              </a:rPr>
              <a:t>// (in assembly)</a:t>
            </a:r>
          </a:p>
          <a:p>
            <a:pPr>
              <a:spcBef>
                <a:spcPts val="200"/>
              </a:spcBef>
            </a:pPr>
            <a:r>
              <a:rPr lang="en-US" dirty="0"/>
              <a:t>(Foo$ret.1)      </a:t>
            </a:r>
            <a:r>
              <a:rPr lang="en-US" dirty="0">
                <a:latin typeface="Times New Roman"/>
                <a:cs typeface="Times New Roman"/>
              </a:rPr>
              <a:t>// return address label, injected by the translator.</a:t>
            </a:r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 // assembly code that handles  </a:t>
            </a:r>
            <a:r>
              <a:rPr lang="en-US" dirty="0"/>
              <a:t>push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constant</a:t>
            </a:r>
            <a:r>
              <a:rPr lang="en-US" dirty="0">
                <a:latin typeface="Times New Roman"/>
                <a:cs typeface="Times New Roman"/>
              </a:rPr>
              <a:t> 7</a:t>
            </a:r>
          </a:p>
          <a:p>
            <a:r>
              <a:rPr lang="en-US" dirty="0"/>
              <a:t>   ...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800"/>
              </a:spcBef>
            </a:pPr>
            <a:r>
              <a:rPr lang="en-US" dirty="0"/>
              <a:t>(Foo.mult)  </a:t>
            </a:r>
            <a:r>
              <a:rPr lang="en-US" dirty="0">
                <a:latin typeface="Times New Roman"/>
                <a:cs typeface="Times New Roman"/>
              </a:rPr>
              <a:t>// function’s entry point label, injected by the translator.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initializes the function’s local variables.</a:t>
            </a:r>
          </a:p>
          <a:p>
            <a:pPr>
              <a:spcBef>
                <a:spcPts val="200"/>
              </a:spcBef>
              <a:spcAft>
                <a:spcPts val="400"/>
              </a:spcAft>
            </a:pPr>
            <a:r>
              <a:rPr lang="en-US" dirty="0"/>
              <a:t>   ...</a:t>
            </a:r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handles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handles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dirty="0">
                <a:latin typeface="Times New Roman"/>
                <a:cs typeface="Times New Roman"/>
              </a:rPr>
              <a:t>by getting the return address 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(which happens to be </a:t>
            </a:r>
            <a:r>
              <a:rPr lang="en-US" dirty="0"/>
              <a:t>Foo$ret.1</a:t>
            </a:r>
            <a:r>
              <a:rPr lang="en-US" dirty="0">
                <a:latin typeface="Times New Roman"/>
                <a:cs typeface="Times New Roman"/>
              </a:rPr>
              <a:t>), copying the return value, reinstating </a:t>
            </a:r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the segments of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Foo.main</a:t>
            </a:r>
            <a:r>
              <a:rPr lang="en-US" dirty="0">
                <a:latin typeface="Times New Roman"/>
                <a:cs typeface="Times New Roman"/>
              </a:rPr>
              <a:t>, and then: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/>
              <a:t>   goto Foo$ret.1   </a:t>
            </a:r>
            <a:r>
              <a:rPr lang="en-US" dirty="0">
                <a:latin typeface="Times New Roman"/>
                <a:cs typeface="Times New Roman"/>
              </a:rPr>
              <a:t>// (in assembly)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F5A4CBA3-02A1-7F45-8315-9BA40180E440}"/>
              </a:ext>
            </a:extLst>
          </p:cNvPr>
          <p:cNvSpPr/>
          <p:nvPr/>
        </p:nvSpPr>
        <p:spPr>
          <a:xfrm>
            <a:off x="1891778" y="2673129"/>
            <a:ext cx="1398563" cy="577279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VM translator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DFB05166-BE61-1C49-BA71-A1ECC3261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1996" y="873892"/>
            <a:ext cx="177490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Assembly code</a:t>
            </a:r>
            <a:endParaRPr lang="en-US" sz="1100" dirty="0">
              <a:latin typeface="Times New Roman"/>
              <a:cs typeface="Times New Roman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D44D42-196D-DE4E-A473-8DDCF5F1B0F7}"/>
              </a:ext>
            </a:extLst>
          </p:cNvPr>
          <p:cNvSpPr/>
          <p:nvPr/>
        </p:nvSpPr>
        <p:spPr>
          <a:xfrm>
            <a:off x="838200" y="5040347"/>
            <a:ext cx="1971879" cy="206851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8092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3">
            <a:extLst>
              <a:ext uri="{FF2B5EF4-FFF2-40B4-BE49-F238E27FC236}">
                <a16:creationId xmlns:a16="http://schemas.microsoft.com/office/drawing/2014/main" id="{BA9BF9C5-6ECC-6648-9D57-A7177F18E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146413"/>
            <a:ext cx="1971879" cy="428423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97200" rIns="0" bIns="3600" anchor="t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00"/>
              </a:spcBef>
            </a:pPr>
            <a:r>
              <a:rPr lang="en-US" dirty="0"/>
              <a:t>function Foo.main 4</a:t>
            </a:r>
          </a:p>
          <a:p>
            <a:pPr>
              <a:spcBef>
                <a:spcPts val="200"/>
              </a:spcBef>
            </a:pPr>
            <a:r>
              <a:rPr lang="en-US" dirty="0"/>
              <a:t>   ...</a:t>
            </a:r>
          </a:p>
          <a:p>
            <a:pPr marL="0" indent="0">
              <a:spcBef>
                <a:spcPts val="200"/>
              </a:spcBef>
            </a:pPr>
            <a:r>
              <a:rPr lang="en-US" sz="1100" dirty="0">
                <a:latin typeface="Times New Roman"/>
                <a:cs typeface="Times New Roman"/>
              </a:rPr>
              <a:t>       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Computes 8 * 5 + 7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8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5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call Foo.mult 2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7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add</a:t>
            </a:r>
          </a:p>
          <a:p>
            <a:pPr>
              <a:spcBef>
                <a:spcPts val="200"/>
              </a:spcBef>
            </a:pPr>
            <a:r>
              <a:rPr lang="en-US" dirty="0"/>
              <a:t>   ...</a:t>
            </a:r>
            <a:endParaRPr lang="he-IL" dirty="0"/>
          </a:p>
          <a:p>
            <a:pPr>
              <a:spcBef>
                <a:spcPts val="600"/>
              </a:spcBef>
            </a:pPr>
            <a:r>
              <a:rPr lang="he-IL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he-IL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dirty="0"/>
              <a:t>function Foo.mult 2</a:t>
            </a:r>
          </a:p>
          <a:p>
            <a:pPr>
              <a:spcBef>
                <a:spcPts val="200"/>
              </a:spcBef>
            </a:pPr>
            <a:r>
              <a:rPr lang="he-IL" dirty="0"/>
              <a:t>  </a:t>
            </a:r>
            <a:r>
              <a:rPr lang="en-US" dirty="0"/>
              <a:t> push constant 0  </a:t>
            </a:r>
          </a:p>
          <a:p>
            <a:pPr>
              <a:spcBef>
                <a:spcPts val="200"/>
              </a:spcBef>
            </a:pPr>
            <a:r>
              <a:rPr lang="en-US" dirty="0"/>
              <a:t>   pop local 0</a:t>
            </a:r>
          </a:p>
          <a:p>
            <a:pPr>
              <a:spcBef>
                <a:spcPts val="200"/>
              </a:spcBef>
            </a:pPr>
            <a:r>
              <a:rPr lang="en-US" dirty="0"/>
              <a:t>   push constant 1 </a:t>
            </a:r>
          </a:p>
          <a:p>
            <a:pPr>
              <a:spcBef>
                <a:spcPts val="200"/>
              </a:spcBef>
            </a:pPr>
            <a:r>
              <a:rPr lang="en-US" dirty="0"/>
              <a:t>   pop local 1</a:t>
            </a:r>
          </a:p>
          <a:p>
            <a:pPr>
              <a:spcBef>
                <a:spcPts val="200"/>
              </a:spcBef>
            </a:pPr>
            <a:r>
              <a:rPr lang="en-US" dirty="0"/>
              <a:t>   ...        </a:t>
            </a:r>
          </a:p>
          <a:p>
            <a:pPr>
              <a:spcBef>
                <a:spcPts val="200"/>
              </a:spcBef>
            </a:pP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// Returns the result</a:t>
            </a:r>
          </a:p>
          <a:p>
            <a:pPr>
              <a:spcBef>
                <a:spcPts val="200"/>
              </a:spcBef>
            </a:pPr>
            <a:r>
              <a:rPr lang="en-US" dirty="0"/>
              <a:t>   push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local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0</a:t>
            </a:r>
          </a:p>
          <a:p>
            <a:pPr>
              <a:spcBef>
                <a:spcPts val="200"/>
              </a:spcBef>
            </a:pPr>
            <a:r>
              <a:rPr lang="en-US" dirty="0"/>
              <a:t>   return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translator in action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737841" y="873892"/>
            <a:ext cx="121228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VM code</a:t>
            </a:r>
            <a:endParaRPr lang="en-US" sz="1100" dirty="0">
              <a:latin typeface="Times New Roman"/>
              <a:cs typeface="Times New Roman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F5A4CBA3-02A1-7F45-8315-9BA40180E440}"/>
              </a:ext>
            </a:extLst>
          </p:cNvPr>
          <p:cNvSpPr/>
          <p:nvPr/>
        </p:nvSpPr>
        <p:spPr>
          <a:xfrm>
            <a:off x="1891778" y="2673129"/>
            <a:ext cx="1398563" cy="577279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VM translator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DFB05166-BE61-1C49-BA71-A1ECC3261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1996" y="873892"/>
            <a:ext cx="177490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Assembly code</a:t>
            </a:r>
            <a:endParaRPr lang="en-US" sz="1100" dirty="0">
              <a:latin typeface="Times New Roman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2AF0BA-7BDA-484C-A7AE-3B8FEDF3D1ED}"/>
              </a:ext>
            </a:extLst>
          </p:cNvPr>
          <p:cNvSpPr txBox="1"/>
          <p:nvPr/>
        </p:nvSpPr>
        <p:spPr>
          <a:xfrm>
            <a:off x="559189" y="5530137"/>
            <a:ext cx="8895416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u="sng" dirty="0">
                <a:latin typeface="Times New Roman"/>
                <a:cs typeface="Times New Roman"/>
              </a:rPr>
              <a:t>The translation created a run-time system:</a:t>
            </a:r>
          </a:p>
          <a:p>
            <a:pPr marL="285750" indent="-28575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When executed, the translated code realizes the program semantics, as well as the function call-and-return overhead, passing arguments and return values, saving and reinstating function states, etc.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04C3D0CD-79F2-60EC-B673-E6A1D9D169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686" y="1146413"/>
            <a:ext cx="5288798" cy="428423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0" bIns="190800" anchor="t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00"/>
              </a:spcBef>
            </a:pPr>
            <a:r>
              <a:rPr lang="en-US" dirty="0"/>
              <a:t>(Foo.main)</a:t>
            </a:r>
            <a:r>
              <a:rPr lang="en-US" dirty="0">
                <a:latin typeface="Times New Roman"/>
                <a:cs typeface="Times New Roman"/>
              </a:rPr>
              <a:t>   // function’s entry point label, injected by the translator.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initializes the function’s local variables.</a:t>
            </a:r>
          </a:p>
          <a:p>
            <a:pPr>
              <a:spcAft>
                <a:spcPts val="400"/>
              </a:spcAft>
            </a:pPr>
            <a:r>
              <a:rPr lang="en-US" dirty="0"/>
              <a:t>   ...</a:t>
            </a:r>
          </a:p>
          <a:p>
            <a:r>
              <a:rPr lang="en-US" dirty="0">
                <a:latin typeface="Times New Roman"/>
                <a:cs typeface="Times New Roman"/>
              </a:rPr>
              <a:t>      // assembly code that handles  </a:t>
            </a:r>
            <a:r>
              <a:rPr lang="en-US" dirty="0"/>
              <a:t>push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constant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8</a:t>
            </a:r>
            <a:endParaRPr lang="en-US" dirty="0">
              <a:latin typeface="Times New Roman"/>
              <a:cs typeface="Times New Roman"/>
            </a:endParaRPr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handles  </a:t>
            </a:r>
            <a:r>
              <a:rPr lang="en-US" dirty="0"/>
              <a:t>push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constant</a:t>
            </a:r>
            <a:r>
              <a:rPr lang="en-US" dirty="0">
                <a:latin typeface="Times New Roman"/>
                <a:cs typeface="Times New Roman"/>
              </a:rPr>
              <a:t> 5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handles  </a:t>
            </a:r>
            <a:r>
              <a:rPr lang="en-US" dirty="0"/>
              <a:t>call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Foo.mult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2 </a:t>
            </a:r>
            <a:r>
              <a:rPr lang="en-US" dirty="0">
                <a:latin typeface="Times New Roman"/>
                <a:cs typeface="Times New Roman"/>
              </a:rPr>
              <a:t>by creating and saving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 return address label, saving the segment pointers of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Foo.main</a:t>
            </a:r>
            <a:r>
              <a:rPr lang="en-US" dirty="0">
                <a:latin typeface="Times New Roman"/>
                <a:cs typeface="Times New Roman"/>
              </a:rPr>
              <a:t>, and then:</a:t>
            </a:r>
          </a:p>
          <a:p>
            <a:pPr>
              <a:spcBef>
                <a:spcPts val="200"/>
              </a:spcBef>
            </a:pPr>
            <a:r>
              <a:rPr lang="en-US" dirty="0"/>
              <a:t>   goto Foo.mult </a:t>
            </a:r>
            <a:r>
              <a:rPr lang="en-US" dirty="0">
                <a:latin typeface="Times New Roman"/>
                <a:cs typeface="Times New Roman"/>
              </a:rPr>
              <a:t>// (in assembly)</a:t>
            </a:r>
          </a:p>
          <a:p>
            <a:pPr>
              <a:spcBef>
                <a:spcPts val="200"/>
              </a:spcBef>
            </a:pPr>
            <a:r>
              <a:rPr lang="en-US" dirty="0"/>
              <a:t>(Foo$ret.1)      </a:t>
            </a:r>
            <a:r>
              <a:rPr lang="en-US" dirty="0">
                <a:latin typeface="Times New Roman"/>
                <a:cs typeface="Times New Roman"/>
              </a:rPr>
              <a:t>// return address label, injected by the translator.</a:t>
            </a:r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 // assembly code that handles  </a:t>
            </a:r>
            <a:r>
              <a:rPr lang="en-US" dirty="0"/>
              <a:t>push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constant</a:t>
            </a:r>
            <a:r>
              <a:rPr lang="en-US" dirty="0">
                <a:latin typeface="Times New Roman"/>
                <a:cs typeface="Times New Roman"/>
              </a:rPr>
              <a:t> 7</a:t>
            </a:r>
          </a:p>
          <a:p>
            <a:r>
              <a:rPr lang="en-US" dirty="0"/>
              <a:t>   ...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800"/>
              </a:spcBef>
            </a:pPr>
            <a:r>
              <a:rPr lang="en-US" dirty="0"/>
              <a:t>(Foo.mult)  </a:t>
            </a:r>
            <a:r>
              <a:rPr lang="en-US" dirty="0">
                <a:latin typeface="Times New Roman"/>
                <a:cs typeface="Times New Roman"/>
              </a:rPr>
              <a:t>// function’s entry point label, injected by the translator.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initializes the function’s local variables.</a:t>
            </a:r>
          </a:p>
          <a:p>
            <a:pPr>
              <a:spcBef>
                <a:spcPts val="200"/>
              </a:spcBef>
              <a:spcAft>
                <a:spcPts val="400"/>
              </a:spcAft>
            </a:pPr>
            <a:r>
              <a:rPr lang="en-US" dirty="0"/>
              <a:t>   ...</a:t>
            </a:r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handles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Assembly code that handles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dirty="0">
                <a:latin typeface="Times New Roman"/>
                <a:cs typeface="Times New Roman"/>
              </a:rPr>
              <a:t>by getting the return address 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(which happens to be </a:t>
            </a:r>
            <a:r>
              <a:rPr lang="en-US" dirty="0"/>
              <a:t>Foo$ret.1</a:t>
            </a:r>
            <a:r>
              <a:rPr lang="en-US" dirty="0">
                <a:latin typeface="Times New Roman"/>
                <a:cs typeface="Times New Roman"/>
              </a:rPr>
              <a:t>), copying the return value, reinstating </a:t>
            </a:r>
          </a:p>
          <a:p>
            <a:pPr>
              <a:spcBef>
                <a:spcPts val="200"/>
              </a:spcBef>
            </a:pPr>
            <a:r>
              <a:rPr lang="en-US" dirty="0">
                <a:latin typeface="Times New Roman"/>
                <a:cs typeface="Times New Roman"/>
              </a:rPr>
              <a:t>      // the segments of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Foo.main</a:t>
            </a:r>
            <a:r>
              <a:rPr lang="en-US" dirty="0">
                <a:latin typeface="Times New Roman"/>
                <a:cs typeface="Times New Roman"/>
              </a:rPr>
              <a:t>, and then: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/>
              <a:t>   goto Foo$ret.1   </a:t>
            </a:r>
            <a:r>
              <a:rPr lang="en-US" dirty="0">
                <a:latin typeface="Times New Roman"/>
                <a:cs typeface="Times New Roman"/>
              </a:rPr>
              <a:t>// (in assembly)</a:t>
            </a:r>
          </a:p>
        </p:txBody>
      </p:sp>
    </p:spTree>
    <p:extLst>
      <p:ext uri="{BB962C8B-B14F-4D97-AF65-F5344CB8AC3E}">
        <p14:creationId xmlns:p14="http://schemas.microsoft.com/office/powerpoint/2010/main" val="11950293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362767" y="1204942"/>
            <a:ext cx="3560638" cy="125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>
              <a:spcBef>
                <a:spcPts val="3000"/>
              </a:spcBef>
              <a:buSzPct val="100000"/>
              <a:defRPr/>
            </a:pPr>
            <a:r>
              <a:rPr lang="en-US" u="sng" dirty="0">
                <a:latin typeface="Times New Roman"/>
                <a:cs typeface="Times New Roman"/>
              </a:rPr>
              <a:t>Abstraction</a:t>
            </a:r>
          </a:p>
          <a:p>
            <a:pPr marL="444500" lvl="1" indent="-177800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VM branching commands</a:t>
            </a:r>
          </a:p>
          <a:p>
            <a:pPr marL="444500" lvl="1" indent="-177800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VM function commands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plan</a:t>
            </a:r>
            <a:endParaRPr lang="en-US" sz="1800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362767" y="4011067"/>
            <a:ext cx="4539188" cy="1641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>
              <a:spcBef>
                <a:spcPts val="3000"/>
              </a:spcBef>
              <a:buSzPct val="100000"/>
              <a:defRPr/>
            </a:pPr>
            <a:r>
              <a:rPr lang="en-US" u="sng" dirty="0">
                <a:latin typeface="Times New Roman"/>
                <a:cs typeface="Times New Roman"/>
              </a:rPr>
              <a:t>Implementation</a:t>
            </a:r>
            <a:r>
              <a:rPr lang="en-US" sz="1600" dirty="0">
                <a:latin typeface="Times New Roman"/>
                <a:cs typeface="Times New Roman"/>
              </a:rPr>
              <a:t> (nuts and bolts)</a:t>
            </a:r>
            <a:endParaRPr lang="en-US" dirty="0">
              <a:latin typeface="Times New Roman"/>
              <a:cs typeface="Times New Roman"/>
            </a:endParaRPr>
          </a:p>
          <a:p>
            <a:pPr marL="492125" indent="-225425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Run-time system</a:t>
            </a:r>
          </a:p>
          <a:p>
            <a:pPr marL="492125" indent="-225425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Standard mapping</a:t>
            </a:r>
          </a:p>
          <a:p>
            <a:pPr marL="492125" indent="-225425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VM translator</a:t>
            </a:r>
          </a:p>
          <a:p>
            <a:pPr marL="492125" indent="-225425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Project 8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26F6A0A-BB26-034E-ADB0-39304DA60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767" y="2540116"/>
            <a:ext cx="3560638" cy="125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>
              <a:spcBef>
                <a:spcPts val="3000"/>
              </a:spcBef>
              <a:buSzPct val="100000"/>
              <a:defRPr/>
            </a:pPr>
            <a:r>
              <a:rPr lang="en-US" u="sng" dirty="0">
                <a:latin typeface="Times New Roman"/>
                <a:cs typeface="Times New Roman"/>
              </a:rPr>
              <a:t>Implementation</a:t>
            </a:r>
            <a:r>
              <a:rPr lang="en-US" sz="1600" dirty="0">
                <a:latin typeface="Times New Roman"/>
                <a:cs typeface="Times New Roman"/>
              </a:rPr>
              <a:t> (conceptual)</a:t>
            </a:r>
            <a:endParaRPr lang="en-US" dirty="0">
              <a:latin typeface="Times New Roman"/>
              <a:cs typeface="Times New Roman"/>
            </a:endParaRPr>
          </a:p>
          <a:p>
            <a:pPr marL="444500" lvl="1" indent="-177800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VM branching commands</a:t>
            </a:r>
          </a:p>
          <a:p>
            <a:pPr marL="444500" lvl="1" indent="-177800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VM function commands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1373653" y="4445615"/>
            <a:ext cx="4572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C86DFC-8876-2741-A710-DB3BF879AC47}"/>
              </a:ext>
            </a:extLst>
          </p:cNvPr>
          <p:cNvGrpSpPr/>
          <p:nvPr/>
        </p:nvGrpSpPr>
        <p:grpSpPr>
          <a:xfrm>
            <a:off x="4968741" y="1163378"/>
            <a:ext cx="3668743" cy="4959176"/>
            <a:chOff x="4968741" y="1163378"/>
            <a:chExt cx="3668743" cy="495917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953997-EAE6-F24A-8AEB-E1B5EAE66A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850" t="6283" r="24533" b="7896"/>
            <a:stretch/>
          </p:blipFill>
          <p:spPr>
            <a:xfrm>
              <a:off x="4968741" y="1163378"/>
              <a:ext cx="3668743" cy="4959176"/>
            </a:xfrm>
            <a:prstGeom prst="rect">
              <a:avLst/>
            </a:prstGeom>
          </p:spPr>
        </p:pic>
        <p:sp>
          <p:nvSpPr>
            <p:cNvPr id="14" name="Rounded Rectangular Callout 13">
              <a:extLst>
                <a:ext uri="{FF2B5EF4-FFF2-40B4-BE49-F238E27FC236}">
                  <a16:creationId xmlns:a16="http://schemas.microsoft.com/office/drawing/2014/main" id="{D2955B89-FDD8-5841-BCCD-D942A4485C2E}"/>
                </a:ext>
              </a:extLst>
            </p:cNvPr>
            <p:cNvSpPr/>
            <p:nvPr/>
          </p:nvSpPr>
          <p:spPr>
            <a:xfrm>
              <a:off x="5290277" y="1280938"/>
              <a:ext cx="1581495" cy="405283"/>
            </a:xfrm>
            <a:prstGeom prst="wedgeRoundRectCallout">
              <a:avLst>
                <a:gd name="adj1" fmla="val -47256"/>
                <a:gd name="adj2" fmla="val 25699"/>
                <a:gd name="adj3" fmla="val 16667"/>
              </a:avLst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abstraction</a:t>
              </a:r>
            </a:p>
          </p:txBody>
        </p:sp>
        <p:sp>
          <p:nvSpPr>
            <p:cNvPr id="15" name="Rounded Rectangular Callout 14">
              <a:extLst>
                <a:ext uri="{FF2B5EF4-FFF2-40B4-BE49-F238E27FC236}">
                  <a16:creationId xmlns:a16="http://schemas.microsoft.com/office/drawing/2014/main" id="{33EF9CE6-5D0F-AE42-83AA-9C73EAA0A916}"/>
                </a:ext>
              </a:extLst>
            </p:cNvPr>
            <p:cNvSpPr/>
            <p:nvPr/>
          </p:nvSpPr>
          <p:spPr>
            <a:xfrm>
              <a:off x="5206946" y="2739976"/>
              <a:ext cx="1923818" cy="405283"/>
            </a:xfrm>
            <a:prstGeom prst="wedgeRoundRectCallout">
              <a:avLst>
                <a:gd name="adj1" fmla="val -47256"/>
                <a:gd name="adj2" fmla="val 25699"/>
                <a:gd name="adj3" fmla="val 16667"/>
              </a:avLst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implementation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1EB70B3-006C-E944-87BB-08CE5BEFEC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7" r="20213"/>
          <a:stretch/>
        </p:blipFill>
        <p:spPr>
          <a:xfrm>
            <a:off x="1079268" y="1243160"/>
            <a:ext cx="329074" cy="3278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48DA23-538E-E943-8DD5-25222A43FF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7" r="20213"/>
          <a:stretch/>
        </p:blipFill>
        <p:spPr>
          <a:xfrm>
            <a:off x="1058158" y="2576071"/>
            <a:ext cx="329074" cy="32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575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big picture: Compilation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1970645" y="1390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FD8290-A840-CF23-CDC6-96C31ADBD288}"/>
              </a:ext>
            </a:extLst>
          </p:cNvPr>
          <p:cNvSpPr/>
          <p:nvPr/>
        </p:nvSpPr>
        <p:spPr>
          <a:xfrm>
            <a:off x="534788" y="4501085"/>
            <a:ext cx="26492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1600" dirty="0">
                <a:latin typeface="Times New Roman"/>
                <a:cs typeface="Times New Roman"/>
              </a:rPr>
              <a:t>A </a:t>
            </a:r>
            <a:r>
              <a:rPr lang="en-US" sz="1600" i="1" dirty="0">
                <a:latin typeface="Times New Roman"/>
                <a:cs typeface="Times New Roman"/>
              </a:rPr>
              <a:t>Jack class</a:t>
            </a:r>
            <a:r>
              <a:rPr lang="en-US" sz="1600" dirty="0">
                <a:latin typeface="Times New Roman"/>
                <a:cs typeface="Times New Roman"/>
              </a:rPr>
              <a:t> is a collection of </a:t>
            </a:r>
            <a:r>
              <a:rPr lang="en-US" sz="1600" i="1" dirty="0">
                <a:latin typeface="Times New Roman"/>
                <a:cs typeface="Times New Roman"/>
              </a:rPr>
              <a:t>constructors</a:t>
            </a:r>
            <a:r>
              <a:rPr lang="en-US" sz="1600" dirty="0">
                <a:latin typeface="Times New Roman"/>
                <a:cs typeface="Times New Roman"/>
              </a:rPr>
              <a:t>, </a:t>
            </a:r>
            <a:r>
              <a:rPr lang="en-US" sz="1600" i="1" dirty="0">
                <a:latin typeface="Times New Roman"/>
                <a:cs typeface="Times New Roman"/>
              </a:rPr>
              <a:t>methods</a:t>
            </a:r>
            <a:r>
              <a:rPr lang="en-US" sz="1600" dirty="0">
                <a:latin typeface="Times New Roman"/>
                <a:cs typeface="Times New Roman"/>
              </a:rPr>
              <a:t>,</a:t>
            </a:r>
            <a:br>
              <a:rPr lang="en-US" sz="1600" dirty="0">
                <a:latin typeface="Times New Roman"/>
                <a:cs typeface="Times New Roman"/>
              </a:rPr>
            </a:br>
            <a:r>
              <a:rPr lang="en-US" sz="1600" dirty="0">
                <a:latin typeface="Times New Roman"/>
                <a:cs typeface="Times New Roman"/>
              </a:rPr>
              <a:t>and </a:t>
            </a:r>
            <a:r>
              <a:rPr lang="en-US" sz="1600" i="1" dirty="0">
                <a:latin typeface="Times New Roman"/>
                <a:cs typeface="Times New Roman"/>
              </a:rPr>
              <a:t>functions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(static methods)</a:t>
            </a:r>
            <a:endParaRPr lang="en-US" sz="1600" dirty="0">
              <a:latin typeface="Times New Roman"/>
              <a:cs typeface="Times New Roman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CD5800-BDEB-7DA3-7550-5883C184D005}"/>
              </a:ext>
            </a:extLst>
          </p:cNvPr>
          <p:cNvGrpSpPr/>
          <p:nvPr/>
        </p:nvGrpSpPr>
        <p:grpSpPr>
          <a:xfrm>
            <a:off x="361285" y="909382"/>
            <a:ext cx="2481561" cy="3360612"/>
            <a:chOff x="361285" y="909382"/>
            <a:chExt cx="2481561" cy="336061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AF960EA-988F-E61E-D4BB-C22165F2E5B3}"/>
                </a:ext>
              </a:extLst>
            </p:cNvPr>
            <p:cNvSpPr/>
            <p:nvPr/>
          </p:nvSpPr>
          <p:spPr>
            <a:xfrm>
              <a:off x="361285" y="1226252"/>
              <a:ext cx="2481561" cy="30437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 Box 3">
              <a:extLst>
                <a:ext uri="{FF2B5EF4-FFF2-40B4-BE49-F238E27FC236}">
                  <a16:creationId xmlns:a16="http://schemas.microsoft.com/office/drawing/2014/main" id="{EBEC2E89-6C91-62F3-49C5-E28DAE3D6A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4788" y="1554709"/>
              <a:ext cx="2036644" cy="104012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97200" rIns="93600" bIns="97200" anchor="ctr" anchorCtr="0"/>
            <a:lstStyle>
              <a:defPPr>
                <a:defRPr lang="en-US"/>
              </a:defPPr>
              <a:lvl1pPr marL="342900" indent="-342900">
                <a:defRPr sz="1200">
                  <a:latin typeface="Consolas"/>
                  <a:ea typeface="ＭＳ Ｐゴシック" charset="0"/>
                  <a:cs typeface="Consolas"/>
                </a:defRPr>
              </a:lvl1pPr>
              <a:lvl2pPr marL="742950" indent="-285750">
                <a:defRPr sz="2400"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200"/>
                </a:spcBef>
              </a:pPr>
              <a:r>
                <a:rPr lang="en-US" sz="1100" dirty="0"/>
                <a:t>class Main</a:t>
              </a:r>
            </a:p>
            <a:p>
              <a:pPr>
                <a:spcBef>
                  <a:spcPts val="200"/>
                </a:spcBef>
              </a:pPr>
              <a:r>
                <a:rPr lang="en-US" sz="1100" dirty="0"/>
                <a:t>  function main {</a:t>
              </a:r>
              <a:r>
                <a:rPr lang="en-US" spc="160" dirty="0">
                  <a:latin typeface="Times New Roman"/>
                  <a:cs typeface="Times New Roman"/>
                </a:rPr>
                <a:t>...</a:t>
              </a:r>
              <a:r>
                <a:rPr lang="en-US" sz="1100" spc="160" dirty="0"/>
                <a:t>}</a:t>
              </a:r>
            </a:p>
            <a:p>
              <a:pPr>
                <a:spcBef>
                  <a:spcPts val="200"/>
                </a:spcBef>
              </a:pPr>
              <a:r>
                <a:rPr lang="en-US" sz="1100" dirty="0"/>
                <a:t>  method bar {</a:t>
              </a:r>
              <a:r>
                <a:rPr lang="en-US" spc="160" dirty="0">
                  <a:latin typeface="Times New Roman"/>
                  <a:cs typeface="Times New Roman"/>
                </a:rPr>
                <a:t>...</a:t>
              </a:r>
              <a:r>
                <a:rPr lang="en-US" sz="1100" spc="160" dirty="0"/>
                <a:t>}</a:t>
              </a:r>
              <a:endParaRPr lang="en-US" sz="1100" dirty="0"/>
            </a:p>
            <a:p>
              <a:pPr>
                <a:spcBef>
                  <a:spcPts val="200"/>
                </a:spcBef>
              </a:pPr>
              <a:r>
                <a:rPr lang="en-US" sz="1100" dirty="0"/>
                <a:t>}</a:t>
              </a:r>
            </a:p>
          </p:txBody>
        </p:sp>
        <p:sp>
          <p:nvSpPr>
            <p:cNvPr id="16" name="Rectangle 10">
              <a:extLst>
                <a:ext uri="{FF2B5EF4-FFF2-40B4-BE49-F238E27FC236}">
                  <a16:creationId xmlns:a16="http://schemas.microsoft.com/office/drawing/2014/main" id="{E5C01D2D-17AC-CC13-0D8E-C1FF36A46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285" y="909382"/>
              <a:ext cx="2481561" cy="414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ctr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latin typeface="Consolas"/>
                  <a:cs typeface="Consolas"/>
                </a:rPr>
                <a:t>myProg</a:t>
              </a:r>
              <a:r>
                <a:rPr lang="en-US" sz="1400" dirty="0">
                  <a:latin typeface="Times New Roman"/>
                  <a:cs typeface="Times New Roman"/>
                </a:rPr>
                <a:t> folder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FE0898-9C92-EDF6-CDA4-3E8BC352042C}"/>
                </a:ext>
              </a:extLst>
            </p:cNvPr>
            <p:cNvSpPr txBox="1"/>
            <p:nvPr/>
          </p:nvSpPr>
          <p:spPr>
            <a:xfrm>
              <a:off x="492664" y="1280991"/>
              <a:ext cx="10072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Main.jack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DF5912-C525-A62E-2448-209ED0EF64D7}"/>
                </a:ext>
              </a:extLst>
            </p:cNvPr>
            <p:cNvSpPr txBox="1"/>
            <p:nvPr/>
          </p:nvSpPr>
          <p:spPr>
            <a:xfrm>
              <a:off x="524635" y="2725336"/>
              <a:ext cx="1073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Foo.jack</a:t>
              </a:r>
            </a:p>
          </p:txBody>
        </p:sp>
        <p:sp>
          <p:nvSpPr>
            <p:cNvPr id="21" name="Text Box 3">
              <a:extLst>
                <a:ext uri="{FF2B5EF4-FFF2-40B4-BE49-F238E27FC236}">
                  <a16:creationId xmlns:a16="http://schemas.microsoft.com/office/drawing/2014/main" id="{D535C24B-93D8-A81C-C4AA-8E75126554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9603" y="3020953"/>
              <a:ext cx="1982325" cy="104012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97200" rIns="93600" bIns="97200" anchor="ctr" anchorCtr="0"/>
            <a:lstStyle>
              <a:defPPr>
                <a:defRPr lang="en-US"/>
              </a:defPPr>
              <a:lvl1pPr marL="342900" indent="-342900">
                <a:spcBef>
                  <a:spcPts val="200"/>
                </a:spcBef>
                <a:defRPr sz="1100">
                  <a:latin typeface="Consolas"/>
                  <a:ea typeface="ＭＳ Ｐゴシック" charset="0"/>
                  <a:cs typeface="Consolas"/>
                </a:defRPr>
              </a:lvl1pPr>
              <a:lvl2pPr marL="742950" indent="-285750">
                <a:defRPr sz="2400"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dirty="0"/>
                <a:t>class Foo</a:t>
              </a:r>
            </a:p>
            <a:p>
              <a:r>
                <a:rPr lang="en-US" dirty="0"/>
                <a:t>  constructor new {</a:t>
              </a:r>
              <a:r>
                <a:rPr lang="en-US" spc="160" dirty="0">
                  <a:latin typeface="Times New Roman"/>
                  <a:cs typeface="Times New Roman"/>
                </a:rPr>
                <a:t>...</a:t>
              </a:r>
              <a:r>
                <a:rPr lang="en-US" dirty="0"/>
                <a:t>}</a:t>
              </a:r>
            </a:p>
            <a:p>
              <a:r>
                <a:rPr lang="en-US" dirty="0"/>
                <a:t>  method bar {</a:t>
              </a:r>
              <a:r>
                <a:rPr lang="en-US" sz="1200" spc="160" dirty="0">
                  <a:latin typeface="Times New Roman"/>
                  <a:cs typeface="Times New Roman"/>
                </a:rPr>
                <a:t>...</a:t>
              </a:r>
              <a:r>
                <a:rPr lang="en-US" dirty="0"/>
                <a:t>}</a:t>
              </a:r>
            </a:p>
            <a:p>
              <a:r>
                <a:rPr lang="en-US" dirty="0"/>
                <a:t>}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8D833D4-B29E-2CB9-CFC0-78FE9592AF1A}"/>
              </a:ext>
            </a:extLst>
          </p:cNvPr>
          <p:cNvGrpSpPr/>
          <p:nvPr/>
        </p:nvGrpSpPr>
        <p:grpSpPr>
          <a:xfrm>
            <a:off x="2315309" y="985143"/>
            <a:ext cx="4014806" cy="4331576"/>
            <a:chOff x="2315309" y="985143"/>
            <a:chExt cx="4014806" cy="433157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020F7E3-9491-462A-B7EC-F3FF35A8F9ED}"/>
                </a:ext>
              </a:extLst>
            </p:cNvPr>
            <p:cNvSpPr/>
            <p:nvPr/>
          </p:nvSpPr>
          <p:spPr>
            <a:xfrm>
              <a:off x="3680832" y="4485722"/>
              <a:ext cx="264928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800"/>
                </a:spcBef>
              </a:pPr>
              <a:r>
                <a:rPr lang="en-US" sz="1600" dirty="0">
                  <a:latin typeface="Times New Roman"/>
                  <a:cs typeface="Times New Roman"/>
                </a:rPr>
                <a:t>Each </a:t>
              </a:r>
              <a:r>
                <a:rPr lang="en-US" sz="1600" i="1" dirty="0">
                  <a:latin typeface="Times New Roman"/>
                  <a:cs typeface="Times New Roman"/>
                </a:rPr>
                <a:t>constructor</a:t>
              </a:r>
              <a:r>
                <a:rPr lang="en-US" sz="1600" dirty="0">
                  <a:latin typeface="Times New Roman"/>
                  <a:cs typeface="Times New Roman"/>
                </a:rPr>
                <a:t>, </a:t>
              </a:r>
              <a:r>
                <a:rPr lang="en-US" sz="1600" i="1" dirty="0">
                  <a:latin typeface="Times New Roman"/>
                  <a:cs typeface="Times New Roman"/>
                </a:rPr>
                <a:t>method</a:t>
              </a:r>
              <a:r>
                <a:rPr lang="en-US" sz="1600" dirty="0">
                  <a:latin typeface="Times New Roman"/>
                  <a:cs typeface="Times New Roman"/>
                </a:rPr>
                <a:t> </a:t>
              </a:r>
              <a:br>
                <a:rPr lang="en-US" sz="1600" dirty="0">
                  <a:latin typeface="Times New Roman"/>
                  <a:cs typeface="Times New Roman"/>
                </a:rPr>
              </a:br>
              <a:r>
                <a:rPr lang="en-US" sz="1600" dirty="0">
                  <a:latin typeface="Times New Roman"/>
                  <a:cs typeface="Times New Roman"/>
                </a:rPr>
                <a:t>and </a:t>
              </a:r>
              <a:r>
                <a:rPr lang="en-US" sz="1600" i="1" dirty="0">
                  <a:latin typeface="Times New Roman"/>
                  <a:cs typeface="Times New Roman"/>
                </a:rPr>
                <a:t>function</a:t>
              </a:r>
              <a:r>
                <a:rPr lang="en-US" sz="1600" dirty="0">
                  <a:latin typeface="Times New Roman"/>
                  <a:cs typeface="Times New Roman"/>
                </a:rPr>
                <a:t> is translated</a:t>
              </a:r>
              <a:br>
                <a:rPr lang="en-US" sz="1600" dirty="0">
                  <a:latin typeface="Times New Roman"/>
                  <a:cs typeface="Times New Roman"/>
                </a:rPr>
              </a:br>
              <a:r>
                <a:rPr lang="en-US" sz="1600" dirty="0">
                  <a:latin typeface="Times New Roman"/>
                  <a:cs typeface="Times New Roman"/>
                </a:rPr>
                <a:t>into a </a:t>
              </a:r>
              <a:r>
                <a:rPr lang="en-US" sz="1600" i="1" dirty="0">
                  <a:latin typeface="Times New Roman"/>
                  <a:cs typeface="Times New Roman"/>
                </a:rPr>
                <a:t>VM function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753A3D9-A3F1-5550-F0F7-1524CBF8AF04}"/>
                </a:ext>
              </a:extLst>
            </p:cNvPr>
            <p:cNvGrpSpPr/>
            <p:nvPr/>
          </p:nvGrpSpPr>
          <p:grpSpPr>
            <a:xfrm>
              <a:off x="2315309" y="985143"/>
              <a:ext cx="3487146" cy="3360611"/>
              <a:chOff x="2315309" y="985143"/>
              <a:chExt cx="3487146" cy="3360611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A6820D7-D3C3-80CB-09A8-E487DD38EDAB}"/>
                  </a:ext>
                </a:extLst>
              </p:cNvPr>
              <p:cNvGrpSpPr/>
              <p:nvPr/>
            </p:nvGrpSpPr>
            <p:grpSpPr>
              <a:xfrm>
                <a:off x="3611976" y="985143"/>
                <a:ext cx="2190479" cy="3360611"/>
                <a:chOff x="3611976" y="985143"/>
                <a:chExt cx="2190479" cy="3360611"/>
              </a:xfrm>
            </p:grpSpPr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79F073EF-F493-8D44-910A-978325D4C889}"/>
                    </a:ext>
                  </a:extLst>
                </p:cNvPr>
                <p:cNvSpPr/>
                <p:nvPr/>
              </p:nvSpPr>
              <p:spPr>
                <a:xfrm>
                  <a:off x="3611976" y="1302012"/>
                  <a:ext cx="2190479" cy="3043742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" name="Text Box 3">
                  <a:extLst>
                    <a:ext uri="{FF2B5EF4-FFF2-40B4-BE49-F238E27FC236}">
                      <a16:creationId xmlns:a16="http://schemas.microsoft.com/office/drawing/2014/main" id="{BDEBA3B5-8E5C-F100-EDFC-2210284A57F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36992" y="1686098"/>
                  <a:ext cx="1895676" cy="864947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293973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216000" tIns="190800" rIns="93600" bIns="190800" anchor="ctr" anchorCtr="0"/>
                <a:lstStyle>
                  <a:defPPr>
                    <a:defRPr lang="en-US"/>
                  </a:defPPr>
                  <a:lvl1pPr marL="342900" indent="-342900">
                    <a:defRPr sz="1200">
                      <a:latin typeface="Consolas"/>
                      <a:ea typeface="ＭＳ Ｐゴシック" charset="0"/>
                      <a:cs typeface="Consolas"/>
                    </a:defRPr>
                  </a:lvl1pPr>
                  <a:lvl2pPr marL="742950" indent="-285750">
                    <a:defRPr sz="2400"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latin typeface="Arial" charset="0"/>
                      <a:ea typeface="ＭＳ Ｐゴシック" charset="0"/>
                    </a:defRPr>
                  </a:lvl9pPr>
                </a:lstStyle>
                <a:p>
                  <a:r>
                    <a:rPr lang="en-US" sz="1100" dirty="0"/>
                    <a:t>function Main.main</a:t>
                  </a:r>
                </a:p>
                <a:p>
                  <a:r>
                    <a:rPr lang="en-US" sz="1100" spc="160" dirty="0"/>
                    <a:t>   </a:t>
                  </a:r>
                  <a:r>
                    <a:rPr lang="en-US" spc="160" dirty="0">
                      <a:latin typeface="Times New Roman"/>
                      <a:cs typeface="Times New Roman"/>
                    </a:rPr>
                    <a:t>...</a:t>
                  </a:r>
                </a:p>
                <a:p>
                  <a:r>
                    <a:rPr lang="en-US" sz="1100" dirty="0"/>
                    <a:t>function Main.bar</a:t>
                  </a:r>
                </a:p>
                <a:p>
                  <a:r>
                    <a:rPr lang="en-US" sz="1100" spc="160" dirty="0"/>
                    <a:t>   </a:t>
                  </a:r>
                  <a:r>
                    <a:rPr lang="en-US" spc="160" dirty="0">
                      <a:latin typeface="Times New Roman"/>
                      <a:cs typeface="Times New Roman"/>
                    </a:rPr>
                    <a:t>...</a:t>
                  </a:r>
                  <a:r>
                    <a:rPr lang="en-US" dirty="0">
                      <a:latin typeface="Times New Roman"/>
                      <a:cs typeface="Times New Roman"/>
                    </a:rPr>
                    <a:t> </a:t>
                  </a:r>
                  <a:r>
                    <a:rPr lang="en-US" sz="1100" dirty="0"/>
                    <a:t>  </a:t>
                  </a:r>
                </a:p>
              </p:txBody>
            </p:sp>
            <p:sp>
              <p:nvSpPr>
                <p:cNvPr id="41" name="Text Box 3">
                  <a:extLst>
                    <a:ext uri="{FF2B5EF4-FFF2-40B4-BE49-F238E27FC236}">
                      <a16:creationId xmlns:a16="http://schemas.microsoft.com/office/drawing/2014/main" id="{68CCA13E-40B8-5602-EFAB-EA59DFF4DC9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96427" y="3097598"/>
                  <a:ext cx="1830860" cy="90962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293973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216000" tIns="190800" rIns="93600" bIns="190800" anchor="ctr" anchorCtr="0"/>
                <a:lstStyle>
                  <a:defPPr>
                    <a:defRPr lang="en-US"/>
                  </a:defPPr>
                  <a:lvl1pPr marL="342900" indent="-342900">
                    <a:defRPr sz="1200">
                      <a:latin typeface="Consolas"/>
                      <a:ea typeface="ＭＳ Ｐゴシック" charset="0"/>
                      <a:cs typeface="Consolas"/>
                    </a:defRPr>
                  </a:lvl1pPr>
                  <a:lvl2pPr marL="742950" indent="-285750">
                    <a:defRPr sz="2400"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latin typeface="Arial" charset="0"/>
                      <a:ea typeface="ＭＳ Ｐゴシック" charset="0"/>
                    </a:defRPr>
                  </a:lvl9pPr>
                </a:lstStyle>
                <a:p>
                  <a:r>
                    <a:rPr lang="en-US" sz="1100" dirty="0"/>
                    <a:t>function Foo.new</a:t>
                  </a:r>
                </a:p>
                <a:p>
                  <a:r>
                    <a:rPr lang="en-US" sz="1100" dirty="0"/>
                    <a:t>    </a:t>
                  </a:r>
                  <a:r>
                    <a:rPr lang="en-US" spc="160" dirty="0">
                      <a:latin typeface="Times New Roman"/>
                      <a:cs typeface="Times New Roman"/>
                    </a:rPr>
                    <a:t>...</a:t>
                  </a:r>
                </a:p>
                <a:p>
                  <a:r>
                    <a:rPr lang="en-US" sz="1100" dirty="0"/>
                    <a:t>function Foo.bar</a:t>
                  </a:r>
                </a:p>
                <a:p>
                  <a:r>
                    <a:rPr lang="en-US" sz="1100" spc="160" dirty="0"/>
                    <a:t>    </a:t>
                  </a:r>
                  <a:r>
                    <a:rPr lang="en-US" spc="160" dirty="0">
                      <a:latin typeface="Times New Roman"/>
                      <a:cs typeface="Times New Roman"/>
                    </a:rPr>
                    <a:t>...</a:t>
                  </a:r>
                  <a:endParaRPr lang="en-US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9B792BE-573F-1C8C-F253-A517FD502B2C}"/>
                    </a:ext>
                  </a:extLst>
                </p:cNvPr>
                <p:cNvSpPr txBox="1"/>
                <p:nvPr/>
              </p:nvSpPr>
              <p:spPr>
                <a:xfrm>
                  <a:off x="3680832" y="1419727"/>
                  <a:ext cx="82110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Consolas"/>
                      <a:cs typeface="Consolas"/>
                    </a:rPr>
                    <a:t>Main.vm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0EB8D51-E0FD-C8E5-8FD3-129AC6F960E0}"/>
                    </a:ext>
                  </a:extLst>
                </p:cNvPr>
                <p:cNvSpPr txBox="1"/>
                <p:nvPr/>
              </p:nvSpPr>
              <p:spPr>
                <a:xfrm>
                  <a:off x="3733796" y="2832131"/>
                  <a:ext cx="82110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Consolas"/>
                      <a:cs typeface="Consolas"/>
                    </a:rPr>
                    <a:t>Foo.vm</a:t>
                  </a:r>
                  <a:endParaRPr lang="en-US" sz="1400" dirty="0">
                    <a:latin typeface="Consolas"/>
                    <a:cs typeface="Consolas"/>
                  </a:endParaRPr>
                </a:p>
              </p:txBody>
            </p:sp>
            <p:sp>
              <p:nvSpPr>
                <p:cNvPr id="47" name="Rectangle 10">
                  <a:extLst>
                    <a:ext uri="{FF2B5EF4-FFF2-40B4-BE49-F238E27FC236}">
                      <a16:creationId xmlns:a16="http://schemas.microsoft.com/office/drawing/2014/main" id="{8515070A-1FD2-766A-BB20-8F8FA45A0B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11977" y="985143"/>
                  <a:ext cx="2190478" cy="4053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2075" tIns="46038" rIns="92075" bIns="46038"/>
                <a:lstStyle/>
                <a:p>
                  <a:pPr marL="342900" indent="-342900" algn="ctr">
                    <a:spcBef>
                      <a:spcPct val="60000"/>
                    </a:spcBef>
                    <a:spcAft>
                      <a:spcPct val="70000"/>
                    </a:spcAft>
                    <a:buClr>
                      <a:srgbClr val="006600"/>
                    </a:buClr>
                    <a:buSzPct val="85000"/>
                    <a:buFont typeface="Wingdings" charset="0"/>
                    <a:buNone/>
                  </a:pPr>
                  <a:r>
                    <a:rPr lang="en-US" sz="1400" dirty="0">
                      <a:latin typeface="Consolas"/>
                      <a:cs typeface="Consolas"/>
                    </a:rPr>
                    <a:t>myProg</a:t>
                  </a:r>
                  <a:r>
                    <a:rPr lang="en-US" sz="1400" dirty="0">
                      <a:latin typeface="Times New Roman"/>
                      <a:cs typeface="Times New Roman"/>
                    </a:rPr>
                    <a:t> folder</a:t>
                  </a:r>
                  <a:endParaRPr lang="en-US" sz="1200" dirty="0">
                    <a:latin typeface="Times New Roman"/>
                    <a:cs typeface="Times New Roman"/>
                  </a:endParaRPr>
                </a:p>
              </p:txBody>
            </p:sp>
          </p:grpSp>
          <p:sp>
            <p:nvSpPr>
              <p:cNvPr id="32" name="Right Arrow 31">
                <a:extLst>
                  <a:ext uri="{FF2B5EF4-FFF2-40B4-BE49-F238E27FC236}">
                    <a16:creationId xmlns:a16="http://schemas.microsoft.com/office/drawing/2014/main" id="{ED1830F4-E2B6-6C69-7D32-8372E97F9698}"/>
                  </a:ext>
                </a:extLst>
              </p:cNvPr>
              <p:cNvSpPr/>
              <p:nvPr/>
            </p:nvSpPr>
            <p:spPr>
              <a:xfrm>
                <a:off x="2315309" y="2507252"/>
                <a:ext cx="1264698" cy="645974"/>
              </a:xfrm>
              <a:prstGeom prst="rightArrow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compiler</a:t>
                </a: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6D40AFF-CF31-365E-70CB-A45771E6DE6D}"/>
              </a:ext>
            </a:extLst>
          </p:cNvPr>
          <p:cNvGrpSpPr/>
          <p:nvPr/>
        </p:nvGrpSpPr>
        <p:grpSpPr>
          <a:xfrm>
            <a:off x="5057991" y="984261"/>
            <a:ext cx="3873738" cy="4332457"/>
            <a:chOff x="5057991" y="984261"/>
            <a:chExt cx="3873738" cy="433245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ACBE08C-92D2-B305-9F63-5BDD4465E0BF}"/>
                </a:ext>
              </a:extLst>
            </p:cNvPr>
            <p:cNvSpPr/>
            <p:nvPr/>
          </p:nvSpPr>
          <p:spPr>
            <a:xfrm>
              <a:off x="6720345" y="4485721"/>
              <a:ext cx="221138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800"/>
                </a:spcBef>
              </a:pPr>
              <a:r>
                <a:rPr lang="en-US" sz="1600" dirty="0">
                  <a:latin typeface="Times New Roman"/>
                  <a:cs typeface="Times New Roman"/>
                </a:rPr>
                <a:t>All the VM functions are translated into a single assembly file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CE236CA-5D84-F60F-8E10-7A2EFF4C9010}"/>
                </a:ext>
              </a:extLst>
            </p:cNvPr>
            <p:cNvGrpSpPr/>
            <p:nvPr/>
          </p:nvGrpSpPr>
          <p:grpSpPr>
            <a:xfrm>
              <a:off x="5057991" y="984261"/>
              <a:ext cx="3503369" cy="3360611"/>
              <a:chOff x="5057991" y="984261"/>
              <a:chExt cx="3503369" cy="3360611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31010812-F403-FEFC-5EB5-EDACCAEBC3A1}"/>
                  </a:ext>
                </a:extLst>
              </p:cNvPr>
              <p:cNvGrpSpPr/>
              <p:nvPr/>
            </p:nvGrpSpPr>
            <p:grpSpPr>
              <a:xfrm>
                <a:off x="6678299" y="984261"/>
                <a:ext cx="1883061" cy="3360611"/>
                <a:chOff x="6678299" y="984261"/>
                <a:chExt cx="1883061" cy="3360611"/>
              </a:xfrm>
            </p:grpSpPr>
            <p:sp>
              <p:nvSpPr>
                <p:cNvPr id="51" name="Rounded Rectangle 50">
                  <a:extLst>
                    <a:ext uri="{FF2B5EF4-FFF2-40B4-BE49-F238E27FC236}">
                      <a16:creationId xmlns:a16="http://schemas.microsoft.com/office/drawing/2014/main" id="{EE0A4899-AE02-2ED4-1543-8C1C1C58A967}"/>
                    </a:ext>
                  </a:extLst>
                </p:cNvPr>
                <p:cNvSpPr/>
                <p:nvPr/>
              </p:nvSpPr>
              <p:spPr>
                <a:xfrm>
                  <a:off x="6720345" y="1301130"/>
                  <a:ext cx="1841015" cy="3043742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" name="Text Box 3">
                  <a:extLst>
                    <a:ext uri="{FF2B5EF4-FFF2-40B4-BE49-F238E27FC236}">
                      <a16:creationId xmlns:a16="http://schemas.microsoft.com/office/drawing/2014/main" id="{8C068E9C-61CE-54EB-6814-4CDD2ED4C53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850926" y="1682477"/>
                  <a:ext cx="1513369" cy="2386818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293973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216000" tIns="190800" rIns="93600" bIns="190800" anchor="ctr" anchorCtr="0"/>
                <a:lstStyle>
                  <a:defPPr>
                    <a:defRPr lang="en-US"/>
                  </a:defPPr>
                  <a:lvl1pPr marL="342900" indent="-342900">
                    <a:defRPr sz="1200">
                      <a:latin typeface="Consolas"/>
                      <a:ea typeface="ＭＳ Ｐゴシック" charset="0"/>
                      <a:cs typeface="Consolas"/>
                    </a:defRPr>
                  </a:lvl1pPr>
                  <a:lvl2pPr marL="742950" indent="-285750">
                    <a:defRPr sz="2400"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latin typeface="Arial" charset="0"/>
                      <a:ea typeface="ＭＳ Ｐゴシック" charset="0"/>
                    </a:defRPr>
                  </a:lvl9pPr>
                </a:lstStyle>
                <a:p>
                  <a:r>
                    <a:rPr lang="en-US" sz="1100" dirty="0"/>
                    <a:t>(Main.main)</a:t>
                  </a:r>
                </a:p>
                <a:p>
                  <a:r>
                    <a:rPr lang="en-US" sz="1100" spc="160" dirty="0"/>
                    <a:t>   </a:t>
                  </a:r>
                  <a:r>
                    <a:rPr lang="en-US" spc="160" dirty="0">
                      <a:latin typeface="Times New Roman"/>
                      <a:cs typeface="Times New Roman"/>
                    </a:rPr>
                    <a:t>...</a:t>
                  </a:r>
                </a:p>
                <a:p>
                  <a:endParaRPr lang="en-US" sz="1100" spc="160" dirty="0"/>
                </a:p>
                <a:p>
                  <a:pPr>
                    <a:spcBef>
                      <a:spcPts val="600"/>
                    </a:spcBef>
                  </a:pPr>
                  <a:r>
                    <a:rPr lang="en-US" sz="1100" dirty="0"/>
                    <a:t>(Main.bar)</a:t>
                  </a:r>
                </a:p>
                <a:p>
                  <a:r>
                    <a:rPr lang="en-US" sz="1100" spc="160" dirty="0"/>
                    <a:t>   </a:t>
                  </a:r>
                  <a:r>
                    <a:rPr lang="en-US" spc="160" dirty="0">
                      <a:latin typeface="Times New Roman"/>
                      <a:cs typeface="Times New Roman"/>
                    </a:rPr>
                    <a:t>...</a:t>
                  </a:r>
                </a:p>
                <a:p>
                  <a:endParaRPr lang="en-US" sz="1100" spc="160" dirty="0"/>
                </a:p>
                <a:p>
                  <a:pPr>
                    <a:spcBef>
                      <a:spcPts val="600"/>
                    </a:spcBef>
                  </a:pPr>
                  <a:r>
                    <a:rPr lang="en-US" sz="1100" dirty="0"/>
                    <a:t>(Foo.new)</a:t>
                  </a:r>
                </a:p>
                <a:p>
                  <a:r>
                    <a:rPr lang="en-US" sz="1100" spc="160" dirty="0"/>
                    <a:t>  </a:t>
                  </a:r>
                  <a:r>
                    <a:rPr lang="en-US" spc="160" dirty="0">
                      <a:latin typeface="Times New Roman"/>
                      <a:cs typeface="Times New Roman"/>
                    </a:rPr>
                    <a:t> ...</a:t>
                  </a:r>
                </a:p>
                <a:p>
                  <a:endParaRPr lang="en-US" sz="1100" spc="160" dirty="0"/>
                </a:p>
                <a:p>
                  <a:pPr>
                    <a:spcBef>
                      <a:spcPts val="600"/>
                    </a:spcBef>
                  </a:pPr>
                  <a:r>
                    <a:rPr lang="en-US" sz="1100" dirty="0"/>
                    <a:t>(Foo.bar)</a:t>
                  </a:r>
                </a:p>
                <a:p>
                  <a:r>
                    <a:rPr lang="en-US" sz="1100" spc="160" dirty="0"/>
                    <a:t>   </a:t>
                  </a:r>
                  <a:r>
                    <a:rPr lang="en-US" spc="160" dirty="0">
                      <a:latin typeface="Times New Roman"/>
                      <a:cs typeface="Times New Roman"/>
                    </a:rPr>
                    <a:t>...</a:t>
                  </a:r>
                </a:p>
              </p:txBody>
            </p:sp>
            <p:sp>
              <p:nvSpPr>
                <p:cNvPr id="53" name="Rectangle 10">
                  <a:extLst>
                    <a:ext uri="{FF2B5EF4-FFF2-40B4-BE49-F238E27FC236}">
                      <a16:creationId xmlns:a16="http://schemas.microsoft.com/office/drawing/2014/main" id="{ACF710F0-A3EB-E88F-D3EF-8D5FBC0A48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78299" y="984261"/>
                  <a:ext cx="1841015" cy="4354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2075" tIns="46038" rIns="92075" bIns="46038"/>
                <a:lstStyle/>
                <a:p>
                  <a:pPr marL="342900" indent="-342900" algn="ctr">
                    <a:spcBef>
                      <a:spcPct val="60000"/>
                    </a:spcBef>
                    <a:spcAft>
                      <a:spcPct val="70000"/>
                    </a:spcAft>
                    <a:buClr>
                      <a:srgbClr val="006600"/>
                    </a:buClr>
                    <a:buSzPct val="85000"/>
                    <a:buFont typeface="Wingdings" charset="0"/>
                    <a:buNone/>
                  </a:pPr>
                  <a:r>
                    <a:rPr lang="en-US" sz="1400" dirty="0">
                      <a:latin typeface="Consolas"/>
                      <a:cs typeface="Consolas"/>
                    </a:rPr>
                    <a:t>myProg</a:t>
                  </a:r>
                  <a:r>
                    <a:rPr lang="en-US" sz="1400" dirty="0">
                      <a:latin typeface="Times New Roman"/>
                      <a:cs typeface="Times New Roman"/>
                    </a:rPr>
                    <a:t> folder</a:t>
                  </a:r>
                  <a:endParaRPr lang="en-US" sz="12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EB10720-B7F2-613E-493D-553791FC434C}"/>
                    </a:ext>
                  </a:extLst>
                </p:cNvPr>
                <p:cNvSpPr txBox="1"/>
                <p:nvPr/>
              </p:nvSpPr>
              <p:spPr>
                <a:xfrm>
                  <a:off x="6790105" y="1406085"/>
                  <a:ext cx="149067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Consolas"/>
                      <a:cs typeface="Consolas"/>
                    </a:rPr>
                    <a:t>myProg.asm</a:t>
                  </a:r>
                </a:p>
              </p:txBody>
            </p:sp>
          </p:grpSp>
          <p:sp>
            <p:nvSpPr>
              <p:cNvPr id="50" name="Right Arrow 49">
                <a:extLst>
                  <a:ext uri="{FF2B5EF4-FFF2-40B4-BE49-F238E27FC236}">
                    <a16:creationId xmlns:a16="http://schemas.microsoft.com/office/drawing/2014/main" id="{3BC9691F-1026-F159-B12F-92D4061F71DB}"/>
                  </a:ext>
                </a:extLst>
              </p:cNvPr>
              <p:cNvSpPr/>
              <p:nvPr/>
            </p:nvSpPr>
            <p:spPr>
              <a:xfrm>
                <a:off x="5057991" y="2550164"/>
                <a:ext cx="1620308" cy="646856"/>
              </a:xfrm>
              <a:prstGeom prst="rightArrow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2000" tIns="0"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VM translator</a:t>
                </a:r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747FDD9-8102-86E8-5938-6FFAA966927E}"/>
              </a:ext>
            </a:extLst>
          </p:cNvPr>
          <p:cNvSpPr/>
          <p:nvPr/>
        </p:nvSpPr>
        <p:spPr>
          <a:xfrm>
            <a:off x="492664" y="5487855"/>
            <a:ext cx="26492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800"/>
              </a:spcBef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Times New Roman"/>
                <a:cs typeface="Times New Roman"/>
              </a:rPr>
              <a:t>(We’ll introduce the Jack language in the next lecture)</a:t>
            </a:r>
          </a:p>
        </p:txBody>
      </p:sp>
    </p:spTree>
    <p:extLst>
      <p:ext uri="{BB962C8B-B14F-4D97-AF65-F5344CB8AC3E}">
        <p14:creationId xmlns:p14="http://schemas.microsoft.com/office/powerpoint/2010/main" val="274140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1234843" y="1639928"/>
            <a:ext cx="2356116" cy="468467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51999" tIns="190800" rIns="9360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900"/>
              </a:spcBef>
            </a:pPr>
            <a:r>
              <a:rPr lang="en-US" sz="1400" dirty="0">
                <a:latin typeface="Consolas"/>
                <a:cs typeface="Consolas"/>
              </a:rPr>
              <a:t>  ...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Consolas"/>
                <a:cs typeface="Consolas"/>
              </a:rPr>
              <a:t>  </a:t>
            </a:r>
            <a:r>
              <a:rPr lang="en-US" sz="1400" i="1" dirty="0">
                <a:latin typeface="Times New Roman"/>
                <a:cs typeface="Times New Roman"/>
              </a:rPr>
              <a:t>command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00FF"/>
                </a:solidFill>
                <a:latin typeface="Consolas"/>
                <a:cs typeface="Consolas"/>
              </a:rPr>
              <a:t>labe</a:t>
            </a:r>
            <a:r>
              <a:rPr lang="en-US" sz="1400" i="1" dirty="0">
                <a:solidFill>
                  <a:srgbClr val="0000FF"/>
                </a:solidFill>
                <a:latin typeface="Times New Roman"/>
                <a:cs typeface="Times New Roman"/>
              </a:rPr>
              <a:t>l a</a:t>
            </a:r>
          </a:p>
          <a:p>
            <a:pPr>
              <a:spcBef>
                <a:spcPts val="600"/>
              </a:spcBef>
            </a:pPr>
            <a:r>
              <a:rPr lang="en-US" sz="1400" i="1" dirty="0">
                <a:latin typeface="Times New Roman"/>
                <a:cs typeface="Times New Roman"/>
              </a:rPr>
              <a:t>    command</a:t>
            </a:r>
          </a:p>
          <a:p>
            <a:pPr>
              <a:spcBef>
                <a:spcPts val="600"/>
              </a:spcBef>
            </a:pPr>
            <a:r>
              <a:rPr lang="en-US" sz="1400" i="1" dirty="0">
                <a:latin typeface="Times New Roman"/>
                <a:cs typeface="Times New Roman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/>
                <a:cs typeface="Consolas"/>
              </a:rPr>
              <a:t>if</a:t>
            </a:r>
            <a:r>
              <a:rPr lang="en-US" sz="1400" i="1" dirty="0">
                <a:solidFill>
                  <a:srgbClr val="0000FF"/>
                </a:solidFill>
                <a:latin typeface="Times New Roman"/>
                <a:cs typeface="Times New Roman"/>
              </a:rPr>
              <a:t> condition </a:t>
            </a:r>
            <a:r>
              <a:rPr lang="en-US" sz="1400" dirty="0">
                <a:solidFill>
                  <a:srgbClr val="0000FF"/>
                </a:solidFill>
                <a:latin typeface="Consolas"/>
                <a:cs typeface="Consolas"/>
              </a:rPr>
              <a:t>goto</a:t>
            </a:r>
            <a:r>
              <a:rPr lang="en-US" sz="1400" i="1" dirty="0">
                <a:solidFill>
                  <a:srgbClr val="0000FF"/>
                </a:solidFill>
                <a:latin typeface="Times New Roman"/>
                <a:cs typeface="Times New Roman"/>
              </a:rPr>
              <a:t> b</a:t>
            </a:r>
          </a:p>
          <a:p>
            <a:pPr>
              <a:spcBef>
                <a:spcPts val="600"/>
              </a:spcBef>
            </a:pPr>
            <a:r>
              <a:rPr lang="en-US" sz="1400" i="1" dirty="0">
                <a:latin typeface="Times New Roman"/>
                <a:cs typeface="Times New Roman"/>
              </a:rPr>
              <a:t>    command</a:t>
            </a:r>
          </a:p>
          <a:p>
            <a:pPr>
              <a:spcBef>
                <a:spcPts val="600"/>
              </a:spcBef>
            </a:pPr>
            <a:r>
              <a:rPr lang="en-US" sz="1400" i="1" dirty="0">
                <a:latin typeface="Times New Roman"/>
                <a:cs typeface="Times New Roman"/>
              </a:rPr>
              <a:t>    command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00FF"/>
                </a:solidFill>
                <a:latin typeface="Consolas"/>
                <a:cs typeface="Consolas"/>
              </a:rPr>
              <a:t>label</a:t>
            </a:r>
            <a:r>
              <a:rPr lang="en-US" sz="1400" i="1" dirty="0">
                <a:solidFill>
                  <a:srgbClr val="0000FF"/>
                </a:solidFill>
                <a:latin typeface="Times New Roman"/>
                <a:cs typeface="Times New Roman"/>
              </a:rPr>
              <a:t> b</a:t>
            </a:r>
          </a:p>
          <a:p>
            <a:pPr>
              <a:spcBef>
                <a:spcPts val="600"/>
              </a:spcBef>
            </a:pPr>
            <a:r>
              <a:rPr lang="en-US" sz="1400" i="1" dirty="0">
                <a:latin typeface="Times New Roman"/>
                <a:cs typeface="Times New Roman"/>
              </a:rPr>
              <a:t>    command</a:t>
            </a:r>
          </a:p>
          <a:p>
            <a:pPr>
              <a:spcBef>
                <a:spcPts val="600"/>
              </a:spcBef>
            </a:pPr>
            <a:r>
              <a:rPr lang="en-US" sz="1400" i="1" dirty="0">
                <a:latin typeface="Times New Roman"/>
                <a:cs typeface="Times New Roman"/>
              </a:rPr>
              <a:t>    command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  <a:cs typeface="Consolas"/>
              </a:rPr>
              <a:t> if</a:t>
            </a:r>
            <a:r>
              <a:rPr lang="en-US" sz="1400" i="1" dirty="0">
                <a:solidFill>
                  <a:srgbClr val="0000FF"/>
                </a:solidFill>
                <a:latin typeface="Times New Roman"/>
                <a:cs typeface="Times New Roman"/>
              </a:rPr>
              <a:t> condition </a:t>
            </a:r>
            <a:r>
              <a:rPr lang="en-US" sz="1400" dirty="0">
                <a:solidFill>
                  <a:srgbClr val="0000FF"/>
                </a:solidFill>
                <a:latin typeface="Consolas"/>
                <a:cs typeface="Consolas"/>
              </a:rPr>
              <a:t>goto</a:t>
            </a:r>
            <a:r>
              <a:rPr lang="en-US" sz="1400" i="1" dirty="0">
                <a:solidFill>
                  <a:srgbClr val="0000FF"/>
                </a:solidFill>
                <a:latin typeface="Times New Roman"/>
                <a:cs typeface="Times New Roman"/>
              </a:rPr>
              <a:t> c</a:t>
            </a:r>
          </a:p>
          <a:p>
            <a:pPr>
              <a:spcBef>
                <a:spcPts val="600"/>
              </a:spcBef>
            </a:pPr>
            <a:r>
              <a:rPr lang="en-US" sz="1400" i="1" dirty="0">
                <a:latin typeface="Times New Roman"/>
                <a:cs typeface="Times New Roman"/>
              </a:rPr>
              <a:t>    command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00FF"/>
                </a:solidFill>
                <a:latin typeface="Consolas"/>
                <a:cs typeface="Consolas"/>
              </a:rPr>
              <a:t>label</a:t>
            </a:r>
            <a:r>
              <a:rPr lang="en-US" sz="1400" i="1" dirty="0">
                <a:solidFill>
                  <a:srgbClr val="0000FF"/>
                </a:solidFill>
                <a:latin typeface="Times New Roman"/>
                <a:cs typeface="Times New Roman"/>
              </a:rPr>
              <a:t> c</a:t>
            </a:r>
          </a:p>
          <a:p>
            <a:pPr>
              <a:spcBef>
                <a:spcPts val="600"/>
              </a:spcBef>
            </a:pPr>
            <a:r>
              <a:rPr lang="en-US" sz="1400" i="1" dirty="0">
                <a:latin typeface="Times New Roman"/>
                <a:cs typeface="Times New Roman"/>
              </a:rPr>
              <a:t>    command</a:t>
            </a:r>
          </a:p>
          <a:p>
            <a:pPr>
              <a:spcBef>
                <a:spcPts val="600"/>
              </a:spcBef>
            </a:pPr>
            <a:r>
              <a:rPr lang="en-US" sz="1400" i="1" dirty="0">
                <a:latin typeface="Times New Roman"/>
                <a:cs typeface="Times New Roman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/>
                <a:cs typeface="Consolas"/>
              </a:rPr>
              <a:t>goto</a:t>
            </a:r>
            <a:r>
              <a:rPr lang="en-US" sz="1400" i="1" dirty="0">
                <a:solidFill>
                  <a:srgbClr val="0000FF"/>
                </a:solidFill>
                <a:latin typeface="Times New Roman"/>
                <a:cs typeface="Times New Roman"/>
              </a:rPr>
              <a:t> a</a:t>
            </a:r>
          </a:p>
          <a:p>
            <a:pPr>
              <a:spcBef>
                <a:spcPts val="600"/>
              </a:spcBef>
            </a:pPr>
            <a:r>
              <a:rPr lang="en-US" sz="1400" i="1" dirty="0">
                <a:latin typeface="Times New Roman"/>
                <a:cs typeface="Times New Roman"/>
              </a:rPr>
              <a:t>    </a:t>
            </a:r>
            <a:r>
              <a:rPr lang="en-US" sz="1400" i="1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26" name="Curved Down Arrow 25"/>
          <p:cNvSpPr/>
          <p:nvPr/>
        </p:nvSpPr>
        <p:spPr>
          <a:xfrm rot="5400000" flipV="1">
            <a:off x="787401" y="3245179"/>
            <a:ext cx="966746" cy="354335"/>
          </a:xfrm>
          <a:prstGeom prst="curvedDownArrow">
            <a:avLst>
              <a:gd name="adj1" fmla="val 12840"/>
              <a:gd name="adj2" fmla="val 50000"/>
              <a:gd name="adj3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Curved Down Arrow 27"/>
          <p:cNvSpPr/>
          <p:nvPr/>
        </p:nvSpPr>
        <p:spPr>
          <a:xfrm rot="16200000">
            <a:off x="-718356" y="3692774"/>
            <a:ext cx="3623925" cy="815786"/>
          </a:xfrm>
          <a:prstGeom prst="curvedDownArrow">
            <a:avLst>
              <a:gd name="adj1" fmla="val 7363"/>
              <a:gd name="adj2" fmla="val 20511"/>
              <a:gd name="adj3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3A3136-0E51-3940-A546-04CA8015DFB6}"/>
              </a:ext>
            </a:extLst>
          </p:cNvPr>
          <p:cNvSpPr txBox="1"/>
          <p:nvPr/>
        </p:nvSpPr>
        <p:spPr>
          <a:xfrm>
            <a:off x="838200" y="1085070"/>
            <a:ext cx="6748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dirty="0">
                <a:latin typeface="Times New Roman"/>
                <a:cs typeface="Times New Roman"/>
              </a:rPr>
              <a:t>Programs typically include branching logic </a:t>
            </a:r>
            <a:r>
              <a:rPr lang="en-US" dirty="0">
                <a:latin typeface="Times New Roman"/>
                <a:cs typeface="Times New Roman"/>
              </a:rPr>
              <a:t>(conditions, loops)</a:t>
            </a:r>
            <a:r>
              <a:rPr lang="en-US" sz="2000" dirty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3" name="Curved Down Arrow 2">
            <a:extLst>
              <a:ext uri="{FF2B5EF4-FFF2-40B4-BE49-F238E27FC236}">
                <a16:creationId xmlns:a16="http://schemas.microsoft.com/office/drawing/2014/main" id="{DA7FF170-99EB-41B1-B014-77E46CF9DA0F}"/>
              </a:ext>
            </a:extLst>
          </p:cNvPr>
          <p:cNvSpPr/>
          <p:nvPr/>
        </p:nvSpPr>
        <p:spPr>
          <a:xfrm rot="5400000" flipV="1">
            <a:off x="966918" y="4859156"/>
            <a:ext cx="642894" cy="354335"/>
          </a:xfrm>
          <a:prstGeom prst="curvedDownArrow">
            <a:avLst>
              <a:gd name="adj1" fmla="val 12840"/>
              <a:gd name="adj2" fmla="val 50000"/>
              <a:gd name="adj3" fmla="val 25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465FFA-5CC9-3F32-17ED-9B70E8054617}"/>
              </a:ext>
            </a:extLst>
          </p:cNvPr>
          <p:cNvSpPr txBox="1"/>
          <p:nvPr/>
        </p:nvSpPr>
        <p:spPr>
          <a:xfrm>
            <a:off x="4212549" y="1691931"/>
            <a:ext cx="19842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2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Branching:</a:t>
            </a:r>
          </a:p>
          <a:p>
            <a:pPr marL="222250" lvl="0" indent="-222250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Unconditional</a:t>
            </a:r>
          </a:p>
          <a:p>
            <a:pPr marL="222250" lvl="0" indent="-222250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Conditional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682F56FC-DBF2-677B-F54D-3B70A1D085E7}"/>
              </a:ext>
            </a:extLst>
          </p:cNvPr>
          <p:cNvSpPr/>
          <p:nvPr/>
        </p:nvSpPr>
        <p:spPr>
          <a:xfrm>
            <a:off x="4089058" y="3184944"/>
            <a:ext cx="4548426" cy="2114939"/>
          </a:xfrm>
          <a:prstGeom prst="wedgeRoundRectCallout">
            <a:avLst>
              <a:gd name="adj1" fmla="val -34303"/>
              <a:gd name="adj2" fmla="val 5851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2000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issues</a:t>
            </a:r>
          </a:p>
          <a:p>
            <a:pPr marL="222250" indent="-22225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realize conditions?</a:t>
            </a:r>
          </a:p>
          <a:p>
            <a:pPr marL="222250" indent="-22225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realize labels?</a:t>
            </a:r>
          </a:p>
          <a:p>
            <a:pPr marL="222250" indent="-22225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realize branching operations?</a:t>
            </a:r>
          </a:p>
          <a:p>
            <a:pPr>
              <a:spcBef>
                <a:spcPts val="1200"/>
              </a:spcBef>
              <a:buSzPct val="100000"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17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big picture: Compilation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1970645" y="1390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CD5800-BDEB-7DA3-7550-5883C184D005}"/>
              </a:ext>
            </a:extLst>
          </p:cNvPr>
          <p:cNvGrpSpPr/>
          <p:nvPr/>
        </p:nvGrpSpPr>
        <p:grpSpPr>
          <a:xfrm>
            <a:off x="361285" y="909382"/>
            <a:ext cx="2481561" cy="3360612"/>
            <a:chOff x="361285" y="909382"/>
            <a:chExt cx="2481561" cy="336061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AF960EA-988F-E61E-D4BB-C22165F2E5B3}"/>
                </a:ext>
              </a:extLst>
            </p:cNvPr>
            <p:cNvSpPr/>
            <p:nvPr/>
          </p:nvSpPr>
          <p:spPr>
            <a:xfrm>
              <a:off x="361285" y="1226252"/>
              <a:ext cx="2481561" cy="30437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 Box 3">
              <a:extLst>
                <a:ext uri="{FF2B5EF4-FFF2-40B4-BE49-F238E27FC236}">
                  <a16:creationId xmlns:a16="http://schemas.microsoft.com/office/drawing/2014/main" id="{EBEC2E89-6C91-62F3-49C5-E28DAE3D6A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4788" y="1554709"/>
              <a:ext cx="2036644" cy="104012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97200" rIns="93600" bIns="97200" anchor="ctr" anchorCtr="0"/>
            <a:lstStyle>
              <a:defPPr>
                <a:defRPr lang="en-US"/>
              </a:defPPr>
              <a:lvl1pPr marL="342900" indent="-342900">
                <a:defRPr sz="1200">
                  <a:latin typeface="Consolas"/>
                  <a:ea typeface="ＭＳ Ｐゴシック" charset="0"/>
                  <a:cs typeface="Consolas"/>
                </a:defRPr>
              </a:lvl1pPr>
              <a:lvl2pPr marL="742950" indent="-285750">
                <a:defRPr sz="2400"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200"/>
                </a:spcBef>
              </a:pPr>
              <a:r>
                <a:rPr lang="en-US" sz="1100" dirty="0"/>
                <a:t>class Main</a:t>
              </a:r>
            </a:p>
            <a:p>
              <a:pPr>
                <a:spcBef>
                  <a:spcPts val="200"/>
                </a:spcBef>
              </a:pPr>
              <a:r>
                <a:rPr lang="en-US" sz="1100" dirty="0"/>
                <a:t>  function main {</a:t>
              </a:r>
              <a:r>
                <a:rPr lang="en-US" spc="160" dirty="0">
                  <a:latin typeface="Times New Roman"/>
                  <a:cs typeface="Times New Roman"/>
                </a:rPr>
                <a:t>...</a:t>
              </a:r>
              <a:r>
                <a:rPr lang="en-US" sz="1100" spc="160" dirty="0"/>
                <a:t>}</a:t>
              </a:r>
            </a:p>
            <a:p>
              <a:pPr>
                <a:spcBef>
                  <a:spcPts val="200"/>
                </a:spcBef>
              </a:pPr>
              <a:r>
                <a:rPr lang="en-US" sz="1100" dirty="0"/>
                <a:t>  method bar {</a:t>
              </a:r>
              <a:r>
                <a:rPr lang="en-US" spc="160" dirty="0">
                  <a:latin typeface="Times New Roman"/>
                  <a:cs typeface="Times New Roman"/>
                </a:rPr>
                <a:t>...</a:t>
              </a:r>
              <a:r>
                <a:rPr lang="en-US" sz="1100" spc="160" dirty="0"/>
                <a:t>}</a:t>
              </a:r>
              <a:endParaRPr lang="en-US" sz="1100" dirty="0"/>
            </a:p>
            <a:p>
              <a:pPr>
                <a:spcBef>
                  <a:spcPts val="200"/>
                </a:spcBef>
              </a:pPr>
              <a:r>
                <a:rPr lang="en-US" sz="1100" dirty="0"/>
                <a:t>}</a:t>
              </a:r>
            </a:p>
          </p:txBody>
        </p:sp>
        <p:sp>
          <p:nvSpPr>
            <p:cNvPr id="16" name="Rectangle 10">
              <a:extLst>
                <a:ext uri="{FF2B5EF4-FFF2-40B4-BE49-F238E27FC236}">
                  <a16:creationId xmlns:a16="http://schemas.microsoft.com/office/drawing/2014/main" id="{E5C01D2D-17AC-CC13-0D8E-C1FF36A46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285" y="909382"/>
              <a:ext cx="2481561" cy="414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ctr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latin typeface="Consolas"/>
                  <a:cs typeface="Consolas"/>
                </a:rPr>
                <a:t>myProg</a:t>
              </a:r>
              <a:r>
                <a:rPr lang="en-US" sz="1400" dirty="0">
                  <a:latin typeface="Times New Roman"/>
                  <a:cs typeface="Times New Roman"/>
                </a:rPr>
                <a:t> folder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FE0898-9C92-EDF6-CDA4-3E8BC352042C}"/>
                </a:ext>
              </a:extLst>
            </p:cNvPr>
            <p:cNvSpPr txBox="1"/>
            <p:nvPr/>
          </p:nvSpPr>
          <p:spPr>
            <a:xfrm>
              <a:off x="492664" y="1280991"/>
              <a:ext cx="10072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Main.jack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DF5912-C525-A62E-2448-209ED0EF64D7}"/>
                </a:ext>
              </a:extLst>
            </p:cNvPr>
            <p:cNvSpPr txBox="1"/>
            <p:nvPr/>
          </p:nvSpPr>
          <p:spPr>
            <a:xfrm>
              <a:off x="524635" y="2725336"/>
              <a:ext cx="1073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Foo.jack</a:t>
              </a:r>
            </a:p>
          </p:txBody>
        </p:sp>
        <p:sp>
          <p:nvSpPr>
            <p:cNvPr id="21" name="Text Box 3">
              <a:extLst>
                <a:ext uri="{FF2B5EF4-FFF2-40B4-BE49-F238E27FC236}">
                  <a16:creationId xmlns:a16="http://schemas.microsoft.com/office/drawing/2014/main" id="{D535C24B-93D8-A81C-C4AA-8E75126554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9603" y="3020953"/>
              <a:ext cx="1982325" cy="104012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97200" rIns="93600" bIns="97200" anchor="ctr" anchorCtr="0"/>
            <a:lstStyle>
              <a:defPPr>
                <a:defRPr lang="en-US"/>
              </a:defPPr>
              <a:lvl1pPr marL="342900" indent="-342900">
                <a:spcBef>
                  <a:spcPts val="200"/>
                </a:spcBef>
                <a:defRPr sz="1100">
                  <a:latin typeface="Consolas"/>
                  <a:ea typeface="ＭＳ Ｐゴシック" charset="0"/>
                  <a:cs typeface="Consolas"/>
                </a:defRPr>
              </a:lvl1pPr>
              <a:lvl2pPr marL="742950" indent="-285750">
                <a:defRPr sz="2400"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dirty="0"/>
                <a:t>class Foo</a:t>
              </a:r>
            </a:p>
            <a:p>
              <a:r>
                <a:rPr lang="en-US" dirty="0"/>
                <a:t>  constructor new {</a:t>
              </a:r>
              <a:r>
                <a:rPr lang="en-US" spc="160" dirty="0">
                  <a:latin typeface="Times New Roman"/>
                  <a:cs typeface="Times New Roman"/>
                </a:rPr>
                <a:t>...</a:t>
              </a:r>
              <a:r>
                <a:rPr lang="en-US" dirty="0"/>
                <a:t>}</a:t>
              </a:r>
            </a:p>
            <a:p>
              <a:r>
                <a:rPr lang="en-US" dirty="0"/>
                <a:t>  method bar {</a:t>
              </a:r>
              <a:r>
                <a:rPr lang="en-US" sz="1200" spc="160" dirty="0">
                  <a:latin typeface="Times New Roman"/>
                  <a:cs typeface="Times New Roman"/>
                </a:rPr>
                <a:t>...</a:t>
              </a:r>
              <a:r>
                <a:rPr lang="en-US" dirty="0"/>
                <a:t>}</a:t>
              </a:r>
            </a:p>
            <a:p>
              <a:r>
                <a:rPr lang="en-US" dirty="0"/>
                <a:t>}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753A3D9-A3F1-5550-F0F7-1524CBF8AF04}"/>
              </a:ext>
            </a:extLst>
          </p:cNvPr>
          <p:cNvGrpSpPr/>
          <p:nvPr/>
        </p:nvGrpSpPr>
        <p:grpSpPr>
          <a:xfrm>
            <a:off x="2315309" y="985143"/>
            <a:ext cx="3487146" cy="3360611"/>
            <a:chOff x="2315309" y="985143"/>
            <a:chExt cx="3487146" cy="336061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A6820D7-D3C3-80CB-09A8-E487DD38EDAB}"/>
                </a:ext>
              </a:extLst>
            </p:cNvPr>
            <p:cNvGrpSpPr/>
            <p:nvPr/>
          </p:nvGrpSpPr>
          <p:grpSpPr>
            <a:xfrm>
              <a:off x="3611976" y="985143"/>
              <a:ext cx="2190479" cy="3360611"/>
              <a:chOff x="3611976" y="985143"/>
              <a:chExt cx="2190479" cy="3360611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79F073EF-F493-8D44-910A-978325D4C889}"/>
                  </a:ext>
                </a:extLst>
              </p:cNvPr>
              <p:cNvSpPr/>
              <p:nvPr/>
            </p:nvSpPr>
            <p:spPr>
              <a:xfrm>
                <a:off x="3611976" y="1302012"/>
                <a:ext cx="2190479" cy="3043742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Text Box 3">
                <a:extLst>
                  <a:ext uri="{FF2B5EF4-FFF2-40B4-BE49-F238E27FC236}">
                    <a16:creationId xmlns:a16="http://schemas.microsoft.com/office/drawing/2014/main" id="{BDEBA3B5-8E5C-F100-EDFC-2210284A57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36992" y="1686098"/>
                <a:ext cx="1895676" cy="86494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216000" tIns="190800" rIns="93600" bIns="190800" anchor="ctr" anchorCtr="0"/>
              <a:lstStyle>
                <a:defPPr>
                  <a:defRPr lang="en-US"/>
                </a:defPPr>
                <a:lvl1pPr marL="342900" indent="-342900">
                  <a:defRPr sz="1200">
                    <a:latin typeface="Consolas"/>
                    <a:ea typeface="ＭＳ Ｐゴシック" charset="0"/>
                    <a:cs typeface="Consolas"/>
                  </a:defRPr>
                </a:lvl1pPr>
                <a:lvl2pPr marL="742950" indent="-285750">
                  <a:defRPr sz="2400"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1100" dirty="0"/>
                  <a:t>function Main.main</a:t>
                </a:r>
              </a:p>
              <a:p>
                <a:r>
                  <a:rPr lang="en-US" sz="1100" spc="160" dirty="0"/>
                  <a:t>   </a:t>
                </a:r>
                <a:r>
                  <a:rPr lang="en-US" spc="160" dirty="0">
                    <a:latin typeface="Times New Roman"/>
                    <a:cs typeface="Times New Roman"/>
                  </a:rPr>
                  <a:t>...</a:t>
                </a:r>
              </a:p>
              <a:p>
                <a:r>
                  <a:rPr lang="en-US" sz="1100" dirty="0"/>
                  <a:t>function Main.bar</a:t>
                </a:r>
              </a:p>
              <a:p>
                <a:r>
                  <a:rPr lang="en-US" sz="1100" spc="160" dirty="0"/>
                  <a:t>   </a:t>
                </a:r>
                <a:r>
                  <a:rPr lang="en-US" spc="160" dirty="0">
                    <a:latin typeface="Times New Roman"/>
                    <a:cs typeface="Times New Roman"/>
                  </a:rPr>
                  <a:t>...</a:t>
                </a:r>
                <a:r>
                  <a:rPr lang="en-US" dirty="0">
                    <a:latin typeface="Times New Roman"/>
                    <a:cs typeface="Times New Roman"/>
                  </a:rPr>
                  <a:t> </a:t>
                </a:r>
                <a:r>
                  <a:rPr lang="en-US" sz="1100" dirty="0"/>
                  <a:t>  </a:t>
                </a:r>
              </a:p>
            </p:txBody>
          </p:sp>
          <p:sp>
            <p:nvSpPr>
              <p:cNvPr id="41" name="Text Box 3">
                <a:extLst>
                  <a:ext uri="{FF2B5EF4-FFF2-40B4-BE49-F238E27FC236}">
                    <a16:creationId xmlns:a16="http://schemas.microsoft.com/office/drawing/2014/main" id="{68CCA13E-40B8-5602-EFAB-EA59DFF4DC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96427" y="3097598"/>
                <a:ext cx="1830860" cy="90962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216000" tIns="190800" rIns="93600" bIns="190800" anchor="ctr" anchorCtr="0"/>
              <a:lstStyle>
                <a:defPPr>
                  <a:defRPr lang="en-US"/>
                </a:defPPr>
                <a:lvl1pPr marL="342900" indent="-342900">
                  <a:defRPr sz="1200">
                    <a:latin typeface="Consolas"/>
                    <a:ea typeface="ＭＳ Ｐゴシック" charset="0"/>
                    <a:cs typeface="Consolas"/>
                  </a:defRPr>
                </a:lvl1pPr>
                <a:lvl2pPr marL="742950" indent="-285750">
                  <a:defRPr sz="2400"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1100" dirty="0"/>
                  <a:t>function Foo.new</a:t>
                </a:r>
              </a:p>
              <a:p>
                <a:r>
                  <a:rPr lang="en-US" sz="1100" dirty="0"/>
                  <a:t>    </a:t>
                </a:r>
                <a:r>
                  <a:rPr lang="en-US" spc="160" dirty="0">
                    <a:latin typeface="Times New Roman"/>
                    <a:cs typeface="Times New Roman"/>
                  </a:rPr>
                  <a:t>...</a:t>
                </a:r>
              </a:p>
              <a:p>
                <a:r>
                  <a:rPr lang="en-US" sz="1100" dirty="0"/>
                  <a:t>function Foo.bar</a:t>
                </a:r>
              </a:p>
              <a:p>
                <a:r>
                  <a:rPr lang="en-US" sz="1100" spc="160" dirty="0"/>
                  <a:t>    </a:t>
                </a:r>
                <a:r>
                  <a:rPr lang="en-US" spc="160" dirty="0">
                    <a:latin typeface="Times New Roman"/>
                    <a:cs typeface="Times New Roman"/>
                  </a:rPr>
                  <a:t>...</a:t>
                </a:r>
                <a:endParaRPr lang="en-US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9B792BE-573F-1C8C-F253-A517FD502B2C}"/>
                  </a:ext>
                </a:extLst>
              </p:cNvPr>
              <p:cNvSpPr txBox="1"/>
              <p:nvPr/>
            </p:nvSpPr>
            <p:spPr>
              <a:xfrm>
                <a:off x="3680832" y="1419727"/>
                <a:ext cx="82110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Consolas"/>
                    <a:cs typeface="Consolas"/>
                  </a:rPr>
                  <a:t>Main.vm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0EB8D51-E0FD-C8E5-8FD3-129AC6F960E0}"/>
                  </a:ext>
                </a:extLst>
              </p:cNvPr>
              <p:cNvSpPr txBox="1"/>
              <p:nvPr/>
            </p:nvSpPr>
            <p:spPr>
              <a:xfrm>
                <a:off x="3733796" y="2832131"/>
                <a:ext cx="82110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Consolas"/>
                    <a:cs typeface="Consolas"/>
                  </a:rPr>
                  <a:t>Foo.vm</a:t>
                </a:r>
                <a:endParaRPr lang="en-US" sz="1400" dirty="0">
                  <a:latin typeface="Consolas"/>
                  <a:cs typeface="Consolas"/>
                </a:endParaRPr>
              </a:p>
            </p:txBody>
          </p:sp>
          <p:sp>
            <p:nvSpPr>
              <p:cNvPr id="47" name="Rectangle 10">
                <a:extLst>
                  <a:ext uri="{FF2B5EF4-FFF2-40B4-BE49-F238E27FC236}">
                    <a16:creationId xmlns:a16="http://schemas.microsoft.com/office/drawing/2014/main" id="{8515070A-1FD2-766A-BB20-8F8FA45A0B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977" y="985143"/>
                <a:ext cx="2190478" cy="4053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/>
              <a:lstStyle/>
              <a:p>
                <a:pPr marL="342900" indent="-342900" algn="ctr">
                  <a:spcBef>
                    <a:spcPct val="60000"/>
                  </a:spcBef>
                  <a:spcAft>
                    <a:spcPct val="70000"/>
                  </a:spcAft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400" dirty="0">
                    <a:latin typeface="Consolas"/>
                    <a:cs typeface="Consolas"/>
                  </a:rPr>
                  <a:t>myProg</a:t>
                </a:r>
                <a:r>
                  <a:rPr lang="en-US" sz="1400" dirty="0">
                    <a:latin typeface="Times New Roman"/>
                    <a:cs typeface="Times New Roman"/>
                  </a:rPr>
                  <a:t> folder</a:t>
                </a:r>
                <a:endParaRPr lang="en-US" sz="1200" dirty="0"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ED1830F4-E2B6-6C69-7D32-8372E97F9698}"/>
                </a:ext>
              </a:extLst>
            </p:cNvPr>
            <p:cNvSpPr/>
            <p:nvPr/>
          </p:nvSpPr>
          <p:spPr>
            <a:xfrm>
              <a:off x="2315309" y="2507252"/>
              <a:ext cx="1264698" cy="645974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compiler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CE236CA-5D84-F60F-8E10-7A2EFF4C9010}"/>
              </a:ext>
            </a:extLst>
          </p:cNvPr>
          <p:cNvGrpSpPr/>
          <p:nvPr/>
        </p:nvGrpSpPr>
        <p:grpSpPr>
          <a:xfrm>
            <a:off x="5057991" y="984261"/>
            <a:ext cx="3503369" cy="3360611"/>
            <a:chOff x="5057991" y="984261"/>
            <a:chExt cx="3503369" cy="3360611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1010812-F403-FEFC-5EB5-EDACCAEBC3A1}"/>
                </a:ext>
              </a:extLst>
            </p:cNvPr>
            <p:cNvGrpSpPr/>
            <p:nvPr/>
          </p:nvGrpSpPr>
          <p:grpSpPr>
            <a:xfrm>
              <a:off x="6678299" y="984261"/>
              <a:ext cx="1883061" cy="3360611"/>
              <a:chOff x="6678299" y="984261"/>
              <a:chExt cx="1883061" cy="3360611"/>
            </a:xfrm>
          </p:grpSpPr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EE0A4899-AE02-2ED4-1543-8C1C1C58A967}"/>
                  </a:ext>
                </a:extLst>
              </p:cNvPr>
              <p:cNvSpPr/>
              <p:nvPr/>
            </p:nvSpPr>
            <p:spPr>
              <a:xfrm>
                <a:off x="6720345" y="1301130"/>
                <a:ext cx="1841015" cy="3043742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Text Box 3">
                <a:extLst>
                  <a:ext uri="{FF2B5EF4-FFF2-40B4-BE49-F238E27FC236}">
                    <a16:creationId xmlns:a16="http://schemas.microsoft.com/office/drawing/2014/main" id="{8C068E9C-61CE-54EB-6814-4CDD2ED4C5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50926" y="1682477"/>
                <a:ext cx="1513369" cy="238681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216000" tIns="190800" rIns="93600" bIns="190800" anchor="ctr" anchorCtr="0"/>
              <a:lstStyle>
                <a:defPPr>
                  <a:defRPr lang="en-US"/>
                </a:defPPr>
                <a:lvl1pPr marL="342900" indent="-342900">
                  <a:defRPr sz="1200">
                    <a:latin typeface="Consolas"/>
                    <a:ea typeface="ＭＳ Ｐゴシック" charset="0"/>
                    <a:cs typeface="Consolas"/>
                  </a:defRPr>
                </a:lvl1pPr>
                <a:lvl2pPr marL="742950" indent="-285750">
                  <a:defRPr sz="2400"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1100" dirty="0"/>
                  <a:t>(Main.main)</a:t>
                </a:r>
              </a:p>
              <a:p>
                <a:r>
                  <a:rPr lang="en-US" sz="1100" spc="160" dirty="0"/>
                  <a:t>   </a:t>
                </a:r>
                <a:r>
                  <a:rPr lang="en-US" spc="160" dirty="0">
                    <a:latin typeface="Times New Roman"/>
                    <a:cs typeface="Times New Roman"/>
                  </a:rPr>
                  <a:t>...</a:t>
                </a:r>
              </a:p>
              <a:p>
                <a:endParaRPr lang="en-US" sz="1100" spc="160" dirty="0"/>
              </a:p>
              <a:p>
                <a:pPr>
                  <a:spcBef>
                    <a:spcPts val="600"/>
                  </a:spcBef>
                </a:pPr>
                <a:r>
                  <a:rPr lang="en-US" sz="1100" dirty="0"/>
                  <a:t>(Main.bar)</a:t>
                </a:r>
              </a:p>
              <a:p>
                <a:r>
                  <a:rPr lang="en-US" sz="1100" spc="160" dirty="0"/>
                  <a:t>   </a:t>
                </a:r>
                <a:r>
                  <a:rPr lang="en-US" spc="160" dirty="0">
                    <a:latin typeface="Times New Roman"/>
                    <a:cs typeface="Times New Roman"/>
                  </a:rPr>
                  <a:t>...</a:t>
                </a:r>
              </a:p>
              <a:p>
                <a:endParaRPr lang="en-US" sz="1100" spc="160" dirty="0"/>
              </a:p>
              <a:p>
                <a:pPr>
                  <a:spcBef>
                    <a:spcPts val="600"/>
                  </a:spcBef>
                </a:pPr>
                <a:r>
                  <a:rPr lang="en-US" sz="1100" dirty="0"/>
                  <a:t>(Foo.new)</a:t>
                </a:r>
              </a:p>
              <a:p>
                <a:r>
                  <a:rPr lang="en-US" sz="1100" spc="160" dirty="0"/>
                  <a:t>  </a:t>
                </a:r>
                <a:r>
                  <a:rPr lang="en-US" spc="160" dirty="0">
                    <a:latin typeface="Times New Roman"/>
                    <a:cs typeface="Times New Roman"/>
                  </a:rPr>
                  <a:t> ...</a:t>
                </a:r>
              </a:p>
              <a:p>
                <a:endParaRPr lang="en-US" sz="1100" spc="160" dirty="0"/>
              </a:p>
              <a:p>
                <a:pPr>
                  <a:spcBef>
                    <a:spcPts val="600"/>
                  </a:spcBef>
                </a:pPr>
                <a:r>
                  <a:rPr lang="en-US" sz="1100" dirty="0"/>
                  <a:t>(Foo.bar)</a:t>
                </a:r>
              </a:p>
              <a:p>
                <a:r>
                  <a:rPr lang="en-US" sz="1100" spc="160" dirty="0"/>
                  <a:t>   </a:t>
                </a:r>
                <a:r>
                  <a:rPr lang="en-US" spc="160" dirty="0">
                    <a:latin typeface="Times New Roman"/>
                    <a:cs typeface="Times New Roman"/>
                  </a:rPr>
                  <a:t>...</a:t>
                </a:r>
              </a:p>
            </p:txBody>
          </p:sp>
          <p:sp>
            <p:nvSpPr>
              <p:cNvPr id="53" name="Rectangle 10">
                <a:extLst>
                  <a:ext uri="{FF2B5EF4-FFF2-40B4-BE49-F238E27FC236}">
                    <a16:creationId xmlns:a16="http://schemas.microsoft.com/office/drawing/2014/main" id="{ACF710F0-A3EB-E88F-D3EF-8D5FBC0A4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8299" y="984261"/>
                <a:ext cx="1841015" cy="4354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/>
              <a:lstStyle/>
              <a:p>
                <a:pPr marL="342900" indent="-342900" algn="ctr">
                  <a:spcBef>
                    <a:spcPct val="60000"/>
                  </a:spcBef>
                  <a:spcAft>
                    <a:spcPct val="70000"/>
                  </a:spcAft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400" dirty="0">
                    <a:latin typeface="Consolas"/>
                    <a:cs typeface="Consolas"/>
                  </a:rPr>
                  <a:t>myProg</a:t>
                </a:r>
                <a:r>
                  <a:rPr lang="en-US" sz="1400" dirty="0">
                    <a:latin typeface="Times New Roman"/>
                    <a:cs typeface="Times New Roman"/>
                  </a:rPr>
                  <a:t> folder</a:t>
                </a:r>
                <a:endParaRPr lang="en-US" sz="12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EB10720-B7F2-613E-493D-553791FC434C}"/>
                  </a:ext>
                </a:extLst>
              </p:cNvPr>
              <p:cNvSpPr txBox="1"/>
              <p:nvPr/>
            </p:nvSpPr>
            <p:spPr>
              <a:xfrm>
                <a:off x="6790105" y="1406085"/>
                <a:ext cx="149067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Consolas"/>
                    <a:cs typeface="Consolas"/>
                  </a:rPr>
                  <a:t>myProg.asm</a:t>
                </a:r>
              </a:p>
            </p:txBody>
          </p:sp>
        </p:grpSp>
        <p:sp>
          <p:nvSpPr>
            <p:cNvPr id="50" name="Right Arrow 49">
              <a:extLst>
                <a:ext uri="{FF2B5EF4-FFF2-40B4-BE49-F238E27FC236}">
                  <a16:creationId xmlns:a16="http://schemas.microsoft.com/office/drawing/2014/main" id="{3BC9691F-1026-F159-B12F-92D4061F71DB}"/>
                </a:ext>
              </a:extLst>
            </p:cNvPr>
            <p:cNvSpPr/>
            <p:nvPr/>
          </p:nvSpPr>
          <p:spPr>
            <a:xfrm>
              <a:off x="5057991" y="2550164"/>
              <a:ext cx="1620308" cy="646856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tIns="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VM translator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A259F93-FEB1-7AE5-FF76-C67D7A612373}"/>
              </a:ext>
            </a:extLst>
          </p:cNvPr>
          <p:cNvGrpSpPr/>
          <p:nvPr/>
        </p:nvGrpSpPr>
        <p:grpSpPr>
          <a:xfrm>
            <a:off x="534788" y="4650017"/>
            <a:ext cx="8794801" cy="707863"/>
            <a:chOff x="534788" y="4650017"/>
            <a:chExt cx="8794801" cy="70786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A82F4B5-DEBB-7A20-F0A5-50456D5AD626}"/>
                </a:ext>
              </a:extLst>
            </p:cNvPr>
            <p:cNvSpPr/>
            <p:nvPr/>
          </p:nvSpPr>
          <p:spPr>
            <a:xfrm>
              <a:off x="534788" y="4988548"/>
              <a:ext cx="879480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800"/>
                </a:spcBef>
              </a:pPr>
              <a:r>
                <a:rPr lang="en-US" u="sng" dirty="0">
                  <a:latin typeface="Times New Roman"/>
                  <a:cs typeface="Times New Roman"/>
                </a:rPr>
                <a:t>Compiler usage:</a:t>
              </a:r>
              <a:r>
                <a:rPr lang="en-US" dirty="0">
                  <a:latin typeface="Times New Roman"/>
                  <a:cs typeface="Times New Roman"/>
                </a:rPr>
                <a:t>    </a:t>
              </a:r>
              <a:r>
                <a:rPr lang="en-US" sz="1400" dirty="0">
                  <a:latin typeface="Consolas"/>
                  <a:cs typeface="Consolas"/>
                </a:rPr>
                <a:t>     JackCompiler </a:t>
              </a:r>
              <a:r>
                <a:rPr lang="en-US" sz="1600" dirty="0">
                  <a:latin typeface="Times New Roman"/>
                  <a:cs typeface="Times New Roman"/>
                </a:rPr>
                <a:t> </a:t>
              </a:r>
              <a:r>
                <a:rPr lang="en-US" sz="1600" i="1" dirty="0">
                  <a:latin typeface="Times New Roman"/>
                  <a:cs typeface="Times New Roman"/>
                </a:rPr>
                <a:t>folderName     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/>
                  <a:cs typeface="Times New Roman"/>
                </a:rPr>
                <a:t>(creates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.vm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/>
                  <a:cs typeface="Times New Roman"/>
                </a:rPr>
                <a:t> files, one for each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.jack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/>
                  <a:cs typeface="Times New Roman"/>
                </a:rPr>
                <a:t> file)</a:t>
              </a:r>
              <a:r>
                <a:rPr 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/>
                  <a:cs typeface="Times New Roman"/>
                </a:rPr>
                <a:t>      </a:t>
              </a:r>
            </a:p>
          </p:txBody>
        </p:sp>
        <p:sp>
          <p:nvSpPr>
            <p:cNvPr id="6" name="Rounded Rectangular Callout 5">
              <a:extLst>
                <a:ext uri="{FF2B5EF4-FFF2-40B4-BE49-F238E27FC236}">
                  <a16:creationId xmlns:a16="http://schemas.microsoft.com/office/drawing/2014/main" id="{8525B29A-946D-95EB-BBF2-1AF342E91E6B}"/>
                </a:ext>
              </a:extLst>
            </p:cNvPr>
            <p:cNvSpPr/>
            <p:nvPr/>
          </p:nvSpPr>
          <p:spPr>
            <a:xfrm>
              <a:off x="2683422" y="4650017"/>
              <a:ext cx="2399363" cy="298781"/>
            </a:xfrm>
            <a:prstGeom prst="wedgeRoundRectCallout">
              <a:avLst>
                <a:gd name="adj1" fmla="val -24432"/>
                <a:gd name="adj2" fmla="val 8225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developed in projects 10 - 11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A1DED46-B80B-DA81-B83D-806664429756}"/>
              </a:ext>
            </a:extLst>
          </p:cNvPr>
          <p:cNvGrpSpPr/>
          <p:nvPr/>
        </p:nvGrpSpPr>
        <p:grpSpPr>
          <a:xfrm>
            <a:off x="534788" y="5479918"/>
            <a:ext cx="8794801" cy="788332"/>
            <a:chOff x="534788" y="5479918"/>
            <a:chExt cx="8794801" cy="788332"/>
          </a:xfrm>
        </p:grpSpPr>
        <p:sp>
          <p:nvSpPr>
            <p:cNvPr id="9" name="Rounded Rectangular Callout 8">
              <a:extLst>
                <a:ext uri="{FF2B5EF4-FFF2-40B4-BE49-F238E27FC236}">
                  <a16:creationId xmlns:a16="http://schemas.microsoft.com/office/drawing/2014/main" id="{C6674A15-35A6-704C-47D7-F4F9B5AC3898}"/>
                </a:ext>
              </a:extLst>
            </p:cNvPr>
            <p:cNvSpPr/>
            <p:nvPr/>
          </p:nvSpPr>
          <p:spPr>
            <a:xfrm>
              <a:off x="2683422" y="5969469"/>
              <a:ext cx="2399363" cy="298781"/>
            </a:xfrm>
            <a:prstGeom prst="wedgeRoundRectCallout">
              <a:avLst>
                <a:gd name="adj1" fmla="val -24432"/>
                <a:gd name="adj2" fmla="val -8716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developed in projects 7 - 8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55ED79-1B45-C272-ADE5-D563E1B98D07}"/>
                </a:ext>
              </a:extLst>
            </p:cNvPr>
            <p:cNvSpPr/>
            <p:nvPr/>
          </p:nvSpPr>
          <p:spPr>
            <a:xfrm>
              <a:off x="534788" y="5479918"/>
              <a:ext cx="879480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800"/>
                </a:spcBef>
              </a:pPr>
              <a:r>
                <a:rPr lang="en-US" u="sng" dirty="0">
                  <a:latin typeface="Times New Roman"/>
                  <a:cs typeface="Times New Roman"/>
                </a:rPr>
                <a:t>VM translator usage:</a:t>
              </a:r>
              <a:r>
                <a:rPr lang="en-US" dirty="0">
                  <a:latin typeface="Times New Roman"/>
                  <a:cs typeface="Times New Roman"/>
                </a:rPr>
                <a:t>     </a:t>
              </a:r>
              <a:r>
                <a:rPr lang="en-US" sz="1400" dirty="0">
                  <a:latin typeface="Consolas"/>
                  <a:cs typeface="Consolas"/>
                </a:rPr>
                <a:t>VMTranslator </a:t>
              </a:r>
              <a:r>
                <a:rPr lang="en-US" sz="1600" dirty="0">
                  <a:latin typeface="Times New Roman"/>
                  <a:cs typeface="Times New Roman"/>
                </a:rPr>
                <a:t> </a:t>
              </a:r>
              <a:r>
                <a:rPr lang="en-US" sz="1600" i="1" dirty="0">
                  <a:latin typeface="Times New Roman"/>
                  <a:cs typeface="Times New Roman"/>
                </a:rPr>
                <a:t>folderName      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/>
                  <a:cs typeface="Times New Roman"/>
                </a:rPr>
                <a:t>(creates a single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.asm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/>
                  <a:cs typeface="Times New Roman"/>
                </a:rPr>
                <a:t> file)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3492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big picture: Compilation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1970645" y="1390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CD5800-BDEB-7DA3-7550-5883C184D005}"/>
              </a:ext>
            </a:extLst>
          </p:cNvPr>
          <p:cNvGrpSpPr/>
          <p:nvPr/>
        </p:nvGrpSpPr>
        <p:grpSpPr>
          <a:xfrm>
            <a:off x="361285" y="909382"/>
            <a:ext cx="2481561" cy="3360612"/>
            <a:chOff x="361285" y="909382"/>
            <a:chExt cx="2481561" cy="336061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AF960EA-988F-E61E-D4BB-C22165F2E5B3}"/>
                </a:ext>
              </a:extLst>
            </p:cNvPr>
            <p:cNvSpPr/>
            <p:nvPr/>
          </p:nvSpPr>
          <p:spPr>
            <a:xfrm>
              <a:off x="361285" y="1226252"/>
              <a:ext cx="2481561" cy="30437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 Box 3">
              <a:extLst>
                <a:ext uri="{FF2B5EF4-FFF2-40B4-BE49-F238E27FC236}">
                  <a16:creationId xmlns:a16="http://schemas.microsoft.com/office/drawing/2014/main" id="{EBEC2E89-6C91-62F3-49C5-E28DAE3D6A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4788" y="1554709"/>
              <a:ext cx="2036644" cy="104012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97200" rIns="93600" bIns="97200" anchor="ctr" anchorCtr="0"/>
            <a:lstStyle>
              <a:defPPr>
                <a:defRPr lang="en-US"/>
              </a:defPPr>
              <a:lvl1pPr marL="342900" indent="-342900">
                <a:defRPr sz="1200">
                  <a:latin typeface="Consolas"/>
                  <a:ea typeface="ＭＳ Ｐゴシック" charset="0"/>
                  <a:cs typeface="Consolas"/>
                </a:defRPr>
              </a:lvl1pPr>
              <a:lvl2pPr marL="742950" indent="-285750">
                <a:defRPr sz="2400"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200"/>
                </a:spcBef>
              </a:pPr>
              <a:r>
                <a:rPr lang="en-US" sz="1100" dirty="0"/>
                <a:t>class Main</a:t>
              </a:r>
            </a:p>
            <a:p>
              <a:pPr>
                <a:spcBef>
                  <a:spcPts val="200"/>
                </a:spcBef>
              </a:pPr>
              <a:r>
                <a:rPr lang="en-US" sz="1100" dirty="0"/>
                <a:t>  function main {</a:t>
              </a:r>
              <a:r>
                <a:rPr lang="en-US" spc="160" dirty="0">
                  <a:latin typeface="Times New Roman"/>
                  <a:cs typeface="Times New Roman"/>
                </a:rPr>
                <a:t>...</a:t>
              </a:r>
              <a:r>
                <a:rPr lang="en-US" sz="1100" spc="160" dirty="0"/>
                <a:t>}</a:t>
              </a:r>
            </a:p>
            <a:p>
              <a:pPr>
                <a:spcBef>
                  <a:spcPts val="200"/>
                </a:spcBef>
              </a:pPr>
              <a:r>
                <a:rPr lang="en-US" sz="1100" dirty="0"/>
                <a:t>  method bar {</a:t>
              </a:r>
              <a:r>
                <a:rPr lang="en-US" spc="160" dirty="0">
                  <a:latin typeface="Times New Roman"/>
                  <a:cs typeface="Times New Roman"/>
                </a:rPr>
                <a:t>...</a:t>
              </a:r>
              <a:r>
                <a:rPr lang="en-US" sz="1100" spc="160" dirty="0"/>
                <a:t>}</a:t>
              </a:r>
              <a:endParaRPr lang="en-US" sz="1100" dirty="0"/>
            </a:p>
            <a:p>
              <a:pPr>
                <a:spcBef>
                  <a:spcPts val="200"/>
                </a:spcBef>
              </a:pPr>
              <a:r>
                <a:rPr lang="en-US" sz="1100" dirty="0"/>
                <a:t>}</a:t>
              </a:r>
            </a:p>
          </p:txBody>
        </p:sp>
        <p:sp>
          <p:nvSpPr>
            <p:cNvPr id="16" name="Rectangle 10">
              <a:extLst>
                <a:ext uri="{FF2B5EF4-FFF2-40B4-BE49-F238E27FC236}">
                  <a16:creationId xmlns:a16="http://schemas.microsoft.com/office/drawing/2014/main" id="{E5C01D2D-17AC-CC13-0D8E-C1FF36A46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285" y="909382"/>
              <a:ext cx="2481561" cy="414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ctr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latin typeface="Consolas"/>
                  <a:cs typeface="Consolas"/>
                </a:rPr>
                <a:t>myProg</a:t>
              </a:r>
              <a:r>
                <a:rPr lang="en-US" sz="1400" dirty="0">
                  <a:latin typeface="Times New Roman"/>
                  <a:cs typeface="Times New Roman"/>
                </a:rPr>
                <a:t> folder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FE0898-9C92-EDF6-CDA4-3E8BC352042C}"/>
                </a:ext>
              </a:extLst>
            </p:cNvPr>
            <p:cNvSpPr txBox="1"/>
            <p:nvPr/>
          </p:nvSpPr>
          <p:spPr>
            <a:xfrm>
              <a:off x="492664" y="1280991"/>
              <a:ext cx="10072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Main.jack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DF5912-C525-A62E-2448-209ED0EF64D7}"/>
                </a:ext>
              </a:extLst>
            </p:cNvPr>
            <p:cNvSpPr txBox="1"/>
            <p:nvPr/>
          </p:nvSpPr>
          <p:spPr>
            <a:xfrm>
              <a:off x="524635" y="2725336"/>
              <a:ext cx="1073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Foo.jack</a:t>
              </a:r>
            </a:p>
          </p:txBody>
        </p:sp>
        <p:sp>
          <p:nvSpPr>
            <p:cNvPr id="21" name="Text Box 3">
              <a:extLst>
                <a:ext uri="{FF2B5EF4-FFF2-40B4-BE49-F238E27FC236}">
                  <a16:creationId xmlns:a16="http://schemas.microsoft.com/office/drawing/2014/main" id="{D535C24B-93D8-A81C-C4AA-8E75126554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9603" y="3020953"/>
              <a:ext cx="1982325" cy="104012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97200" rIns="93600" bIns="97200" anchor="ctr" anchorCtr="0"/>
            <a:lstStyle>
              <a:defPPr>
                <a:defRPr lang="en-US"/>
              </a:defPPr>
              <a:lvl1pPr marL="342900" indent="-342900">
                <a:spcBef>
                  <a:spcPts val="200"/>
                </a:spcBef>
                <a:defRPr sz="1100">
                  <a:latin typeface="Consolas"/>
                  <a:ea typeface="ＭＳ Ｐゴシック" charset="0"/>
                  <a:cs typeface="Consolas"/>
                </a:defRPr>
              </a:lvl1pPr>
              <a:lvl2pPr marL="742950" indent="-285750">
                <a:defRPr sz="2400"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dirty="0"/>
                <a:t>class Foo</a:t>
              </a:r>
            </a:p>
            <a:p>
              <a:r>
                <a:rPr lang="en-US" dirty="0"/>
                <a:t>  constructor new {</a:t>
              </a:r>
              <a:r>
                <a:rPr lang="en-US" spc="160" dirty="0">
                  <a:latin typeface="Times New Roman"/>
                  <a:cs typeface="Times New Roman"/>
                </a:rPr>
                <a:t>...</a:t>
              </a:r>
              <a:r>
                <a:rPr lang="en-US" dirty="0"/>
                <a:t>}</a:t>
              </a:r>
            </a:p>
            <a:p>
              <a:r>
                <a:rPr lang="en-US" dirty="0"/>
                <a:t>  method bar {</a:t>
              </a:r>
              <a:r>
                <a:rPr lang="en-US" sz="1200" spc="160" dirty="0">
                  <a:latin typeface="Times New Roman"/>
                  <a:cs typeface="Times New Roman"/>
                </a:rPr>
                <a:t>...</a:t>
              </a:r>
              <a:r>
                <a:rPr lang="en-US" dirty="0"/>
                <a:t>}</a:t>
              </a:r>
            </a:p>
            <a:p>
              <a:r>
                <a:rPr lang="en-US" dirty="0"/>
                <a:t>}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753A3D9-A3F1-5550-F0F7-1524CBF8AF04}"/>
              </a:ext>
            </a:extLst>
          </p:cNvPr>
          <p:cNvGrpSpPr/>
          <p:nvPr/>
        </p:nvGrpSpPr>
        <p:grpSpPr>
          <a:xfrm>
            <a:off x="2315309" y="985143"/>
            <a:ext cx="3487146" cy="3360611"/>
            <a:chOff x="2315309" y="985143"/>
            <a:chExt cx="3487146" cy="336061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A6820D7-D3C3-80CB-09A8-E487DD38EDAB}"/>
                </a:ext>
              </a:extLst>
            </p:cNvPr>
            <p:cNvGrpSpPr/>
            <p:nvPr/>
          </p:nvGrpSpPr>
          <p:grpSpPr>
            <a:xfrm>
              <a:off x="3611976" y="985143"/>
              <a:ext cx="2190479" cy="3360611"/>
              <a:chOff x="3611976" y="985143"/>
              <a:chExt cx="2190479" cy="3360611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79F073EF-F493-8D44-910A-978325D4C889}"/>
                  </a:ext>
                </a:extLst>
              </p:cNvPr>
              <p:cNvSpPr/>
              <p:nvPr/>
            </p:nvSpPr>
            <p:spPr>
              <a:xfrm>
                <a:off x="3611976" y="1302012"/>
                <a:ext cx="2190479" cy="3043742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Text Box 3">
                <a:extLst>
                  <a:ext uri="{FF2B5EF4-FFF2-40B4-BE49-F238E27FC236}">
                    <a16:creationId xmlns:a16="http://schemas.microsoft.com/office/drawing/2014/main" id="{BDEBA3B5-8E5C-F100-EDFC-2210284A57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36992" y="1686098"/>
                <a:ext cx="1895676" cy="86494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216000" tIns="190800" rIns="93600" bIns="190800" anchor="ctr" anchorCtr="0"/>
              <a:lstStyle>
                <a:defPPr>
                  <a:defRPr lang="en-US"/>
                </a:defPPr>
                <a:lvl1pPr marL="342900" indent="-342900">
                  <a:defRPr sz="1200">
                    <a:latin typeface="Consolas"/>
                    <a:ea typeface="ＭＳ Ｐゴシック" charset="0"/>
                    <a:cs typeface="Consolas"/>
                  </a:defRPr>
                </a:lvl1pPr>
                <a:lvl2pPr marL="742950" indent="-285750">
                  <a:defRPr sz="2400"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1100" dirty="0"/>
                  <a:t>function Main.main</a:t>
                </a:r>
              </a:p>
              <a:p>
                <a:r>
                  <a:rPr lang="en-US" sz="1100" spc="160" dirty="0"/>
                  <a:t>   </a:t>
                </a:r>
                <a:r>
                  <a:rPr lang="en-US" spc="160" dirty="0">
                    <a:latin typeface="Times New Roman"/>
                    <a:cs typeface="Times New Roman"/>
                  </a:rPr>
                  <a:t>...</a:t>
                </a:r>
              </a:p>
              <a:p>
                <a:r>
                  <a:rPr lang="en-US" sz="1100" dirty="0"/>
                  <a:t>function Main.bar</a:t>
                </a:r>
              </a:p>
              <a:p>
                <a:r>
                  <a:rPr lang="en-US" sz="1100" spc="160" dirty="0"/>
                  <a:t>   </a:t>
                </a:r>
                <a:r>
                  <a:rPr lang="en-US" spc="160" dirty="0">
                    <a:latin typeface="Times New Roman"/>
                    <a:cs typeface="Times New Roman"/>
                  </a:rPr>
                  <a:t>...</a:t>
                </a:r>
                <a:r>
                  <a:rPr lang="en-US" dirty="0">
                    <a:latin typeface="Times New Roman"/>
                    <a:cs typeface="Times New Roman"/>
                  </a:rPr>
                  <a:t> </a:t>
                </a:r>
                <a:r>
                  <a:rPr lang="en-US" sz="1100" dirty="0"/>
                  <a:t>  </a:t>
                </a:r>
              </a:p>
            </p:txBody>
          </p:sp>
          <p:sp>
            <p:nvSpPr>
              <p:cNvPr id="41" name="Text Box 3">
                <a:extLst>
                  <a:ext uri="{FF2B5EF4-FFF2-40B4-BE49-F238E27FC236}">
                    <a16:creationId xmlns:a16="http://schemas.microsoft.com/office/drawing/2014/main" id="{68CCA13E-40B8-5602-EFAB-EA59DFF4DC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96427" y="3097598"/>
                <a:ext cx="1830860" cy="90962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216000" tIns="190800" rIns="93600" bIns="190800" anchor="ctr" anchorCtr="0"/>
              <a:lstStyle>
                <a:defPPr>
                  <a:defRPr lang="en-US"/>
                </a:defPPr>
                <a:lvl1pPr marL="342900" indent="-342900">
                  <a:defRPr sz="1200">
                    <a:latin typeface="Consolas"/>
                    <a:ea typeface="ＭＳ Ｐゴシック" charset="0"/>
                    <a:cs typeface="Consolas"/>
                  </a:defRPr>
                </a:lvl1pPr>
                <a:lvl2pPr marL="742950" indent="-285750">
                  <a:defRPr sz="2400"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1100" dirty="0"/>
                  <a:t>function Foo.new</a:t>
                </a:r>
              </a:p>
              <a:p>
                <a:r>
                  <a:rPr lang="en-US" sz="1100" dirty="0"/>
                  <a:t>    </a:t>
                </a:r>
                <a:r>
                  <a:rPr lang="en-US" spc="160" dirty="0">
                    <a:latin typeface="Times New Roman"/>
                    <a:cs typeface="Times New Roman"/>
                  </a:rPr>
                  <a:t>...</a:t>
                </a:r>
              </a:p>
              <a:p>
                <a:r>
                  <a:rPr lang="en-US" sz="1100" dirty="0"/>
                  <a:t>function Foo.bar</a:t>
                </a:r>
              </a:p>
              <a:p>
                <a:r>
                  <a:rPr lang="en-US" sz="1100" spc="160" dirty="0"/>
                  <a:t>    </a:t>
                </a:r>
                <a:r>
                  <a:rPr lang="en-US" spc="160" dirty="0">
                    <a:latin typeface="Times New Roman"/>
                    <a:cs typeface="Times New Roman"/>
                  </a:rPr>
                  <a:t>...</a:t>
                </a:r>
                <a:endParaRPr lang="en-US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9B792BE-573F-1C8C-F253-A517FD502B2C}"/>
                  </a:ext>
                </a:extLst>
              </p:cNvPr>
              <p:cNvSpPr txBox="1"/>
              <p:nvPr/>
            </p:nvSpPr>
            <p:spPr>
              <a:xfrm>
                <a:off x="3680832" y="1419727"/>
                <a:ext cx="82110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Consolas"/>
                    <a:cs typeface="Consolas"/>
                  </a:rPr>
                  <a:t>Main.vm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0EB8D51-E0FD-C8E5-8FD3-129AC6F960E0}"/>
                  </a:ext>
                </a:extLst>
              </p:cNvPr>
              <p:cNvSpPr txBox="1"/>
              <p:nvPr/>
            </p:nvSpPr>
            <p:spPr>
              <a:xfrm>
                <a:off x="3733796" y="2832131"/>
                <a:ext cx="82110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Consolas"/>
                    <a:cs typeface="Consolas"/>
                  </a:rPr>
                  <a:t>Foo.vm</a:t>
                </a:r>
                <a:endParaRPr lang="en-US" sz="1400" dirty="0">
                  <a:latin typeface="Consolas"/>
                  <a:cs typeface="Consolas"/>
                </a:endParaRPr>
              </a:p>
            </p:txBody>
          </p:sp>
          <p:sp>
            <p:nvSpPr>
              <p:cNvPr id="47" name="Rectangle 10">
                <a:extLst>
                  <a:ext uri="{FF2B5EF4-FFF2-40B4-BE49-F238E27FC236}">
                    <a16:creationId xmlns:a16="http://schemas.microsoft.com/office/drawing/2014/main" id="{8515070A-1FD2-766A-BB20-8F8FA45A0B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977" y="985143"/>
                <a:ext cx="2190478" cy="4053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/>
              <a:lstStyle/>
              <a:p>
                <a:pPr marL="342900" indent="-342900" algn="ctr">
                  <a:spcBef>
                    <a:spcPct val="60000"/>
                  </a:spcBef>
                  <a:spcAft>
                    <a:spcPct val="70000"/>
                  </a:spcAft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400" dirty="0">
                    <a:latin typeface="Consolas"/>
                    <a:cs typeface="Consolas"/>
                  </a:rPr>
                  <a:t>myProg</a:t>
                </a:r>
                <a:r>
                  <a:rPr lang="en-US" sz="1400" dirty="0">
                    <a:latin typeface="Times New Roman"/>
                    <a:cs typeface="Times New Roman"/>
                  </a:rPr>
                  <a:t> folder</a:t>
                </a:r>
                <a:endParaRPr lang="en-US" sz="1200" dirty="0"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ED1830F4-E2B6-6C69-7D32-8372E97F9698}"/>
                </a:ext>
              </a:extLst>
            </p:cNvPr>
            <p:cNvSpPr/>
            <p:nvPr/>
          </p:nvSpPr>
          <p:spPr>
            <a:xfrm>
              <a:off x="2315309" y="2507252"/>
              <a:ext cx="1264698" cy="645974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compiler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CE236CA-5D84-F60F-8E10-7A2EFF4C9010}"/>
              </a:ext>
            </a:extLst>
          </p:cNvPr>
          <p:cNvGrpSpPr/>
          <p:nvPr/>
        </p:nvGrpSpPr>
        <p:grpSpPr>
          <a:xfrm>
            <a:off x="5057991" y="984261"/>
            <a:ext cx="3503369" cy="3360611"/>
            <a:chOff x="5057991" y="984261"/>
            <a:chExt cx="3503369" cy="3360611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1010812-F403-FEFC-5EB5-EDACCAEBC3A1}"/>
                </a:ext>
              </a:extLst>
            </p:cNvPr>
            <p:cNvGrpSpPr/>
            <p:nvPr/>
          </p:nvGrpSpPr>
          <p:grpSpPr>
            <a:xfrm>
              <a:off x="6678299" y="984261"/>
              <a:ext cx="1883061" cy="3360611"/>
              <a:chOff x="6678299" y="984261"/>
              <a:chExt cx="1883061" cy="3360611"/>
            </a:xfrm>
          </p:grpSpPr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EE0A4899-AE02-2ED4-1543-8C1C1C58A967}"/>
                  </a:ext>
                </a:extLst>
              </p:cNvPr>
              <p:cNvSpPr/>
              <p:nvPr/>
            </p:nvSpPr>
            <p:spPr>
              <a:xfrm>
                <a:off x="6720345" y="1301130"/>
                <a:ext cx="1841015" cy="3043742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Text Box 3">
                <a:extLst>
                  <a:ext uri="{FF2B5EF4-FFF2-40B4-BE49-F238E27FC236}">
                    <a16:creationId xmlns:a16="http://schemas.microsoft.com/office/drawing/2014/main" id="{8C068E9C-61CE-54EB-6814-4CDD2ED4C5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50926" y="1682477"/>
                <a:ext cx="1513369" cy="238681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216000" tIns="190800" rIns="93600" bIns="190800" anchor="ctr" anchorCtr="0"/>
              <a:lstStyle>
                <a:defPPr>
                  <a:defRPr lang="en-US"/>
                </a:defPPr>
                <a:lvl1pPr marL="342900" indent="-342900">
                  <a:defRPr sz="1200">
                    <a:latin typeface="Consolas"/>
                    <a:ea typeface="ＭＳ Ｐゴシック" charset="0"/>
                    <a:cs typeface="Consolas"/>
                  </a:defRPr>
                </a:lvl1pPr>
                <a:lvl2pPr marL="742950" indent="-285750">
                  <a:defRPr sz="2400"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1100" dirty="0"/>
                  <a:t>(Main.main)</a:t>
                </a:r>
              </a:p>
              <a:p>
                <a:r>
                  <a:rPr lang="en-US" sz="1100" spc="160" dirty="0"/>
                  <a:t>   </a:t>
                </a:r>
                <a:r>
                  <a:rPr lang="en-US" spc="160" dirty="0">
                    <a:latin typeface="Times New Roman"/>
                    <a:cs typeface="Times New Roman"/>
                  </a:rPr>
                  <a:t>...</a:t>
                </a:r>
              </a:p>
              <a:p>
                <a:endParaRPr lang="en-US" sz="1100" spc="160" dirty="0"/>
              </a:p>
              <a:p>
                <a:pPr>
                  <a:spcBef>
                    <a:spcPts val="600"/>
                  </a:spcBef>
                </a:pPr>
                <a:r>
                  <a:rPr lang="en-US" sz="1100" dirty="0"/>
                  <a:t>(Main.bar)</a:t>
                </a:r>
              </a:p>
              <a:p>
                <a:r>
                  <a:rPr lang="en-US" sz="1100" spc="160" dirty="0"/>
                  <a:t>   </a:t>
                </a:r>
                <a:r>
                  <a:rPr lang="en-US" spc="160" dirty="0">
                    <a:latin typeface="Times New Roman"/>
                    <a:cs typeface="Times New Roman"/>
                  </a:rPr>
                  <a:t>...</a:t>
                </a:r>
              </a:p>
              <a:p>
                <a:endParaRPr lang="en-US" sz="1100" spc="160" dirty="0"/>
              </a:p>
              <a:p>
                <a:pPr>
                  <a:spcBef>
                    <a:spcPts val="600"/>
                  </a:spcBef>
                </a:pPr>
                <a:r>
                  <a:rPr lang="en-US" sz="1100" dirty="0"/>
                  <a:t>(Foo.new)</a:t>
                </a:r>
              </a:p>
              <a:p>
                <a:r>
                  <a:rPr lang="en-US" sz="1100" spc="160" dirty="0"/>
                  <a:t>  </a:t>
                </a:r>
                <a:r>
                  <a:rPr lang="en-US" spc="160" dirty="0">
                    <a:latin typeface="Times New Roman"/>
                    <a:cs typeface="Times New Roman"/>
                  </a:rPr>
                  <a:t> ...</a:t>
                </a:r>
              </a:p>
              <a:p>
                <a:endParaRPr lang="en-US" sz="1100" spc="160" dirty="0"/>
              </a:p>
              <a:p>
                <a:pPr>
                  <a:spcBef>
                    <a:spcPts val="600"/>
                  </a:spcBef>
                </a:pPr>
                <a:r>
                  <a:rPr lang="en-US" sz="1100" dirty="0"/>
                  <a:t>(Foo.bar)</a:t>
                </a:r>
              </a:p>
              <a:p>
                <a:r>
                  <a:rPr lang="en-US" sz="1100" spc="160" dirty="0"/>
                  <a:t>   </a:t>
                </a:r>
                <a:r>
                  <a:rPr lang="en-US" spc="160" dirty="0">
                    <a:latin typeface="Times New Roman"/>
                    <a:cs typeface="Times New Roman"/>
                  </a:rPr>
                  <a:t>...</a:t>
                </a:r>
              </a:p>
            </p:txBody>
          </p:sp>
          <p:sp>
            <p:nvSpPr>
              <p:cNvPr id="53" name="Rectangle 10">
                <a:extLst>
                  <a:ext uri="{FF2B5EF4-FFF2-40B4-BE49-F238E27FC236}">
                    <a16:creationId xmlns:a16="http://schemas.microsoft.com/office/drawing/2014/main" id="{ACF710F0-A3EB-E88F-D3EF-8D5FBC0A4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8299" y="984261"/>
                <a:ext cx="1841015" cy="4354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/>
              <a:lstStyle/>
              <a:p>
                <a:pPr marL="342900" indent="-342900" algn="ctr">
                  <a:spcBef>
                    <a:spcPct val="60000"/>
                  </a:spcBef>
                  <a:spcAft>
                    <a:spcPct val="70000"/>
                  </a:spcAft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400" dirty="0">
                    <a:latin typeface="Consolas"/>
                    <a:cs typeface="Consolas"/>
                  </a:rPr>
                  <a:t>myProg</a:t>
                </a:r>
                <a:r>
                  <a:rPr lang="en-US" sz="1400" dirty="0">
                    <a:latin typeface="Times New Roman"/>
                    <a:cs typeface="Times New Roman"/>
                  </a:rPr>
                  <a:t> folder</a:t>
                </a:r>
                <a:endParaRPr lang="en-US" sz="12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EB10720-B7F2-613E-493D-553791FC434C}"/>
                  </a:ext>
                </a:extLst>
              </p:cNvPr>
              <p:cNvSpPr txBox="1"/>
              <p:nvPr/>
            </p:nvSpPr>
            <p:spPr>
              <a:xfrm>
                <a:off x="6790105" y="1406085"/>
                <a:ext cx="149067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Consolas"/>
                    <a:cs typeface="Consolas"/>
                  </a:rPr>
                  <a:t>myProg.asm</a:t>
                </a:r>
              </a:p>
            </p:txBody>
          </p:sp>
        </p:grpSp>
        <p:sp>
          <p:nvSpPr>
            <p:cNvPr id="50" name="Right Arrow 49">
              <a:extLst>
                <a:ext uri="{FF2B5EF4-FFF2-40B4-BE49-F238E27FC236}">
                  <a16:creationId xmlns:a16="http://schemas.microsoft.com/office/drawing/2014/main" id="{3BC9691F-1026-F159-B12F-92D4061F71DB}"/>
                </a:ext>
              </a:extLst>
            </p:cNvPr>
            <p:cNvSpPr/>
            <p:nvPr/>
          </p:nvSpPr>
          <p:spPr>
            <a:xfrm>
              <a:off x="5057991" y="2550164"/>
              <a:ext cx="1620308" cy="646856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tIns="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VM translator</a:t>
              </a:r>
            </a:p>
          </p:txBody>
        </p:sp>
      </p:grp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6FB595C8-8CA1-FA14-BFD2-5963A7734662}"/>
              </a:ext>
            </a:extLst>
          </p:cNvPr>
          <p:cNvSpPr/>
          <p:nvPr/>
        </p:nvSpPr>
        <p:spPr>
          <a:xfrm>
            <a:off x="4066486" y="4510800"/>
            <a:ext cx="1549853" cy="447735"/>
          </a:xfrm>
          <a:prstGeom prst="wedgeRoundRectCallout">
            <a:avLst>
              <a:gd name="adj1" fmla="val -19668"/>
              <a:gd name="adj2" fmla="val -995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“VM program”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05594F71-5762-DDA4-E4A9-F0E0D953C598}"/>
              </a:ext>
            </a:extLst>
          </p:cNvPr>
          <p:cNvSpPr/>
          <p:nvPr/>
        </p:nvSpPr>
        <p:spPr>
          <a:xfrm>
            <a:off x="859167" y="4497827"/>
            <a:ext cx="1781323" cy="447735"/>
          </a:xfrm>
          <a:prstGeom prst="wedgeRoundRectCallout">
            <a:avLst>
              <a:gd name="adj1" fmla="val -19668"/>
              <a:gd name="adj2" fmla="val -995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“Jack program”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65FEAE3-1E53-3484-CBF5-187506D3F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760" y="5133775"/>
            <a:ext cx="7879239" cy="11312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u="sng" dirty="0"/>
              <a:t>Program conventions</a:t>
            </a:r>
          </a:p>
          <a:p>
            <a:pPr marL="361950" indent="-187325"/>
            <a:r>
              <a:rPr lang="en-US" sz="1600" dirty="0"/>
              <a:t>One class file in any Jack program is expected to be named  </a:t>
            </a:r>
            <a:r>
              <a:rPr lang="en-US" sz="1200" dirty="0">
                <a:latin typeface="Consolas"/>
                <a:cs typeface="Consolas"/>
              </a:rPr>
              <a:t>Main.Jack</a:t>
            </a:r>
            <a:endParaRPr lang="en-US" sz="1200" dirty="0"/>
          </a:p>
          <a:p>
            <a:pPr marL="361950" indent="-187325"/>
            <a:r>
              <a:rPr lang="en-US" sz="1600" dirty="0"/>
              <a:t>The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Main.jack</a:t>
            </a:r>
            <a:r>
              <a:rPr lang="en-US" sz="1600" dirty="0"/>
              <a:t> file is expected to have at least one function, named </a:t>
            </a:r>
            <a:r>
              <a:rPr lang="en-US" sz="1200" dirty="0">
                <a:latin typeface="Consolas"/>
                <a:cs typeface="Consolas"/>
              </a:rPr>
              <a:t>main</a:t>
            </a:r>
          </a:p>
          <a:p>
            <a:pPr marL="0" indent="0">
              <a:buClr>
                <a:schemeClr val="bg1"/>
              </a:buClr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C9D7481C-184E-FAE4-8B2B-719E4AD7613D}"/>
              </a:ext>
            </a:extLst>
          </p:cNvPr>
          <p:cNvSpPr/>
          <p:nvPr/>
        </p:nvSpPr>
        <p:spPr>
          <a:xfrm>
            <a:off x="6865925" y="4478017"/>
            <a:ext cx="1549853" cy="447735"/>
          </a:xfrm>
          <a:prstGeom prst="wedgeRoundRectCallout">
            <a:avLst>
              <a:gd name="adj1" fmla="val -19668"/>
              <a:gd name="adj2" fmla="val -995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“executable”</a:t>
            </a:r>
          </a:p>
        </p:txBody>
      </p:sp>
    </p:spTree>
    <p:extLst>
      <p:ext uri="{BB962C8B-B14F-4D97-AF65-F5344CB8AC3E}">
        <p14:creationId xmlns:p14="http://schemas.microsoft.com/office/powerpoint/2010/main" val="404592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8222" y="1083972"/>
            <a:ext cx="7879239" cy="22068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u="sng" dirty="0"/>
              <a:t>Conventions</a:t>
            </a:r>
          </a:p>
          <a:p>
            <a:pPr marL="361950" indent="-187325"/>
            <a:r>
              <a:rPr lang="en-US" sz="1600" dirty="0"/>
              <a:t>One function in the VM program is expected to be named  </a:t>
            </a:r>
            <a:r>
              <a:rPr lang="en-US" sz="1200" dirty="0">
                <a:latin typeface="Consolas"/>
                <a:cs typeface="Consolas"/>
              </a:rPr>
              <a:t>Main.main</a:t>
            </a:r>
          </a:p>
          <a:p>
            <a:pPr marL="361950" indent="-187325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addition, there should be a VM function named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sys.init</a:t>
            </a:r>
          </a:p>
          <a:p>
            <a:pPr marL="361950" indent="-187325">
              <a:buClr>
                <a:schemeClr val="bg1"/>
              </a:buClr>
              <a:buSzPct val="120000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Sys.init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should call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Main.main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enter an infinite loop</a:t>
            </a:r>
          </a:p>
          <a:p>
            <a:pPr marL="361950" indent="-187325">
              <a:buClr>
                <a:schemeClr val="tx1"/>
              </a:buClr>
              <a:buSzPct val="100000"/>
            </a:pPr>
            <a:r>
              <a:rPr lang="en-US" sz="1600" dirty="0"/>
              <a:t>When the translated VM code starts running, or is reset, it should start executing </a:t>
            </a:r>
            <a:r>
              <a:rPr lang="en-US" sz="1200" dirty="0">
                <a:latin typeface="Consolas"/>
                <a:cs typeface="Consolas"/>
              </a:rPr>
              <a:t>Sys.init</a:t>
            </a:r>
          </a:p>
          <a:p>
            <a:pPr marL="361950" indent="-187325">
              <a:buClr>
                <a:schemeClr val="tx1"/>
              </a:buClr>
              <a:buSzPct val="100000"/>
            </a:pPr>
            <a:r>
              <a:rPr lang="en-US" sz="1800" dirty="0"/>
              <a:t>The stack is stored in the host RAM, starting at address 256</a:t>
            </a:r>
          </a:p>
          <a:p>
            <a:endParaRPr lang="en-US" sz="18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B3406B-8B55-6FEE-509B-03FDD4AA0DEC}"/>
              </a:ext>
            </a:extLst>
          </p:cNvPr>
          <p:cNvGrpSpPr/>
          <p:nvPr/>
        </p:nvGrpSpPr>
        <p:grpSpPr>
          <a:xfrm>
            <a:off x="798222" y="3427267"/>
            <a:ext cx="4192419" cy="1876253"/>
            <a:chOff x="798222" y="3427267"/>
            <a:chExt cx="4192419" cy="1876253"/>
          </a:xfrm>
        </p:grpSpPr>
        <p:sp>
          <p:nvSpPr>
            <p:cNvPr id="4" name="Text Box 3"/>
            <p:cNvSpPr txBox="1">
              <a:spLocks noChangeArrowheads="1"/>
            </p:cNvSpPr>
            <p:nvPr/>
          </p:nvSpPr>
          <p:spPr bwMode="auto">
            <a:xfrm>
              <a:off x="870558" y="3832794"/>
              <a:ext cx="3304835" cy="847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190800" rIns="93600" bIns="190800" anchor="ctr" anchorCtr="0"/>
            <a:lstStyle>
              <a:defPPr>
                <a:defRPr lang="en-US"/>
              </a:defPPr>
              <a:lvl1pPr marL="342900" indent="-342900">
                <a:defRPr sz="1200">
                  <a:latin typeface="Consolas"/>
                  <a:ea typeface="ＭＳ Ｐゴシック" charset="0"/>
                  <a:cs typeface="Consolas"/>
                </a:defRPr>
              </a:lvl1pPr>
              <a:lvl2pPr marL="742950" indent="-285750">
                <a:defRPr sz="2400"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US" dirty="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 Bootstrap code (written in machine language) </a:t>
              </a:r>
            </a:p>
            <a:p>
              <a:pPr>
                <a:spcBef>
                  <a:spcPts val="600"/>
                </a:spcBef>
              </a:pPr>
              <a:r>
                <a:rPr lang="en-US" dirty="0"/>
                <a:t>SP = 256</a:t>
              </a:r>
            </a:p>
            <a:p>
              <a:pPr>
                <a:spcBef>
                  <a:spcPts val="600"/>
                </a:spcBef>
              </a:pPr>
              <a:r>
                <a:rPr lang="en-US" dirty="0"/>
                <a:t>call Sys.init  </a:t>
              </a:r>
              <a:r>
                <a:rPr lang="en-US" dirty="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 (no arguments)</a:t>
              </a:r>
            </a:p>
          </p:txBody>
        </p:sp>
        <p:sp>
          <p:nvSpPr>
            <p:cNvPr id="10" name="Rounded Rectangular Callout 9"/>
            <p:cNvSpPr/>
            <p:nvPr/>
          </p:nvSpPr>
          <p:spPr>
            <a:xfrm>
              <a:off x="870558" y="4914359"/>
              <a:ext cx="4120083" cy="389161"/>
            </a:xfrm>
            <a:prstGeom prst="wedgeRoundRectCallout">
              <a:avLst>
                <a:gd name="adj1" fmla="val -45716"/>
                <a:gd name="adj2" fmla="val -1720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1600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Should be put in the Hack ROM, starting at address 0.</a:t>
              </a:r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D0149C21-E06F-B13D-1965-7AED65CDA5EE}"/>
                </a:ext>
              </a:extLst>
            </p:cNvPr>
            <p:cNvSpPr txBox="1">
              <a:spLocks/>
            </p:cNvSpPr>
            <p:nvPr/>
          </p:nvSpPr>
          <p:spPr>
            <a:xfrm>
              <a:off x="798222" y="3427267"/>
              <a:ext cx="3515360" cy="45021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u="sng" dirty="0"/>
                <a:t>Implementation</a:t>
              </a:r>
              <a:r>
                <a:rPr lang="en-US" sz="1400" dirty="0"/>
                <a:t> (on the Hack platform)</a:t>
              </a:r>
              <a:endParaRPr lang="en-US" sz="1800" dirty="0"/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1800" dirty="0"/>
            </a:p>
            <a:p>
              <a:endParaRPr lang="en-US" sz="1800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942FA63-37C3-025B-5AAD-62ABDA74A24F}"/>
              </a:ext>
            </a:extLst>
          </p:cNvPr>
          <p:cNvSpPr txBox="1"/>
          <p:nvPr/>
        </p:nvSpPr>
        <p:spPr>
          <a:xfrm>
            <a:off x="10668000" y="3416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4625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E99ABB4-85C2-3567-1F08-103B4EC420C3}"/>
              </a:ext>
            </a:extLst>
          </p:cNvPr>
          <p:cNvSpPr txBox="1"/>
          <p:nvPr/>
        </p:nvSpPr>
        <p:spPr>
          <a:xfrm>
            <a:off x="1144485" y="1000786"/>
            <a:ext cx="939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600" dirty="0">
                <a:latin typeface="Times New Roman"/>
                <a:cs typeface="Times New Roman"/>
              </a:rPr>
              <a:t>ROM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A9A61F-71C1-D38F-DD4F-59DABC48A6C3}"/>
              </a:ext>
            </a:extLst>
          </p:cNvPr>
          <p:cNvSpPr/>
          <p:nvPr/>
        </p:nvSpPr>
        <p:spPr>
          <a:xfrm>
            <a:off x="578848" y="1307533"/>
            <a:ext cx="565638" cy="250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2B673E-A61A-2033-C923-87E29BC8E5DD}"/>
              </a:ext>
            </a:extLst>
          </p:cNvPr>
          <p:cNvSpPr/>
          <p:nvPr/>
        </p:nvSpPr>
        <p:spPr>
          <a:xfrm>
            <a:off x="1144486" y="1339340"/>
            <a:ext cx="956604" cy="5766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bootstrap code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FB44E6-0F42-9E42-E719-EDD12525B8E1}"/>
              </a:ext>
            </a:extLst>
          </p:cNvPr>
          <p:cNvSpPr/>
          <p:nvPr/>
        </p:nvSpPr>
        <p:spPr>
          <a:xfrm>
            <a:off x="578848" y="1557592"/>
            <a:ext cx="565638" cy="250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D21F752-180E-D375-AE26-A9B9545911BC}"/>
              </a:ext>
            </a:extLst>
          </p:cNvPr>
          <p:cNvSpPr/>
          <p:nvPr/>
        </p:nvSpPr>
        <p:spPr>
          <a:xfrm>
            <a:off x="578848" y="1869727"/>
            <a:ext cx="565638" cy="250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FDE71F-2497-E9FF-E14C-908F6E82CE05}"/>
              </a:ext>
            </a:extLst>
          </p:cNvPr>
          <p:cNvSpPr/>
          <p:nvPr/>
        </p:nvSpPr>
        <p:spPr>
          <a:xfrm>
            <a:off x="401735" y="5761324"/>
            <a:ext cx="742751" cy="250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C86739F-E475-242D-35FF-4B2E6D74636F}"/>
              </a:ext>
            </a:extLst>
          </p:cNvPr>
          <p:cNvSpPr/>
          <p:nvPr/>
        </p:nvSpPr>
        <p:spPr>
          <a:xfrm>
            <a:off x="401735" y="6081907"/>
            <a:ext cx="742751" cy="1795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32767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0A22B5-7325-A0FB-9CE4-9ED6F9E1C109}"/>
              </a:ext>
            </a:extLst>
          </p:cNvPr>
          <p:cNvSpPr/>
          <p:nvPr/>
        </p:nvSpPr>
        <p:spPr>
          <a:xfrm>
            <a:off x="1144486" y="1916029"/>
            <a:ext cx="956604" cy="43454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 code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89D2C1DB-67B0-A979-4986-BA6CDD15E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030" y="362716"/>
            <a:ext cx="7997328" cy="577278"/>
          </a:xfrm>
        </p:spPr>
        <p:txBody>
          <a:bodyPr>
            <a:normAutofit/>
          </a:bodyPr>
          <a:lstStyle/>
          <a:p>
            <a:r>
              <a:rPr lang="en-US" sz="2200" dirty="0"/>
              <a:t>Standard mapping of the VM on the Hack platform</a:t>
            </a:r>
          </a:p>
        </p:txBody>
      </p:sp>
    </p:spTree>
    <p:extLst>
      <p:ext uri="{BB962C8B-B14F-4D97-AF65-F5344CB8AC3E}">
        <p14:creationId xmlns:p14="http://schemas.microsoft.com/office/powerpoint/2010/main" val="33054621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D559CA9-BB58-7640-9B26-4D87EF95AD1D}"/>
              </a:ext>
            </a:extLst>
          </p:cNvPr>
          <p:cNvGrpSpPr/>
          <p:nvPr/>
        </p:nvGrpSpPr>
        <p:grpSpPr>
          <a:xfrm>
            <a:off x="2209399" y="1000786"/>
            <a:ext cx="1763019" cy="5260656"/>
            <a:chOff x="614516" y="1000786"/>
            <a:chExt cx="1763019" cy="5260656"/>
          </a:xfrm>
        </p:grpSpPr>
        <p:sp>
          <p:nvSpPr>
            <p:cNvPr id="28" name="TextBox 27"/>
            <p:cNvSpPr txBox="1"/>
            <p:nvPr/>
          </p:nvSpPr>
          <p:spPr>
            <a:xfrm>
              <a:off x="1420930" y="1000786"/>
              <a:ext cx="9392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600" dirty="0">
                  <a:latin typeface="Times New Roman"/>
                  <a:cs typeface="Times New Roman"/>
                </a:rPr>
                <a:t>RAM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39AA533-79BB-5741-9063-ADC29C2BBAA2}"/>
                </a:ext>
              </a:extLst>
            </p:cNvPr>
            <p:cNvSpPr/>
            <p:nvPr/>
          </p:nvSpPr>
          <p:spPr>
            <a:xfrm>
              <a:off x="1420931" y="1307533"/>
              <a:ext cx="956604" cy="2500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6DB2EAB-C50F-CD41-B259-BB8A327AEAD8}"/>
                </a:ext>
              </a:extLst>
            </p:cNvPr>
            <p:cNvSpPr/>
            <p:nvPr/>
          </p:nvSpPr>
          <p:spPr>
            <a:xfrm>
              <a:off x="855293" y="1307533"/>
              <a:ext cx="565638" cy="2500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563147D-63D9-284C-B3CC-7D19232053F2}"/>
                </a:ext>
              </a:extLst>
            </p:cNvPr>
            <p:cNvSpPr/>
            <p:nvPr/>
          </p:nvSpPr>
          <p:spPr>
            <a:xfrm>
              <a:off x="1420931" y="1557592"/>
              <a:ext cx="956604" cy="2500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FA247F7-CF77-D140-BE15-11723DB6450F}"/>
                </a:ext>
              </a:extLst>
            </p:cNvPr>
            <p:cNvSpPr/>
            <p:nvPr/>
          </p:nvSpPr>
          <p:spPr>
            <a:xfrm>
              <a:off x="855293" y="1557592"/>
              <a:ext cx="565638" cy="2500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AD9208B-F2E1-9E47-A1C8-5FF84E9119B4}"/>
                </a:ext>
              </a:extLst>
            </p:cNvPr>
            <p:cNvSpPr/>
            <p:nvPr/>
          </p:nvSpPr>
          <p:spPr>
            <a:xfrm>
              <a:off x="1420931" y="1802548"/>
              <a:ext cx="956604" cy="2500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62276AF-E1D9-EC46-B85B-134EBD091951}"/>
                </a:ext>
              </a:extLst>
            </p:cNvPr>
            <p:cNvSpPr/>
            <p:nvPr/>
          </p:nvSpPr>
          <p:spPr>
            <a:xfrm>
              <a:off x="855293" y="1802548"/>
              <a:ext cx="565638" cy="2500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3B866E3-9110-134A-BAEA-0B0016D05CFA}"/>
                </a:ext>
              </a:extLst>
            </p:cNvPr>
            <p:cNvSpPr/>
            <p:nvPr/>
          </p:nvSpPr>
          <p:spPr>
            <a:xfrm>
              <a:off x="1420931" y="2052607"/>
              <a:ext cx="956604" cy="2500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E86E8E7-EC86-9F42-AED9-62BE679C15CD}"/>
                </a:ext>
              </a:extLst>
            </p:cNvPr>
            <p:cNvSpPr/>
            <p:nvPr/>
          </p:nvSpPr>
          <p:spPr>
            <a:xfrm>
              <a:off x="855293" y="2052607"/>
              <a:ext cx="565638" cy="2500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58D46E6-0B24-384E-AEEF-BEE52C28A626}"/>
                </a:ext>
              </a:extLst>
            </p:cNvPr>
            <p:cNvSpPr/>
            <p:nvPr/>
          </p:nvSpPr>
          <p:spPr>
            <a:xfrm>
              <a:off x="1420931" y="2541175"/>
              <a:ext cx="956604" cy="2500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068F1BF-8CE8-1342-A6A2-7242C980E931}"/>
                </a:ext>
              </a:extLst>
            </p:cNvPr>
            <p:cNvSpPr/>
            <p:nvPr/>
          </p:nvSpPr>
          <p:spPr>
            <a:xfrm>
              <a:off x="855293" y="2541175"/>
              <a:ext cx="565638" cy="2500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16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E2239DD-3F2B-C541-9EDA-F12FFECDD810}"/>
                </a:ext>
              </a:extLst>
            </p:cNvPr>
            <p:cNvSpPr/>
            <p:nvPr/>
          </p:nvSpPr>
          <p:spPr>
            <a:xfrm>
              <a:off x="1420931" y="2791234"/>
              <a:ext cx="956604" cy="2500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B9B26BF-0173-4D45-BC1B-A9BBF1F301BE}"/>
                </a:ext>
              </a:extLst>
            </p:cNvPr>
            <p:cNvSpPr/>
            <p:nvPr/>
          </p:nvSpPr>
          <p:spPr>
            <a:xfrm>
              <a:off x="855293" y="2791234"/>
              <a:ext cx="565638" cy="2500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6250F1F-226C-0544-B120-99F7CA7DB754}"/>
                </a:ext>
              </a:extLst>
            </p:cNvPr>
            <p:cNvSpPr/>
            <p:nvPr/>
          </p:nvSpPr>
          <p:spPr>
            <a:xfrm>
              <a:off x="1420931" y="3036190"/>
              <a:ext cx="956604" cy="2500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67F97C2-534F-CA4B-96EE-4B82A6911F9B}"/>
                </a:ext>
              </a:extLst>
            </p:cNvPr>
            <p:cNvSpPr/>
            <p:nvPr/>
          </p:nvSpPr>
          <p:spPr>
            <a:xfrm>
              <a:off x="855293" y="3036190"/>
              <a:ext cx="565638" cy="2500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255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1A53667-FAA7-5D43-87B7-12F022BBCD78}"/>
                </a:ext>
              </a:extLst>
            </p:cNvPr>
            <p:cNvSpPr/>
            <p:nvPr/>
          </p:nvSpPr>
          <p:spPr>
            <a:xfrm>
              <a:off x="1420931" y="3286249"/>
              <a:ext cx="956604" cy="2500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419DB5C-4877-1945-A6C2-B9F13C33EA1D}"/>
                </a:ext>
              </a:extLst>
            </p:cNvPr>
            <p:cNvSpPr/>
            <p:nvPr/>
          </p:nvSpPr>
          <p:spPr>
            <a:xfrm>
              <a:off x="855293" y="3286249"/>
              <a:ext cx="565638" cy="2500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256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61A2C24-4D57-764F-9C00-EDB1AAE029DA}"/>
                </a:ext>
              </a:extLst>
            </p:cNvPr>
            <p:cNvSpPr/>
            <p:nvPr/>
          </p:nvSpPr>
          <p:spPr>
            <a:xfrm>
              <a:off x="1420931" y="3531205"/>
              <a:ext cx="956604" cy="2500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07748D9-68A0-9F45-B8A6-90B6EB810B36}"/>
                </a:ext>
              </a:extLst>
            </p:cNvPr>
            <p:cNvSpPr/>
            <p:nvPr/>
          </p:nvSpPr>
          <p:spPr>
            <a:xfrm>
              <a:off x="855293" y="3531205"/>
              <a:ext cx="565638" cy="2500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ABCF7AF-4213-B945-B19D-1E95C84FB54A}"/>
                </a:ext>
              </a:extLst>
            </p:cNvPr>
            <p:cNvSpPr/>
            <p:nvPr/>
          </p:nvSpPr>
          <p:spPr>
            <a:xfrm>
              <a:off x="1420931" y="3781264"/>
              <a:ext cx="956604" cy="2500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CEAA103-C18B-A044-801E-5994C432DCC1}"/>
                </a:ext>
              </a:extLst>
            </p:cNvPr>
            <p:cNvSpPr/>
            <p:nvPr/>
          </p:nvSpPr>
          <p:spPr>
            <a:xfrm>
              <a:off x="714081" y="3776162"/>
              <a:ext cx="706850" cy="2551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2047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55EEA68-D213-A842-AE3C-D0736582273A}"/>
                </a:ext>
              </a:extLst>
            </p:cNvPr>
            <p:cNvSpPr/>
            <p:nvPr/>
          </p:nvSpPr>
          <p:spPr>
            <a:xfrm>
              <a:off x="1420931" y="4026220"/>
              <a:ext cx="956604" cy="2500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84306D5-AFB6-3D4A-A1F5-D9842CAC51A4}"/>
                </a:ext>
              </a:extLst>
            </p:cNvPr>
            <p:cNvSpPr/>
            <p:nvPr/>
          </p:nvSpPr>
          <p:spPr>
            <a:xfrm>
              <a:off x="614516" y="4026220"/>
              <a:ext cx="806415" cy="169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2048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D20B15C-386B-7B42-9050-A4DC4BC8D7CF}"/>
                </a:ext>
              </a:extLst>
            </p:cNvPr>
            <p:cNvSpPr/>
            <p:nvPr/>
          </p:nvSpPr>
          <p:spPr>
            <a:xfrm>
              <a:off x="1420931" y="4276279"/>
              <a:ext cx="956604" cy="2500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99E8F05-21A7-BF45-A9A2-833CFB1E28A2}"/>
                </a:ext>
              </a:extLst>
            </p:cNvPr>
            <p:cNvSpPr/>
            <p:nvPr/>
          </p:nvSpPr>
          <p:spPr>
            <a:xfrm>
              <a:off x="855293" y="4276279"/>
              <a:ext cx="565638" cy="2500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1124915-C481-8F4C-93BF-CB5EE6F80339}"/>
                </a:ext>
              </a:extLst>
            </p:cNvPr>
            <p:cNvSpPr/>
            <p:nvPr/>
          </p:nvSpPr>
          <p:spPr>
            <a:xfrm>
              <a:off x="1420931" y="4521235"/>
              <a:ext cx="956604" cy="2500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B1B1EC9-EA52-4440-9F59-0877C0C49FA5}"/>
                </a:ext>
              </a:extLst>
            </p:cNvPr>
            <p:cNvSpPr/>
            <p:nvPr/>
          </p:nvSpPr>
          <p:spPr>
            <a:xfrm>
              <a:off x="678180" y="4521235"/>
              <a:ext cx="742751" cy="2500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16383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8F8D2F5-3441-224B-AACF-67BCD8AA3182}"/>
                </a:ext>
              </a:extLst>
            </p:cNvPr>
            <p:cNvSpPr/>
            <p:nvPr/>
          </p:nvSpPr>
          <p:spPr>
            <a:xfrm>
              <a:off x="1420931" y="4771294"/>
              <a:ext cx="956604" cy="2500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8C95490-E6E2-F246-A8EA-704372A07431}"/>
                </a:ext>
              </a:extLst>
            </p:cNvPr>
            <p:cNvSpPr/>
            <p:nvPr/>
          </p:nvSpPr>
          <p:spPr>
            <a:xfrm>
              <a:off x="678180" y="4771294"/>
              <a:ext cx="742751" cy="2500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16384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F1909F2-CB9F-724E-BA61-F32A63E47596}"/>
                </a:ext>
              </a:extLst>
            </p:cNvPr>
            <p:cNvSpPr/>
            <p:nvPr/>
          </p:nvSpPr>
          <p:spPr>
            <a:xfrm>
              <a:off x="1420931" y="5016250"/>
              <a:ext cx="956604" cy="2500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5284C6A-747A-3D49-B567-9BCA48BE4209}"/>
                </a:ext>
              </a:extLst>
            </p:cNvPr>
            <p:cNvSpPr/>
            <p:nvPr/>
          </p:nvSpPr>
          <p:spPr>
            <a:xfrm>
              <a:off x="678180" y="5016250"/>
              <a:ext cx="742751" cy="2500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0F8C5EC4-612B-4F41-AFC0-4AC231E603B6}"/>
                </a:ext>
              </a:extLst>
            </p:cNvPr>
            <p:cNvSpPr/>
            <p:nvPr/>
          </p:nvSpPr>
          <p:spPr>
            <a:xfrm>
              <a:off x="1420931" y="5266309"/>
              <a:ext cx="956604" cy="2500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C0BE213-8887-764A-8F97-905B4BCB27B2}"/>
                </a:ext>
              </a:extLst>
            </p:cNvPr>
            <p:cNvSpPr/>
            <p:nvPr/>
          </p:nvSpPr>
          <p:spPr>
            <a:xfrm>
              <a:off x="678180" y="5336833"/>
              <a:ext cx="742751" cy="1795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24576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40DA274-A2DB-8E4B-BC8C-558782BB9DE5}"/>
                </a:ext>
              </a:extLst>
            </p:cNvPr>
            <p:cNvSpPr/>
            <p:nvPr/>
          </p:nvSpPr>
          <p:spPr>
            <a:xfrm>
              <a:off x="1420931" y="5516368"/>
              <a:ext cx="956604" cy="2500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18805DF-91EC-0E43-98FA-A03427E6A73A}"/>
                </a:ext>
              </a:extLst>
            </p:cNvPr>
            <p:cNvSpPr/>
            <p:nvPr/>
          </p:nvSpPr>
          <p:spPr>
            <a:xfrm>
              <a:off x="678180" y="5516368"/>
              <a:ext cx="742751" cy="2500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24577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24DFB67-61D3-3641-BEF8-9420730AA12F}"/>
                </a:ext>
              </a:extLst>
            </p:cNvPr>
            <p:cNvSpPr/>
            <p:nvPr/>
          </p:nvSpPr>
          <p:spPr>
            <a:xfrm>
              <a:off x="1420931" y="5761324"/>
              <a:ext cx="956604" cy="2500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60412724-9F00-3C4D-8879-567E9A89C72A}"/>
                </a:ext>
              </a:extLst>
            </p:cNvPr>
            <p:cNvSpPr/>
            <p:nvPr/>
          </p:nvSpPr>
          <p:spPr>
            <a:xfrm>
              <a:off x="678180" y="5761324"/>
              <a:ext cx="742751" cy="2500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1060F15-F14B-954C-BBE6-54519EE0BCD2}"/>
                </a:ext>
              </a:extLst>
            </p:cNvPr>
            <p:cNvSpPr/>
            <p:nvPr/>
          </p:nvSpPr>
          <p:spPr>
            <a:xfrm>
              <a:off x="1420931" y="6011383"/>
              <a:ext cx="956604" cy="2500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0EB1105-850E-5C4B-B7E4-DD9F6009A2DD}"/>
                </a:ext>
              </a:extLst>
            </p:cNvPr>
            <p:cNvSpPr/>
            <p:nvPr/>
          </p:nvSpPr>
          <p:spPr>
            <a:xfrm>
              <a:off x="678180" y="6081907"/>
              <a:ext cx="742751" cy="1795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32767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A6FD20E-B9E6-6A40-A0B0-D0773003E799}"/>
                </a:ext>
              </a:extLst>
            </p:cNvPr>
            <p:cNvSpPr/>
            <p:nvPr/>
          </p:nvSpPr>
          <p:spPr>
            <a:xfrm>
              <a:off x="1420931" y="2298971"/>
              <a:ext cx="956604" cy="2500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68C4E706-81AD-644A-9664-929B0243345B}"/>
                </a:ext>
              </a:extLst>
            </p:cNvPr>
            <p:cNvSpPr/>
            <p:nvPr/>
          </p:nvSpPr>
          <p:spPr>
            <a:xfrm>
              <a:off x="855293" y="2298971"/>
              <a:ext cx="565638" cy="2500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15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030" y="362716"/>
            <a:ext cx="7997328" cy="577278"/>
          </a:xfrm>
        </p:spPr>
        <p:txBody>
          <a:bodyPr>
            <a:normAutofit/>
          </a:bodyPr>
          <a:lstStyle/>
          <a:p>
            <a:r>
              <a:rPr lang="en-US" sz="2200" dirty="0"/>
              <a:t>Standard mapping of the VM on the Hack platform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0152D82-75A5-38C8-263F-3977DB70A903}"/>
              </a:ext>
            </a:extLst>
          </p:cNvPr>
          <p:cNvGrpSpPr/>
          <p:nvPr/>
        </p:nvGrpSpPr>
        <p:grpSpPr>
          <a:xfrm>
            <a:off x="3972418" y="1307533"/>
            <a:ext cx="2111179" cy="2674934"/>
            <a:chOff x="2377535" y="1307533"/>
            <a:chExt cx="2111179" cy="267493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A40A37C-93BD-3944-9B21-42BC1992D454}"/>
                </a:ext>
              </a:extLst>
            </p:cNvPr>
            <p:cNvGrpSpPr/>
            <p:nvPr/>
          </p:nvGrpSpPr>
          <p:grpSpPr>
            <a:xfrm>
              <a:off x="2541388" y="2574661"/>
              <a:ext cx="1220413" cy="665528"/>
              <a:chOff x="2541388" y="2574661"/>
              <a:chExt cx="1220413" cy="665528"/>
            </a:xfrm>
          </p:grpSpPr>
          <p:sp>
            <p:nvSpPr>
              <p:cNvPr id="74" name="Right Brace 73">
                <a:extLst>
                  <a:ext uri="{FF2B5EF4-FFF2-40B4-BE49-F238E27FC236}">
                    <a16:creationId xmlns:a16="http://schemas.microsoft.com/office/drawing/2014/main" id="{532AFD79-D6D8-404E-B59C-F36888F6EBDB}"/>
                  </a:ext>
                </a:extLst>
              </p:cNvPr>
              <p:cNvSpPr/>
              <p:nvPr/>
            </p:nvSpPr>
            <p:spPr>
              <a:xfrm>
                <a:off x="2541388" y="2574661"/>
                <a:ext cx="179926" cy="665528"/>
              </a:xfrm>
              <a:prstGeom prst="rightBrace">
                <a:avLst>
                  <a:gd name="adj1" fmla="val 46433"/>
                  <a:gd name="adj2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E44BE5F-C303-7141-918A-C2F9122B38A3}"/>
                  </a:ext>
                </a:extLst>
              </p:cNvPr>
              <p:cNvSpPr txBox="1"/>
              <p:nvPr/>
            </p:nvSpPr>
            <p:spPr>
              <a:xfrm>
                <a:off x="2721314" y="2621324"/>
                <a:ext cx="10404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1400" dirty="0">
                    <a:latin typeface="Times New Roman"/>
                    <a:cs typeface="Times New Roman"/>
                  </a:rPr>
                  <a:t>static variables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70171D8-44A6-5E4B-A97E-DC7158F7EC92}"/>
                </a:ext>
              </a:extLst>
            </p:cNvPr>
            <p:cNvGrpSpPr/>
            <p:nvPr/>
          </p:nvGrpSpPr>
          <p:grpSpPr>
            <a:xfrm>
              <a:off x="2537137" y="3316040"/>
              <a:ext cx="990194" cy="666427"/>
              <a:chOff x="2537137" y="3316040"/>
              <a:chExt cx="990194" cy="666427"/>
            </a:xfrm>
          </p:grpSpPr>
          <p:sp>
            <p:nvSpPr>
              <p:cNvPr id="76" name="Right Brace 75">
                <a:extLst>
                  <a:ext uri="{FF2B5EF4-FFF2-40B4-BE49-F238E27FC236}">
                    <a16:creationId xmlns:a16="http://schemas.microsoft.com/office/drawing/2014/main" id="{88FB9092-63F1-574C-95D5-419AA83A2759}"/>
                  </a:ext>
                </a:extLst>
              </p:cNvPr>
              <p:cNvSpPr/>
              <p:nvPr/>
            </p:nvSpPr>
            <p:spPr>
              <a:xfrm>
                <a:off x="2537137" y="3316040"/>
                <a:ext cx="179926" cy="666427"/>
              </a:xfrm>
              <a:prstGeom prst="rightBrace">
                <a:avLst>
                  <a:gd name="adj1" fmla="val 46433"/>
                  <a:gd name="adj2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144351A-18A1-0145-A25B-5AC5145FC922}"/>
                  </a:ext>
                </a:extLst>
              </p:cNvPr>
              <p:cNvSpPr txBox="1"/>
              <p:nvPr/>
            </p:nvSpPr>
            <p:spPr>
              <a:xfrm>
                <a:off x="2755966" y="3372080"/>
                <a:ext cx="77136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1400" dirty="0">
                    <a:latin typeface="Times New Roman"/>
                    <a:cs typeface="Times New Roman"/>
                  </a:rPr>
                  <a:t>global stack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F50A06-C2F7-804B-A49C-41F82430069E}"/>
                </a:ext>
              </a:extLst>
            </p:cNvPr>
            <p:cNvGrpSpPr/>
            <p:nvPr/>
          </p:nvGrpSpPr>
          <p:grpSpPr>
            <a:xfrm>
              <a:off x="2377535" y="1307533"/>
              <a:ext cx="2111179" cy="1241497"/>
              <a:chOff x="2377535" y="1307533"/>
              <a:chExt cx="2111179" cy="1241497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8249461-935E-244D-91BB-36F3693AEC74}"/>
                  </a:ext>
                </a:extLst>
              </p:cNvPr>
              <p:cNvSpPr/>
              <p:nvPr/>
            </p:nvSpPr>
            <p:spPr>
              <a:xfrm>
                <a:off x="2377535" y="1307533"/>
                <a:ext cx="687558" cy="2500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SP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B0E801F-B894-BD4F-AE75-033B8C1A51E9}"/>
                  </a:ext>
                </a:extLst>
              </p:cNvPr>
              <p:cNvSpPr/>
              <p:nvPr/>
            </p:nvSpPr>
            <p:spPr>
              <a:xfrm>
                <a:off x="2377535" y="1557592"/>
                <a:ext cx="687558" cy="2500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LCL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71A29F4-185A-6144-9207-0695D92627D0}"/>
                  </a:ext>
                </a:extLst>
              </p:cNvPr>
              <p:cNvSpPr/>
              <p:nvPr/>
            </p:nvSpPr>
            <p:spPr>
              <a:xfrm>
                <a:off x="2377535" y="1802548"/>
                <a:ext cx="687558" cy="2500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ARG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522F6DC-A87D-BC4D-A36D-65A797A4C184}"/>
                  </a:ext>
                </a:extLst>
              </p:cNvPr>
              <p:cNvSpPr/>
              <p:nvPr/>
            </p:nvSpPr>
            <p:spPr>
              <a:xfrm>
                <a:off x="2377535" y="2052607"/>
                <a:ext cx="687558" cy="2500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/>
              <a:p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...</a:t>
                </a:r>
              </a:p>
            </p:txBody>
          </p:sp>
          <p:sp>
            <p:nvSpPr>
              <p:cNvPr id="91" name="Right Brace 90">
                <a:extLst>
                  <a:ext uri="{FF2B5EF4-FFF2-40B4-BE49-F238E27FC236}">
                    <a16:creationId xmlns:a16="http://schemas.microsoft.com/office/drawing/2014/main" id="{E8A2F008-EDF0-434F-BC67-CEA78784E420}"/>
                  </a:ext>
                </a:extLst>
              </p:cNvPr>
              <p:cNvSpPr/>
              <p:nvPr/>
            </p:nvSpPr>
            <p:spPr>
              <a:xfrm>
                <a:off x="2823537" y="1353768"/>
                <a:ext cx="171358" cy="1195262"/>
              </a:xfrm>
              <a:prstGeom prst="rightBrace">
                <a:avLst>
                  <a:gd name="adj1" fmla="val 46433"/>
                  <a:gd name="adj2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11EF34B-3D26-F049-B74E-9AE13853CFE4}"/>
                  </a:ext>
                </a:extLst>
              </p:cNvPr>
              <p:cNvSpPr txBox="1"/>
              <p:nvPr/>
            </p:nvSpPr>
            <p:spPr>
              <a:xfrm>
                <a:off x="3020970" y="1417158"/>
                <a:ext cx="146774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Times New Roman"/>
                    <a:cs typeface="Times New Roman"/>
                  </a:rPr>
                  <a:t>pointers,</a:t>
                </a:r>
              </a:p>
              <a:p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temp</a:t>
                </a:r>
                <a:r>
                  <a:rPr lang="en-US" sz="1200" dirty="0">
                    <a:latin typeface="Times New Roman"/>
                    <a:cs typeface="Times New Roman"/>
                  </a:rPr>
                  <a:t> </a:t>
                </a:r>
                <a:r>
                  <a:rPr lang="en-US" sz="1400" dirty="0">
                    <a:latin typeface="Times New Roman"/>
                    <a:cs typeface="Times New Roman"/>
                  </a:rPr>
                  <a:t>segment,</a:t>
                </a:r>
              </a:p>
              <a:p>
                <a:r>
                  <a:rPr lang="en-US" sz="1400" dirty="0">
                    <a:latin typeface="Times New Roman"/>
                    <a:cs typeface="Times New Roman"/>
                  </a:rPr>
                  <a:t>virtual registers</a:t>
                </a:r>
                <a:br>
                  <a:rPr lang="en-US" sz="1400" dirty="0">
                    <a:latin typeface="Times New Roman"/>
                    <a:cs typeface="Times New Roman"/>
                  </a:rPr>
                </a:br>
                <a:r>
                  <a:rPr lang="en-US" sz="1400" dirty="0">
                    <a:latin typeface="Times New Roman"/>
                    <a:cs typeface="Times New Roman"/>
                  </a:rPr>
                  <a:t>(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R13</a:t>
                </a:r>
                <a:r>
                  <a:rPr lang="en-US" sz="1400" dirty="0">
                    <a:latin typeface="Times New Roman"/>
                    <a:cs typeface="Times New Roman"/>
                  </a:rPr>
                  <a:t> – 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R15</a:t>
                </a:r>
                <a:r>
                  <a:rPr lang="en-US" sz="1400" dirty="0">
                    <a:latin typeface="Times New Roman"/>
                    <a:cs typeface="Times New Roman"/>
                  </a:rPr>
                  <a:t>)</a:t>
                </a:r>
              </a:p>
            </p:txBody>
          </p:sp>
        </p:grp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C44BEE2F-B4C0-294C-9841-15BE7BDE5663}"/>
              </a:ext>
            </a:extLst>
          </p:cNvPr>
          <p:cNvSpPr/>
          <p:nvPr/>
        </p:nvSpPr>
        <p:spPr>
          <a:xfrm>
            <a:off x="3972418" y="2298971"/>
            <a:ext cx="687558" cy="250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D56829E-C97B-1045-BD55-E12C2DF5B1D0}"/>
              </a:ext>
            </a:extLst>
          </p:cNvPr>
          <p:cNvGrpSpPr/>
          <p:nvPr/>
        </p:nvGrpSpPr>
        <p:grpSpPr>
          <a:xfrm>
            <a:off x="5739574" y="1302311"/>
            <a:ext cx="2326741" cy="2684047"/>
            <a:chOff x="4144691" y="1302311"/>
            <a:chExt cx="2326741" cy="2684047"/>
          </a:xfrm>
        </p:grpSpPr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E194A871-71F5-004A-B43B-BF7EE8529880}"/>
                </a:ext>
              </a:extLst>
            </p:cNvPr>
            <p:cNvSpPr/>
            <p:nvPr/>
          </p:nvSpPr>
          <p:spPr>
            <a:xfrm>
              <a:off x="4144691" y="1302311"/>
              <a:ext cx="344023" cy="2684047"/>
            </a:xfrm>
            <a:prstGeom prst="rightBrace">
              <a:avLst>
                <a:gd name="adj1" fmla="val 46433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62678E6-A6F6-6F4F-8D6D-DCEE4AA8AF73}"/>
                </a:ext>
              </a:extLst>
            </p:cNvPr>
            <p:cNvSpPr txBox="1"/>
            <p:nvPr/>
          </p:nvSpPr>
          <p:spPr>
            <a:xfrm>
              <a:off x="4522606" y="2371265"/>
              <a:ext cx="1948826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dirty="0">
                  <a:latin typeface="Times New Roman"/>
                  <a:cs typeface="Times New Roman"/>
                </a:rPr>
                <a:t>Managed by the program code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(Created by the</a:t>
              </a:r>
              <a:br>
                <a:rPr lang="en-US" sz="1400" dirty="0">
                  <a:latin typeface="Times New Roman"/>
                  <a:cs typeface="Times New Roman"/>
                </a:rPr>
              </a:br>
              <a:r>
                <a:rPr lang="en-US" sz="1400" dirty="0">
                  <a:latin typeface="Times New Roman"/>
                  <a:cs typeface="Times New Roman"/>
                </a:rPr>
                <a:t>VM translator)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DF43F3B-0346-0692-FF18-8C546BB94C23}"/>
              </a:ext>
            </a:extLst>
          </p:cNvPr>
          <p:cNvSpPr txBox="1"/>
          <p:nvPr/>
        </p:nvSpPr>
        <p:spPr>
          <a:xfrm>
            <a:off x="6769226" y="36285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97317B-A0C1-08FD-24F2-9A9D5F9C5CF4}"/>
              </a:ext>
            </a:extLst>
          </p:cNvPr>
          <p:cNvGrpSpPr/>
          <p:nvPr/>
        </p:nvGrpSpPr>
        <p:grpSpPr>
          <a:xfrm>
            <a:off x="4132020" y="4066284"/>
            <a:ext cx="4066863" cy="2195158"/>
            <a:chOff x="2537137" y="4066284"/>
            <a:chExt cx="4066863" cy="219515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39047E1-C371-2146-8B95-42A294D42A0B}"/>
                </a:ext>
              </a:extLst>
            </p:cNvPr>
            <p:cNvGrpSpPr/>
            <p:nvPr/>
          </p:nvGrpSpPr>
          <p:grpSpPr>
            <a:xfrm>
              <a:off x="2537137" y="4066284"/>
              <a:ext cx="1268776" cy="666427"/>
              <a:chOff x="2537137" y="4066284"/>
              <a:chExt cx="1268776" cy="666427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764EFCA-2D06-CF4D-A189-C8A83B9F0521}"/>
                  </a:ext>
                </a:extLst>
              </p:cNvPr>
              <p:cNvSpPr txBox="1"/>
              <p:nvPr/>
            </p:nvSpPr>
            <p:spPr>
              <a:xfrm>
                <a:off x="2765426" y="4235927"/>
                <a:ext cx="10404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Times New Roman"/>
                    <a:cs typeface="Times New Roman"/>
                  </a:rPr>
                  <a:t>heap</a:t>
                </a:r>
              </a:p>
            </p:txBody>
          </p:sp>
          <p:sp>
            <p:nvSpPr>
              <p:cNvPr id="84" name="Right Brace 83">
                <a:extLst>
                  <a:ext uri="{FF2B5EF4-FFF2-40B4-BE49-F238E27FC236}">
                    <a16:creationId xmlns:a16="http://schemas.microsoft.com/office/drawing/2014/main" id="{4FC93DC0-27AA-484F-867A-702E78E41C81}"/>
                  </a:ext>
                </a:extLst>
              </p:cNvPr>
              <p:cNvSpPr/>
              <p:nvPr/>
            </p:nvSpPr>
            <p:spPr>
              <a:xfrm>
                <a:off x="2537137" y="4066284"/>
                <a:ext cx="179926" cy="666427"/>
              </a:xfrm>
              <a:prstGeom prst="rightBrace">
                <a:avLst>
                  <a:gd name="adj1" fmla="val 46433"/>
                  <a:gd name="adj2" fmla="val 50000"/>
                </a:avLst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9044DA0-88CA-0840-BC0B-FD5727B18FD6}"/>
                </a:ext>
              </a:extLst>
            </p:cNvPr>
            <p:cNvGrpSpPr/>
            <p:nvPr/>
          </p:nvGrpSpPr>
          <p:grpSpPr>
            <a:xfrm>
              <a:off x="2537137" y="4815631"/>
              <a:ext cx="1131321" cy="738664"/>
              <a:chOff x="2537137" y="4815631"/>
              <a:chExt cx="1131321" cy="738664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6789937-4EE0-9F45-8262-8407F65CD328}"/>
                  </a:ext>
                </a:extLst>
              </p:cNvPr>
              <p:cNvSpPr txBox="1"/>
              <p:nvPr/>
            </p:nvSpPr>
            <p:spPr>
              <a:xfrm>
                <a:off x="2755966" y="4815631"/>
                <a:ext cx="91249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Times New Roman"/>
                    <a:cs typeface="Times New Roman"/>
                  </a:rPr>
                  <a:t>memory mapped I/O</a:t>
                </a:r>
              </a:p>
            </p:txBody>
          </p:sp>
          <p:sp>
            <p:nvSpPr>
              <p:cNvPr id="88" name="Right Brace 87">
                <a:extLst>
                  <a:ext uri="{FF2B5EF4-FFF2-40B4-BE49-F238E27FC236}">
                    <a16:creationId xmlns:a16="http://schemas.microsoft.com/office/drawing/2014/main" id="{21305F1D-E035-6244-9CCC-4FC74C2C06B1}"/>
                  </a:ext>
                </a:extLst>
              </p:cNvPr>
              <p:cNvSpPr/>
              <p:nvPr/>
            </p:nvSpPr>
            <p:spPr>
              <a:xfrm>
                <a:off x="2537137" y="4815631"/>
                <a:ext cx="179926" cy="666427"/>
              </a:xfrm>
              <a:prstGeom prst="rightBrace">
                <a:avLst>
                  <a:gd name="adj1" fmla="val 46433"/>
                  <a:gd name="adj2" fmla="val 50000"/>
                </a:avLst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F7D4703-F5EE-7943-9ABD-C7530B3A2C6F}"/>
                </a:ext>
              </a:extLst>
            </p:cNvPr>
            <p:cNvGrpSpPr/>
            <p:nvPr/>
          </p:nvGrpSpPr>
          <p:grpSpPr>
            <a:xfrm>
              <a:off x="2545018" y="5554295"/>
              <a:ext cx="1132748" cy="666427"/>
              <a:chOff x="2545018" y="5554295"/>
              <a:chExt cx="1132748" cy="666427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F0CCBA7-5753-724A-AF28-1139D25EDCDB}"/>
                  </a:ext>
                </a:extLst>
              </p:cNvPr>
              <p:cNvSpPr txBox="1"/>
              <p:nvPr/>
            </p:nvSpPr>
            <p:spPr>
              <a:xfrm>
                <a:off x="2765274" y="5732464"/>
                <a:ext cx="9124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Times New Roman"/>
                    <a:cs typeface="Times New Roman"/>
                  </a:rPr>
                  <a:t>unused</a:t>
                </a:r>
              </a:p>
            </p:txBody>
          </p:sp>
          <p:sp>
            <p:nvSpPr>
              <p:cNvPr id="90" name="Right Brace 89">
                <a:extLst>
                  <a:ext uri="{FF2B5EF4-FFF2-40B4-BE49-F238E27FC236}">
                    <a16:creationId xmlns:a16="http://schemas.microsoft.com/office/drawing/2014/main" id="{E125F225-E0B0-124A-9F04-FCB2F5AFA56C}"/>
                  </a:ext>
                </a:extLst>
              </p:cNvPr>
              <p:cNvSpPr/>
              <p:nvPr/>
            </p:nvSpPr>
            <p:spPr>
              <a:xfrm>
                <a:off x="2545018" y="5554295"/>
                <a:ext cx="179926" cy="666427"/>
              </a:xfrm>
              <a:prstGeom prst="rightBrace">
                <a:avLst>
                  <a:gd name="adj1" fmla="val 46433"/>
                  <a:gd name="adj2" fmla="val 50000"/>
                </a:avLst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E7D6AC4-4269-C9E7-F327-F24B6C9CC260}"/>
                </a:ext>
              </a:extLst>
            </p:cNvPr>
            <p:cNvGrpSpPr/>
            <p:nvPr/>
          </p:nvGrpSpPr>
          <p:grpSpPr>
            <a:xfrm>
              <a:off x="4146867" y="4095983"/>
              <a:ext cx="2457133" cy="2165459"/>
              <a:chOff x="4083731" y="1820899"/>
              <a:chExt cx="2457133" cy="2165459"/>
            </a:xfrm>
          </p:grpSpPr>
          <p:sp>
            <p:nvSpPr>
              <p:cNvPr id="8" name="Right Brace 7">
                <a:extLst>
                  <a:ext uri="{FF2B5EF4-FFF2-40B4-BE49-F238E27FC236}">
                    <a16:creationId xmlns:a16="http://schemas.microsoft.com/office/drawing/2014/main" id="{7A83761E-D3BD-C54E-688A-7DF9CCC8F3E1}"/>
                  </a:ext>
                </a:extLst>
              </p:cNvPr>
              <p:cNvSpPr/>
              <p:nvPr/>
            </p:nvSpPr>
            <p:spPr>
              <a:xfrm>
                <a:off x="4083731" y="1820899"/>
                <a:ext cx="344023" cy="2165459"/>
              </a:xfrm>
              <a:prstGeom prst="rightBrace">
                <a:avLst>
                  <a:gd name="adj1" fmla="val 46433"/>
                  <a:gd name="adj2" fmla="val 50000"/>
                </a:avLst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443BDC-BF55-DD14-06BD-A480AAE9E915}"/>
                  </a:ext>
                </a:extLst>
              </p:cNvPr>
              <p:cNvSpPr txBox="1"/>
              <p:nvPr/>
            </p:nvSpPr>
            <p:spPr>
              <a:xfrm>
                <a:off x="4459470" y="2590279"/>
                <a:ext cx="20813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Times New Roman"/>
                    <a:cs typeface="Times New Roman"/>
                  </a:rPr>
                  <a:t>Managed by the OS (later)</a:t>
                </a: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E99ABB4-85C2-3567-1F08-103B4EC420C3}"/>
              </a:ext>
            </a:extLst>
          </p:cNvPr>
          <p:cNvSpPr txBox="1"/>
          <p:nvPr/>
        </p:nvSpPr>
        <p:spPr>
          <a:xfrm>
            <a:off x="1144485" y="1000786"/>
            <a:ext cx="939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600" dirty="0">
                <a:latin typeface="Times New Roman"/>
                <a:cs typeface="Times New Roman"/>
              </a:rPr>
              <a:t>ROM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A9A61F-71C1-D38F-DD4F-59DABC48A6C3}"/>
              </a:ext>
            </a:extLst>
          </p:cNvPr>
          <p:cNvSpPr/>
          <p:nvPr/>
        </p:nvSpPr>
        <p:spPr>
          <a:xfrm>
            <a:off x="578848" y="1307533"/>
            <a:ext cx="565638" cy="250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2B673E-A61A-2033-C923-87E29BC8E5DD}"/>
              </a:ext>
            </a:extLst>
          </p:cNvPr>
          <p:cNvSpPr/>
          <p:nvPr/>
        </p:nvSpPr>
        <p:spPr>
          <a:xfrm>
            <a:off x="1144486" y="1339340"/>
            <a:ext cx="956604" cy="5766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bootstrap code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FB44E6-0F42-9E42-E719-EDD12525B8E1}"/>
              </a:ext>
            </a:extLst>
          </p:cNvPr>
          <p:cNvSpPr/>
          <p:nvPr/>
        </p:nvSpPr>
        <p:spPr>
          <a:xfrm>
            <a:off x="578848" y="1557592"/>
            <a:ext cx="565638" cy="250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D21F752-180E-D375-AE26-A9B9545911BC}"/>
              </a:ext>
            </a:extLst>
          </p:cNvPr>
          <p:cNvSpPr/>
          <p:nvPr/>
        </p:nvSpPr>
        <p:spPr>
          <a:xfrm>
            <a:off x="578848" y="1869727"/>
            <a:ext cx="565638" cy="250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FDE71F-2497-E9FF-E14C-908F6E82CE05}"/>
              </a:ext>
            </a:extLst>
          </p:cNvPr>
          <p:cNvSpPr/>
          <p:nvPr/>
        </p:nvSpPr>
        <p:spPr>
          <a:xfrm>
            <a:off x="401735" y="5761324"/>
            <a:ext cx="742751" cy="250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C86739F-E475-242D-35FF-4B2E6D74636F}"/>
              </a:ext>
            </a:extLst>
          </p:cNvPr>
          <p:cNvSpPr/>
          <p:nvPr/>
        </p:nvSpPr>
        <p:spPr>
          <a:xfrm>
            <a:off x="401735" y="6081907"/>
            <a:ext cx="742751" cy="1795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32767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0A22B5-7325-A0FB-9CE4-9ED6F9E1C109}"/>
              </a:ext>
            </a:extLst>
          </p:cNvPr>
          <p:cNvSpPr/>
          <p:nvPr/>
        </p:nvSpPr>
        <p:spPr>
          <a:xfrm>
            <a:off x="1144486" y="1916029"/>
            <a:ext cx="956604" cy="43454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 code</a:t>
            </a:r>
          </a:p>
        </p:txBody>
      </p:sp>
    </p:spTree>
    <p:extLst>
      <p:ext uri="{BB962C8B-B14F-4D97-AF65-F5344CB8AC3E}">
        <p14:creationId xmlns:p14="http://schemas.microsoft.com/office/powerpoint/2010/main" val="420620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594203" y="2430614"/>
            <a:ext cx="295597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01D7FE-BB65-0444-AE3D-3B93F114E9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077"/>
          <a:stretch/>
        </p:blipFill>
        <p:spPr>
          <a:xfrm>
            <a:off x="838200" y="995709"/>
            <a:ext cx="5518238" cy="18550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26CF92-B787-204F-98A0-CEBF36EED69F}"/>
              </a:ext>
            </a:extLst>
          </p:cNvPr>
          <p:cNvSpPr/>
          <p:nvPr/>
        </p:nvSpPr>
        <p:spPr>
          <a:xfrm>
            <a:off x="6133514" y="4482929"/>
            <a:ext cx="506437" cy="196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FEAE911-B8AF-3F74-355E-A545A0EAF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030" y="362716"/>
            <a:ext cx="7997328" cy="577278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Standard mapping of the VM on the Hack platform: Special symbols</a:t>
            </a:r>
          </a:p>
        </p:txBody>
      </p:sp>
    </p:spTree>
    <p:extLst>
      <p:ext uri="{BB962C8B-B14F-4D97-AF65-F5344CB8AC3E}">
        <p14:creationId xmlns:p14="http://schemas.microsoft.com/office/powerpoint/2010/main" val="32073462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594203" y="2430614"/>
            <a:ext cx="295597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01D7FE-BB65-0444-AE3D-3B93F114E9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19"/>
          <a:stretch/>
        </p:blipFill>
        <p:spPr>
          <a:xfrm>
            <a:off x="838200" y="995709"/>
            <a:ext cx="5518238" cy="49478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26CF92-B787-204F-98A0-CEBF36EED69F}"/>
              </a:ext>
            </a:extLst>
          </p:cNvPr>
          <p:cNvSpPr/>
          <p:nvPr/>
        </p:nvSpPr>
        <p:spPr>
          <a:xfrm>
            <a:off x="6133514" y="4482929"/>
            <a:ext cx="506437" cy="196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AFEE06-BE9D-FCD4-005D-AF36E91A2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030" y="362716"/>
            <a:ext cx="7997328" cy="577278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Standard mapping of the VM on the Hack platform: Special symbols</a:t>
            </a:r>
          </a:p>
        </p:txBody>
      </p:sp>
    </p:spTree>
    <p:extLst>
      <p:ext uri="{BB962C8B-B14F-4D97-AF65-F5344CB8AC3E}">
        <p14:creationId xmlns:p14="http://schemas.microsoft.com/office/powerpoint/2010/main" val="35755524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594203" y="2430614"/>
            <a:ext cx="295597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01D7FE-BB65-0444-AE3D-3B93F114E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95709"/>
            <a:ext cx="5518238" cy="54683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26CF92-B787-204F-98A0-CEBF36EED69F}"/>
              </a:ext>
            </a:extLst>
          </p:cNvPr>
          <p:cNvSpPr/>
          <p:nvPr/>
        </p:nvSpPr>
        <p:spPr>
          <a:xfrm>
            <a:off x="6133514" y="4482929"/>
            <a:ext cx="506437" cy="196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1D09B2-E1C4-041A-6DE6-2B907F4DE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030" y="362716"/>
            <a:ext cx="7997328" cy="577278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Standard mapping of the VM on the Hack platform: Special symbols</a:t>
            </a:r>
          </a:p>
        </p:txBody>
      </p:sp>
    </p:spTree>
    <p:extLst>
      <p:ext uri="{BB962C8B-B14F-4D97-AF65-F5344CB8AC3E}">
        <p14:creationId xmlns:p14="http://schemas.microsoft.com/office/powerpoint/2010/main" val="305319294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362767" y="1204942"/>
            <a:ext cx="3560638" cy="125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>
              <a:spcBef>
                <a:spcPts val="3000"/>
              </a:spcBef>
              <a:buSzPct val="100000"/>
              <a:defRPr/>
            </a:pPr>
            <a:r>
              <a:rPr lang="en-US" u="sng" dirty="0">
                <a:latin typeface="Times New Roman"/>
                <a:cs typeface="Times New Roman"/>
              </a:rPr>
              <a:t>Abstraction</a:t>
            </a:r>
          </a:p>
          <a:p>
            <a:pPr marL="444500" lvl="1" indent="-177800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VM branching commands</a:t>
            </a:r>
          </a:p>
          <a:p>
            <a:pPr marL="444500" lvl="1" indent="-177800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VM function commands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plan</a:t>
            </a:r>
            <a:endParaRPr lang="en-US" sz="1800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362767" y="4011067"/>
            <a:ext cx="4539188" cy="1641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>
              <a:spcBef>
                <a:spcPts val="3000"/>
              </a:spcBef>
              <a:buSzPct val="100000"/>
              <a:defRPr/>
            </a:pPr>
            <a:r>
              <a:rPr lang="en-US" u="sng" dirty="0">
                <a:latin typeface="Times New Roman"/>
                <a:cs typeface="Times New Roman"/>
              </a:rPr>
              <a:t>Implementation</a:t>
            </a:r>
            <a:r>
              <a:rPr lang="en-US" sz="1600" dirty="0">
                <a:latin typeface="Times New Roman"/>
                <a:cs typeface="Times New Roman"/>
              </a:rPr>
              <a:t> (nuts and bolts)</a:t>
            </a:r>
            <a:endParaRPr lang="en-US" dirty="0">
              <a:latin typeface="Times New Roman"/>
              <a:cs typeface="Times New Roman"/>
            </a:endParaRPr>
          </a:p>
          <a:p>
            <a:pPr marL="492125" indent="-225425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Run-time system</a:t>
            </a:r>
          </a:p>
          <a:p>
            <a:pPr marL="492125" indent="-225425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Standard mapping</a:t>
            </a:r>
          </a:p>
          <a:p>
            <a:pPr marL="492125" indent="-225425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VM translator</a:t>
            </a:r>
          </a:p>
          <a:p>
            <a:pPr marL="492125" indent="-225425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Project 8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26F6A0A-BB26-034E-ADB0-39304DA60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767" y="2540116"/>
            <a:ext cx="3560638" cy="125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>
              <a:spcBef>
                <a:spcPts val="3000"/>
              </a:spcBef>
              <a:buSzPct val="100000"/>
              <a:defRPr/>
            </a:pPr>
            <a:r>
              <a:rPr lang="en-US" u="sng" dirty="0">
                <a:latin typeface="Times New Roman"/>
                <a:cs typeface="Times New Roman"/>
              </a:rPr>
              <a:t>Implementation</a:t>
            </a:r>
            <a:r>
              <a:rPr lang="en-US" sz="1600" dirty="0">
                <a:latin typeface="Times New Roman"/>
                <a:cs typeface="Times New Roman"/>
              </a:rPr>
              <a:t> (conceptual)</a:t>
            </a:r>
            <a:endParaRPr lang="en-US" dirty="0">
              <a:latin typeface="Times New Roman"/>
              <a:cs typeface="Times New Roman"/>
            </a:endParaRPr>
          </a:p>
          <a:p>
            <a:pPr marL="444500" lvl="1" indent="-177800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VM branching commands</a:t>
            </a:r>
          </a:p>
          <a:p>
            <a:pPr marL="444500" lvl="1" indent="-177800">
              <a:spcBef>
                <a:spcPts val="10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VM function commands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1408342" y="5195761"/>
            <a:ext cx="4572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algn="l" defTabSz="914400" rtl="0" eaLnBrk="1" latinLnBrk="0" hangingPunct="1">
              <a:defRPr/>
            </a:pPr>
            <a:endParaRPr lang="en-US" dirty="0"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C86DFC-8876-2741-A710-DB3BF879AC47}"/>
              </a:ext>
            </a:extLst>
          </p:cNvPr>
          <p:cNvGrpSpPr/>
          <p:nvPr/>
        </p:nvGrpSpPr>
        <p:grpSpPr>
          <a:xfrm>
            <a:off x="4968741" y="1163378"/>
            <a:ext cx="3668743" cy="4959176"/>
            <a:chOff x="4968741" y="1163378"/>
            <a:chExt cx="3668743" cy="495917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953997-EAE6-F24A-8AEB-E1B5EAE66A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850" t="6283" r="24533" b="7896"/>
            <a:stretch/>
          </p:blipFill>
          <p:spPr>
            <a:xfrm>
              <a:off x="4968741" y="1163378"/>
              <a:ext cx="3668743" cy="4959176"/>
            </a:xfrm>
            <a:prstGeom prst="rect">
              <a:avLst/>
            </a:prstGeom>
          </p:spPr>
        </p:pic>
        <p:sp>
          <p:nvSpPr>
            <p:cNvPr id="14" name="Rounded Rectangular Callout 13">
              <a:extLst>
                <a:ext uri="{FF2B5EF4-FFF2-40B4-BE49-F238E27FC236}">
                  <a16:creationId xmlns:a16="http://schemas.microsoft.com/office/drawing/2014/main" id="{D2955B89-FDD8-5841-BCCD-D942A4485C2E}"/>
                </a:ext>
              </a:extLst>
            </p:cNvPr>
            <p:cNvSpPr/>
            <p:nvPr/>
          </p:nvSpPr>
          <p:spPr>
            <a:xfrm>
              <a:off x="5290277" y="1280938"/>
              <a:ext cx="1581495" cy="405283"/>
            </a:xfrm>
            <a:prstGeom prst="wedgeRoundRectCallout">
              <a:avLst>
                <a:gd name="adj1" fmla="val -47256"/>
                <a:gd name="adj2" fmla="val 25699"/>
                <a:gd name="adj3" fmla="val 16667"/>
              </a:avLst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abstraction</a:t>
              </a:r>
            </a:p>
          </p:txBody>
        </p:sp>
        <p:sp>
          <p:nvSpPr>
            <p:cNvPr id="15" name="Rounded Rectangular Callout 14">
              <a:extLst>
                <a:ext uri="{FF2B5EF4-FFF2-40B4-BE49-F238E27FC236}">
                  <a16:creationId xmlns:a16="http://schemas.microsoft.com/office/drawing/2014/main" id="{33EF9CE6-5D0F-AE42-83AA-9C73EAA0A916}"/>
                </a:ext>
              </a:extLst>
            </p:cNvPr>
            <p:cNvSpPr/>
            <p:nvPr/>
          </p:nvSpPr>
          <p:spPr>
            <a:xfrm>
              <a:off x="5206946" y="2739976"/>
              <a:ext cx="1923818" cy="405283"/>
            </a:xfrm>
            <a:prstGeom prst="wedgeRoundRectCallout">
              <a:avLst>
                <a:gd name="adj1" fmla="val -47256"/>
                <a:gd name="adj2" fmla="val 25699"/>
                <a:gd name="adj3" fmla="val 16667"/>
              </a:avLst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implementation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1EB70B3-006C-E944-87BB-08CE5BEFEC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7" r="20213"/>
          <a:stretch/>
        </p:blipFill>
        <p:spPr>
          <a:xfrm>
            <a:off x="1079268" y="1243160"/>
            <a:ext cx="329074" cy="3278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48DA23-538E-E943-8DD5-25222A43FF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7" r="20213"/>
          <a:stretch/>
        </p:blipFill>
        <p:spPr>
          <a:xfrm>
            <a:off x="1058158" y="2576071"/>
            <a:ext cx="329074" cy="3278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E51C99-1BEF-52A4-CFA3-9D982E4C9C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7" r="20213"/>
          <a:stretch/>
        </p:blipFill>
        <p:spPr>
          <a:xfrm>
            <a:off x="1631690" y="4429789"/>
            <a:ext cx="329074" cy="3278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BA2215-E845-8FCF-D60A-037AA8EC0D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7" r="20213"/>
          <a:stretch/>
        </p:blipFill>
        <p:spPr>
          <a:xfrm>
            <a:off x="1631690" y="4785603"/>
            <a:ext cx="329074" cy="32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VM translator: Implementation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0DD5AB9-4879-6940-A9F6-A91359A959EB}"/>
              </a:ext>
            </a:extLst>
          </p:cNvPr>
          <p:cNvSpPr txBox="1">
            <a:spLocks/>
          </p:cNvSpPr>
          <p:nvPr/>
        </p:nvSpPr>
        <p:spPr>
          <a:xfrm>
            <a:off x="2009473" y="4779517"/>
            <a:ext cx="7381265" cy="1548467"/>
          </a:xfrm>
          <a:prstGeom prst="rect">
            <a:avLst/>
          </a:prstGeom>
        </p:spPr>
        <p:txBody>
          <a:bodyPr vert="horz" lIns="10800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000" u="sng" dirty="0">
                <a:latin typeface="Times New Roman"/>
                <a:cs typeface="Times New Roman"/>
              </a:rPr>
              <a:t>VM translator:</a:t>
            </a:r>
          </a:p>
          <a:p>
            <a:pPr marL="179388" indent="-179388">
              <a:spcBef>
                <a:spcPts val="600"/>
              </a:spcBef>
            </a:pPr>
            <a:r>
              <a:rPr lang="en-US" sz="1800" dirty="0">
                <a:latin typeface="Times New Roman"/>
                <a:cs typeface="Times New Roman"/>
              </a:rPr>
              <a:t>An extension of the basic VM translator written in project 7</a:t>
            </a:r>
          </a:p>
          <a:p>
            <a:pPr marL="179388" indent="-179388">
              <a:spcBef>
                <a:spcPts val="600"/>
              </a:spcBef>
            </a:pPr>
            <a:r>
              <a:rPr lang="en-US" sz="1800" dirty="0">
                <a:latin typeface="Times New Roman"/>
                <a:cs typeface="Times New Roman"/>
              </a:rPr>
              <a:t>Adds the implementation of the </a:t>
            </a:r>
            <a:r>
              <a:rPr lang="en-US" sz="1800" i="1" dirty="0">
                <a:latin typeface="Times New Roman"/>
                <a:cs typeface="Times New Roman"/>
              </a:rPr>
              <a:t>branching</a:t>
            </a:r>
            <a:r>
              <a:rPr lang="en-US" sz="1800" dirty="0">
                <a:latin typeface="Times New Roman"/>
                <a:cs typeface="Times New Roman"/>
              </a:rPr>
              <a:t> and </a:t>
            </a:r>
            <a:r>
              <a:rPr lang="en-US" sz="1800" i="1" dirty="0">
                <a:latin typeface="Times New Roman"/>
                <a:cs typeface="Times New Roman"/>
              </a:rPr>
              <a:t>function </a:t>
            </a:r>
            <a:r>
              <a:rPr lang="en-US" sz="1800" dirty="0">
                <a:latin typeface="Times New Roman"/>
                <a:cs typeface="Times New Roman"/>
              </a:rPr>
              <a:t>commands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1EE7A5-7EF4-CF41-9C71-62C56FC64459}"/>
              </a:ext>
            </a:extLst>
          </p:cNvPr>
          <p:cNvGrpSpPr/>
          <p:nvPr/>
        </p:nvGrpSpPr>
        <p:grpSpPr>
          <a:xfrm>
            <a:off x="2480539" y="1362275"/>
            <a:ext cx="4250338" cy="3027443"/>
            <a:chOff x="1473776" y="1279148"/>
            <a:chExt cx="4250338" cy="302744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287F75-A93E-4247-B82A-C369AD83CFBE}"/>
                </a:ext>
              </a:extLst>
            </p:cNvPr>
            <p:cNvSpPr txBox="1"/>
            <p:nvPr/>
          </p:nvSpPr>
          <p:spPr>
            <a:xfrm>
              <a:off x="1577323" y="3587229"/>
              <a:ext cx="15041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Reads and parses a VM command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6005F7-14D9-BF45-BAFC-3DE778E38620}"/>
                </a:ext>
              </a:extLst>
            </p:cNvPr>
            <p:cNvSpPr txBox="1"/>
            <p:nvPr/>
          </p:nvSpPr>
          <p:spPr>
            <a:xfrm>
              <a:off x="3744415" y="3567927"/>
              <a:ext cx="197969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Generates the assembly code that realizes the parsed command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4024E80-0045-864A-B9CE-E8381C738958}"/>
                </a:ext>
              </a:extLst>
            </p:cNvPr>
            <p:cNvCxnSpPr>
              <a:cxnSpLocks/>
            </p:cNvCxnSpPr>
            <p:nvPr/>
          </p:nvCxnSpPr>
          <p:spPr>
            <a:xfrm>
              <a:off x="2329423" y="2362567"/>
              <a:ext cx="241069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87AB0B-8F38-B44E-B990-F98562CD0793}"/>
                </a:ext>
              </a:extLst>
            </p:cNvPr>
            <p:cNvCxnSpPr>
              <a:cxnSpLocks/>
            </p:cNvCxnSpPr>
            <p:nvPr/>
          </p:nvCxnSpPr>
          <p:spPr>
            <a:xfrm>
              <a:off x="2340497" y="2353329"/>
              <a:ext cx="1" cy="7581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503A75E-564E-2F41-BF13-85EB313A7A0C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3551847" y="1919228"/>
              <a:ext cx="0" cy="4433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8E74FFE-5151-1344-BFCA-6F54C3503151}"/>
                </a:ext>
              </a:extLst>
            </p:cNvPr>
            <p:cNvCxnSpPr>
              <a:cxnSpLocks/>
            </p:cNvCxnSpPr>
            <p:nvPr/>
          </p:nvCxnSpPr>
          <p:spPr>
            <a:xfrm>
              <a:off x="4734265" y="2362567"/>
              <a:ext cx="1" cy="7581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1A46F33-01F7-E047-A6EC-DC441030915D}"/>
                </a:ext>
              </a:extLst>
            </p:cNvPr>
            <p:cNvGrpSpPr/>
            <p:nvPr/>
          </p:nvGrpSpPr>
          <p:grpSpPr>
            <a:xfrm>
              <a:off x="1604511" y="1279148"/>
              <a:ext cx="2924601" cy="640080"/>
              <a:chOff x="1999815" y="1743715"/>
              <a:chExt cx="2924601" cy="640080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D4A6763-FE79-2A4A-8FBC-EE2B750376DB}"/>
                  </a:ext>
                </a:extLst>
              </p:cNvPr>
              <p:cNvSpPr/>
              <p:nvPr/>
            </p:nvSpPr>
            <p:spPr>
              <a:xfrm>
                <a:off x="2969886" y="1743715"/>
                <a:ext cx="1954530" cy="64008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VMTranslator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E972731-08D1-074A-BD9D-54E12E970379}"/>
                  </a:ext>
                </a:extLst>
              </p:cNvPr>
              <p:cNvSpPr txBox="1"/>
              <p:nvPr/>
            </p:nvSpPr>
            <p:spPr>
              <a:xfrm>
                <a:off x="1999815" y="1802145"/>
                <a:ext cx="9331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drives the process</a:t>
                </a:r>
              </a:p>
            </p:txBody>
          </p:sp>
        </p:grp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7C883DB-0FF6-A24B-8ECE-B6F4F1ECC81A}"/>
                </a:ext>
              </a:extLst>
            </p:cNvPr>
            <p:cNvSpPr/>
            <p:nvPr/>
          </p:nvSpPr>
          <p:spPr>
            <a:xfrm>
              <a:off x="3826622" y="2908322"/>
              <a:ext cx="1733443" cy="64008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CodeWriter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A9D388F-0F94-4442-A4F5-3A30449C28C1}"/>
                </a:ext>
              </a:extLst>
            </p:cNvPr>
            <p:cNvSpPr/>
            <p:nvPr/>
          </p:nvSpPr>
          <p:spPr>
            <a:xfrm>
              <a:off x="1473776" y="2908322"/>
              <a:ext cx="1733443" cy="64008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Parser</a:t>
              </a:r>
            </a:p>
          </p:txBody>
        </p:sp>
      </p:grpSp>
      <p:sp>
        <p:nvSpPr>
          <p:cNvPr id="4" name="AutoShape 4">
            <a:extLst>
              <a:ext uri="{FF2B5EF4-FFF2-40B4-BE49-F238E27FC236}">
                <a16:creationId xmlns:a16="http://schemas.microsoft.com/office/drawing/2014/main" id="{0DAB4E78-B246-02EC-F224-FC4C09AD3934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5685085" y="1509688"/>
            <a:ext cx="4572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algn="l" defTabSz="914400" rtl="0" eaLnBrk="1" latinLnBrk="0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210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21844</TotalTime>
  <Words>13201</Words>
  <Application>Microsoft Macintosh PowerPoint</Application>
  <PresentationFormat>Widescreen</PresentationFormat>
  <Paragraphs>3258</Paragraphs>
  <Slides>137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137</vt:i4>
      </vt:variant>
    </vt:vector>
  </HeadingPairs>
  <TitlesOfParts>
    <vt:vector size="146" baseType="lpstr">
      <vt:lpstr>Arial</vt:lpstr>
      <vt:lpstr>Avenir Medium</vt:lpstr>
      <vt:lpstr>Avenir Next Medium</vt:lpstr>
      <vt:lpstr>Calibri</vt:lpstr>
      <vt:lpstr>Consolas</vt:lpstr>
      <vt:lpstr>Courier New</vt:lpstr>
      <vt:lpstr>Times New Roman</vt:lpstr>
      <vt:lpstr>Wingdings</vt:lpstr>
      <vt:lpstr>Office Theme</vt:lpstr>
      <vt:lpstr>PowerPoint Presentation</vt:lpstr>
      <vt:lpstr>Usage Notice</vt:lpstr>
      <vt:lpstr>Nand to Tetris Roadmap</vt:lpstr>
      <vt:lpstr>Nand to Tetris Roadmap: Part II</vt:lpstr>
      <vt:lpstr>Nand to Tetris Roadmap: Part II</vt:lpstr>
      <vt:lpstr>The big picture: Compilation</vt:lpstr>
      <vt:lpstr>The big picture: Compilation</vt:lpstr>
      <vt:lpstr>The big picture: Compilation</vt:lpstr>
      <vt:lpstr>Branching</vt:lpstr>
      <vt:lpstr>Functions</vt:lpstr>
      <vt:lpstr>Functions</vt:lpstr>
      <vt:lpstr>Take Home Lessons</vt:lpstr>
      <vt:lpstr>Branching commands</vt:lpstr>
      <vt:lpstr>Branching commands</vt:lpstr>
      <vt:lpstr>Branching commands</vt:lpstr>
      <vt:lpstr>Branching commands</vt:lpstr>
      <vt:lpstr>Branching commands</vt:lpstr>
      <vt:lpstr>Branching commands</vt:lpstr>
      <vt:lpstr>Branching commands</vt:lpstr>
      <vt:lpstr>Lecture plan</vt:lpstr>
      <vt:lpstr>Function commands</vt:lpstr>
      <vt:lpstr>Function commands</vt:lpstr>
      <vt:lpstr>Function commands</vt:lpstr>
      <vt:lpstr>Function commands</vt:lpstr>
      <vt:lpstr>Function commands</vt:lpstr>
      <vt:lpstr>Function commands</vt:lpstr>
      <vt:lpstr>Function commands</vt:lpstr>
      <vt:lpstr>Function commands</vt:lpstr>
      <vt:lpstr>Lecture plan</vt:lpstr>
      <vt:lpstr>Implementation: Branching</vt:lpstr>
      <vt:lpstr>Lecture plan</vt:lpstr>
      <vt:lpstr>Function call and return: Abstraction (revisited)</vt:lpstr>
      <vt:lpstr>Function call and return: Abstraction</vt:lpstr>
      <vt:lpstr>Function call and return: Abstraction</vt:lpstr>
      <vt:lpstr>Function call and return: Abstraction</vt:lpstr>
      <vt:lpstr>Function call and return: Abstraction</vt:lpstr>
      <vt:lpstr>Function call and return: Abstraction</vt:lpstr>
      <vt:lpstr>Function call and return: Implementation</vt:lpstr>
      <vt:lpstr>Function call and return: Implementation</vt:lpstr>
      <vt:lpstr>Implementing  call / function / return</vt:lpstr>
      <vt:lpstr>Implementing  call / function / return</vt:lpstr>
      <vt:lpstr>Implementing  call / function / return</vt:lpstr>
      <vt:lpstr>Implementing  call / function / return</vt:lpstr>
      <vt:lpstr>Implementing  call / function / return</vt:lpstr>
      <vt:lpstr>Implementing  call / function / return</vt:lpstr>
      <vt:lpstr>Implementing  call / function / return</vt:lpstr>
      <vt:lpstr>Implementing  call / function / return</vt:lpstr>
      <vt:lpstr>Implementing  call / function / return</vt:lpstr>
      <vt:lpstr>Implementing  call / function / return</vt:lpstr>
      <vt:lpstr>Implementing  call / function / return</vt:lpstr>
      <vt:lpstr>Implementing  call / function / return</vt:lpstr>
      <vt:lpstr>Implementing  call / function / return</vt:lpstr>
      <vt:lpstr>Implementing  call / function / return</vt:lpstr>
      <vt:lpstr>Implementing  call / function / return</vt:lpstr>
      <vt:lpstr>Implementing  call / function / return</vt:lpstr>
      <vt:lpstr>Implementing  call / function / return</vt:lpstr>
      <vt:lpstr>Implementing  call / function / return</vt:lpstr>
      <vt:lpstr>Implementing  call / function / return</vt:lpstr>
      <vt:lpstr>Implementing  call / function / return</vt:lpstr>
      <vt:lpstr>Implementing  call / function / return</vt:lpstr>
      <vt:lpstr>Implementing  call / function / return</vt:lpstr>
      <vt:lpstr>Implementing  call / function / return</vt:lpstr>
      <vt:lpstr>Implementing  call / function / return</vt:lpstr>
      <vt:lpstr>Implementing  call / function / return</vt:lpstr>
      <vt:lpstr>Implementing  call / function / return</vt:lpstr>
      <vt:lpstr>Implementing  call / function / return</vt:lpstr>
      <vt:lpstr>Implementing  call / function / return</vt:lpstr>
      <vt:lpstr>Implementing the calling chain foo &gt; bar &gt; baz &gt; ...</vt:lpstr>
      <vt:lpstr>Implementing the calling chain foo &gt; bar &gt; baz &gt; ...</vt:lpstr>
      <vt:lpstr>Lecture plan</vt:lpstr>
      <vt:lpstr>VM translator in action</vt:lpstr>
      <vt:lpstr>VM translator in action</vt:lpstr>
      <vt:lpstr>VM translator in action</vt:lpstr>
      <vt:lpstr>VM translator in action</vt:lpstr>
      <vt:lpstr>VM translator in action</vt:lpstr>
      <vt:lpstr>VM translator in action</vt:lpstr>
      <vt:lpstr>VM translator in action</vt:lpstr>
      <vt:lpstr>VM translator in action</vt:lpstr>
      <vt:lpstr>VM translator in action</vt:lpstr>
      <vt:lpstr>VM translator in action</vt:lpstr>
      <vt:lpstr>VM translator in action</vt:lpstr>
      <vt:lpstr>VM translator in action</vt:lpstr>
      <vt:lpstr>VM translator in action</vt:lpstr>
      <vt:lpstr>VM translator in action</vt:lpstr>
      <vt:lpstr>VM translator in action</vt:lpstr>
      <vt:lpstr>VM translator in action</vt:lpstr>
      <vt:lpstr>VM translator in action</vt:lpstr>
      <vt:lpstr>Lecture plan</vt:lpstr>
      <vt:lpstr>The big picture: Compilation</vt:lpstr>
      <vt:lpstr>The big picture: Compilation</vt:lpstr>
      <vt:lpstr>The big picture: Compilation</vt:lpstr>
      <vt:lpstr>Bootstrap code</vt:lpstr>
      <vt:lpstr>Standard mapping of the VM on the Hack platform</vt:lpstr>
      <vt:lpstr>Standard mapping of the VM on the Hack platform</vt:lpstr>
      <vt:lpstr>Standard mapping of the VM on the Hack platform: Special symbols</vt:lpstr>
      <vt:lpstr>Standard mapping of the VM on the Hack platform: Special symbols</vt:lpstr>
      <vt:lpstr>Standard mapping of the VM on the Hack platform: Special symbols</vt:lpstr>
      <vt:lpstr>Lecture plan</vt:lpstr>
      <vt:lpstr>The VM translator: Implementation</vt:lpstr>
      <vt:lpstr>VMTranslator</vt:lpstr>
      <vt:lpstr>The VM translator: Implementation</vt:lpstr>
      <vt:lpstr>Parser</vt:lpstr>
      <vt:lpstr>Parser</vt:lpstr>
      <vt:lpstr>The VM translator: Implementation</vt:lpstr>
      <vt:lpstr>CodeWriter</vt:lpstr>
      <vt:lpstr>CodeWriter</vt:lpstr>
      <vt:lpstr>CodeWriter</vt:lpstr>
      <vt:lpstr>CodeWriter</vt:lpstr>
      <vt:lpstr>Lecture plan</vt:lpstr>
      <vt:lpstr>The Big Picture</vt:lpstr>
      <vt:lpstr>The Big Picture</vt:lpstr>
      <vt:lpstr>Test programs</vt:lpstr>
      <vt:lpstr>Test programs</vt:lpstr>
      <vt:lpstr>Test programs: BasicLoop</vt:lpstr>
      <vt:lpstr>Test programs: BasicLoop</vt:lpstr>
      <vt:lpstr>Test programs</vt:lpstr>
      <vt:lpstr>Test programs: FibonacciSeries</vt:lpstr>
      <vt:lpstr>Test programs: FibonacciSeries</vt:lpstr>
      <vt:lpstr>Test programs</vt:lpstr>
      <vt:lpstr>Test programs: SimpleFunction</vt:lpstr>
      <vt:lpstr>Test programs: SimpleFunction</vt:lpstr>
      <vt:lpstr>Test programs</vt:lpstr>
      <vt:lpstr>Test programs: FibonacciElement</vt:lpstr>
      <vt:lpstr>Test programs: FibonacciElement</vt:lpstr>
      <vt:lpstr>Test programs: FibonacciElement</vt:lpstr>
      <vt:lpstr>Test programs</vt:lpstr>
      <vt:lpstr>Test programs: NestedCall</vt:lpstr>
      <vt:lpstr>Test programs</vt:lpstr>
      <vt:lpstr>Test programs: StaticsTest</vt:lpstr>
      <vt:lpstr>Test programs: StaticsTest</vt:lpstr>
      <vt:lpstr>Test programs: StaticsTest</vt:lpstr>
      <vt:lpstr>Project 8: Tools and resources</vt:lpstr>
      <vt:lpstr>Lecture plan</vt:lpstr>
      <vt:lpstr>Perspective</vt:lpstr>
      <vt:lpstr>Recap / Next</vt:lpstr>
      <vt:lpstr>Recap / Next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Noam Nisan</dc:creator>
  <cp:lastModifiedBy>Schocken Shimon</cp:lastModifiedBy>
  <cp:revision>597</cp:revision>
  <dcterms:created xsi:type="dcterms:W3CDTF">2014-04-29T07:30:19Z</dcterms:created>
  <dcterms:modified xsi:type="dcterms:W3CDTF">2022-10-18T22:21:56Z</dcterms:modified>
</cp:coreProperties>
</file>